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7" r:id="rId3"/>
  </p:sldMasterIdLst>
  <p:notesMasterIdLst>
    <p:notesMasterId r:id="rId34"/>
  </p:notesMasterIdLst>
  <p:sldIdLst>
    <p:sldId id="572" r:id="rId4"/>
    <p:sldId id="541" r:id="rId5"/>
    <p:sldId id="542" r:id="rId6"/>
    <p:sldId id="543" r:id="rId7"/>
    <p:sldId id="544" r:id="rId8"/>
    <p:sldId id="545" r:id="rId9"/>
    <p:sldId id="546" r:id="rId10"/>
    <p:sldId id="547" r:id="rId11"/>
    <p:sldId id="548" r:id="rId12"/>
    <p:sldId id="569" r:id="rId13"/>
    <p:sldId id="549" r:id="rId14"/>
    <p:sldId id="550" r:id="rId15"/>
    <p:sldId id="551" r:id="rId16"/>
    <p:sldId id="552" r:id="rId17"/>
    <p:sldId id="554" r:id="rId18"/>
    <p:sldId id="570" r:id="rId19"/>
    <p:sldId id="553" r:id="rId20"/>
    <p:sldId id="556" r:id="rId21"/>
    <p:sldId id="557" r:id="rId22"/>
    <p:sldId id="558" r:id="rId23"/>
    <p:sldId id="559" r:id="rId24"/>
    <p:sldId id="560" r:id="rId25"/>
    <p:sldId id="561" r:id="rId26"/>
    <p:sldId id="562" r:id="rId27"/>
    <p:sldId id="563" r:id="rId28"/>
    <p:sldId id="568" r:id="rId29"/>
    <p:sldId id="564" r:id="rId30"/>
    <p:sldId id="565" r:id="rId31"/>
    <p:sldId id="566" r:id="rId32"/>
    <p:sldId id="567" r:id="rId33"/>
  </p:sldIdLst>
  <p:sldSz cx="9906000" cy="6858000" type="A4"/>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45">
          <p15:clr>
            <a:srgbClr val="A4A3A4"/>
          </p15:clr>
        </p15:guide>
        <p15:guide id="2" pos="2213">
          <p15:clr>
            <a:srgbClr val="A4A3A4"/>
          </p15:clr>
        </p15:guide>
        <p15:guide id="3" pos="4163">
          <p15:clr>
            <a:srgbClr val="A4A3A4"/>
          </p15:clr>
        </p15:guide>
        <p15:guide id="4" pos="353">
          <p15:clr>
            <a:srgbClr val="A4A3A4"/>
          </p15:clr>
        </p15:guide>
        <p15:guide id="5" orient="horz" pos="436">
          <p15:clr>
            <a:srgbClr val="A4A3A4"/>
          </p15:clr>
        </p15:guide>
        <p15:guide id="6" orient="horz" pos="527">
          <p15:clr>
            <a:srgbClr val="A4A3A4"/>
          </p15:clr>
        </p15:guide>
        <p15:guide id="7" pos="262">
          <p15:clr>
            <a:srgbClr val="A4A3A4"/>
          </p15:clr>
        </p15:guide>
        <p15:guide id="8" pos="2031">
          <p15:clr>
            <a:srgbClr val="A4A3A4"/>
          </p15:clr>
        </p15:guide>
        <p15:guide id="9" pos="2167">
          <p15:clr>
            <a:srgbClr val="A4A3A4"/>
          </p15:clr>
        </p15:guide>
        <p15:guide id="10" pos="6068">
          <p15:clr>
            <a:srgbClr val="A4A3A4"/>
          </p15:clr>
        </p15:guide>
        <p15:guide id="11" pos="40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E7C019"/>
    <a:srgbClr val="FF66FF"/>
    <a:srgbClr val="CC3300"/>
    <a:srgbClr val="FF66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8024" autoAdjust="0"/>
  </p:normalViewPr>
  <p:slideViewPr>
    <p:cSldViewPr snapToObjects="1" showGuides="1">
      <p:cViewPr>
        <p:scale>
          <a:sx n="110" d="100"/>
          <a:sy n="110" d="100"/>
        </p:scale>
        <p:origin x="-114" y="570"/>
      </p:cViewPr>
      <p:guideLst>
        <p:guide orient="horz" pos="845"/>
        <p:guide orient="horz" pos="436"/>
        <p:guide orient="horz" pos="527"/>
        <p:guide pos="2213"/>
        <p:guide pos="4163"/>
        <p:guide pos="353"/>
        <p:guide pos="262"/>
        <p:guide pos="2031"/>
        <p:guide pos="2167"/>
        <p:guide pos="6068"/>
        <p:guide pos="4027"/>
      </p:guideLst>
    </p:cSldViewPr>
  </p:slideViewPr>
  <p:notesTextViewPr>
    <p:cViewPr>
      <p:scale>
        <a:sx n="1" d="1"/>
        <a:sy n="1" d="1"/>
      </p:scale>
      <p:origin x="0" y="0"/>
    </p:cViewPr>
  </p:notesTextViewPr>
  <p:sorterViewPr>
    <p:cViewPr>
      <p:scale>
        <a:sx n="70" d="100"/>
        <a:sy n="70" d="100"/>
      </p:scale>
      <p:origin x="0" y="7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工作表1!$B$4:$B$6</c:f>
              <c:strCache>
                <c:ptCount val="3"/>
                <c:pt idx="0">
                  <c:v>IACT</c:v>
                </c:pt>
                <c:pt idx="1">
                  <c:v>IACP</c:v>
                </c:pt>
                <c:pt idx="2">
                  <c:v>IACJ</c:v>
                </c:pt>
              </c:strCache>
            </c:strRef>
          </c:cat>
          <c:val>
            <c:numRef>
              <c:f>工作表1!$C$4:$C$6</c:f>
            </c:numRef>
          </c:val>
          <c:extLst xmlns:c16r2="http://schemas.microsoft.com/office/drawing/2015/06/chart">
            <c:ext xmlns:c16="http://schemas.microsoft.com/office/drawing/2014/chart" uri="{C3380CC4-5D6E-409C-BE32-E72D297353CC}">
              <c16:uniqueId val="{00000000-F11A-4EB4-B098-AAAA94C9135C}"/>
            </c:ext>
          </c:extLst>
        </c:ser>
        <c:ser>
          <c:idx val="1"/>
          <c:order val="1"/>
          <c:cat>
            <c:strRef>
              <c:f>工作表1!$B$4:$B$6</c:f>
              <c:strCache>
                <c:ptCount val="3"/>
                <c:pt idx="0">
                  <c:v>IACT</c:v>
                </c:pt>
                <c:pt idx="1">
                  <c:v>IACP</c:v>
                </c:pt>
                <c:pt idx="2">
                  <c:v>IACJ</c:v>
                </c:pt>
              </c:strCache>
            </c:strRef>
          </c:cat>
          <c:val>
            <c:numRef>
              <c:f>工作表1!$D$4:$D$6</c:f>
            </c:numRef>
          </c:val>
          <c:extLst xmlns:c16r2="http://schemas.microsoft.com/office/drawing/2015/06/chart">
            <c:ext xmlns:c16="http://schemas.microsoft.com/office/drawing/2014/chart" uri="{C3380CC4-5D6E-409C-BE32-E72D297353CC}">
              <c16:uniqueId val="{00000001-F11A-4EB4-B098-AAAA94C9135C}"/>
            </c:ext>
          </c:extLst>
        </c:ser>
        <c:ser>
          <c:idx val="2"/>
          <c:order val="2"/>
          <c:cat>
            <c:strRef>
              <c:f>工作表1!$B$4:$B$6</c:f>
              <c:strCache>
                <c:ptCount val="3"/>
                <c:pt idx="0">
                  <c:v>IACT</c:v>
                </c:pt>
                <c:pt idx="1">
                  <c:v>IACP</c:v>
                </c:pt>
                <c:pt idx="2">
                  <c:v>IACJ</c:v>
                </c:pt>
              </c:strCache>
            </c:strRef>
          </c:cat>
          <c:val>
            <c:numRef>
              <c:f>工作表1!$E$4:$E$6</c:f>
            </c:numRef>
          </c:val>
          <c:extLst xmlns:c16r2="http://schemas.microsoft.com/office/drawing/2015/06/chart">
            <c:ext xmlns:c16="http://schemas.microsoft.com/office/drawing/2014/chart" uri="{C3380CC4-5D6E-409C-BE32-E72D297353CC}">
              <c16:uniqueId val="{00000002-F11A-4EB4-B098-AAAA94C9135C}"/>
            </c:ext>
          </c:extLst>
        </c:ser>
        <c:ser>
          <c:idx val="3"/>
          <c:order val="3"/>
          <c:cat>
            <c:strRef>
              <c:f>工作表1!$B$4:$B$6</c:f>
              <c:strCache>
                <c:ptCount val="3"/>
                <c:pt idx="0">
                  <c:v>IACT</c:v>
                </c:pt>
                <c:pt idx="1">
                  <c:v>IACP</c:v>
                </c:pt>
                <c:pt idx="2">
                  <c:v>IACJ</c:v>
                </c:pt>
              </c:strCache>
            </c:strRef>
          </c:cat>
          <c:val>
            <c:numRef>
              <c:f>工作表1!$F$4:$F$6</c:f>
            </c:numRef>
          </c:val>
          <c:extLst xmlns:c16r2="http://schemas.microsoft.com/office/drawing/2015/06/chart">
            <c:ext xmlns:c16="http://schemas.microsoft.com/office/drawing/2014/chart" uri="{C3380CC4-5D6E-409C-BE32-E72D297353CC}">
              <c16:uniqueId val="{00000003-F11A-4EB4-B098-AAAA94C9135C}"/>
            </c:ext>
          </c:extLst>
        </c:ser>
        <c:ser>
          <c:idx val="4"/>
          <c:order val="4"/>
          <c:cat>
            <c:strRef>
              <c:f>工作表1!$B$4:$B$6</c:f>
              <c:strCache>
                <c:ptCount val="3"/>
                <c:pt idx="0">
                  <c:v>IACT</c:v>
                </c:pt>
                <c:pt idx="1">
                  <c:v>IACP</c:v>
                </c:pt>
                <c:pt idx="2">
                  <c:v>IACJ</c:v>
                </c:pt>
              </c:strCache>
            </c:strRef>
          </c:cat>
          <c:val>
            <c:numRef>
              <c:f>工作表1!$G$4:$G$6</c:f>
            </c:numRef>
          </c:val>
          <c:extLst xmlns:c16r2="http://schemas.microsoft.com/office/drawing/2015/06/chart">
            <c:ext xmlns:c16="http://schemas.microsoft.com/office/drawing/2014/chart" uri="{C3380CC4-5D6E-409C-BE32-E72D297353CC}">
              <c16:uniqueId val="{00000004-F11A-4EB4-B098-AAAA94C9135C}"/>
            </c:ext>
          </c:extLst>
        </c:ser>
        <c:ser>
          <c:idx val="5"/>
          <c:order val="5"/>
          <c:cat>
            <c:strRef>
              <c:f>工作表1!$B$4:$B$6</c:f>
              <c:strCache>
                <c:ptCount val="3"/>
                <c:pt idx="0">
                  <c:v>IACT</c:v>
                </c:pt>
                <c:pt idx="1">
                  <c:v>IACP</c:v>
                </c:pt>
                <c:pt idx="2">
                  <c:v>IACJ</c:v>
                </c:pt>
              </c:strCache>
            </c:strRef>
          </c:cat>
          <c:val>
            <c:numRef>
              <c:f>工作表1!$H$4:$H$6</c:f>
            </c:numRef>
          </c:val>
          <c:extLst xmlns:c16r2="http://schemas.microsoft.com/office/drawing/2015/06/chart">
            <c:ext xmlns:c16="http://schemas.microsoft.com/office/drawing/2014/chart" uri="{C3380CC4-5D6E-409C-BE32-E72D297353CC}">
              <c16:uniqueId val="{00000005-F11A-4EB4-B098-AAAA94C9135C}"/>
            </c:ext>
          </c:extLst>
        </c:ser>
        <c:ser>
          <c:idx val="6"/>
          <c:order val="6"/>
          <c:cat>
            <c:strRef>
              <c:f>工作表1!$B$4:$B$6</c:f>
              <c:strCache>
                <c:ptCount val="3"/>
                <c:pt idx="0">
                  <c:v>IACT</c:v>
                </c:pt>
                <c:pt idx="1">
                  <c:v>IACP</c:v>
                </c:pt>
                <c:pt idx="2">
                  <c:v>IACJ</c:v>
                </c:pt>
              </c:strCache>
            </c:strRef>
          </c:cat>
          <c:val>
            <c:numRef>
              <c:f>工作表1!$I$4:$I$6</c:f>
            </c:numRef>
          </c:val>
          <c:extLst xmlns:c16r2="http://schemas.microsoft.com/office/drawing/2015/06/chart">
            <c:ext xmlns:c16="http://schemas.microsoft.com/office/drawing/2014/chart" uri="{C3380CC4-5D6E-409C-BE32-E72D297353CC}">
              <c16:uniqueId val="{00000006-F11A-4EB4-B098-AAAA94C9135C}"/>
            </c:ext>
          </c:extLst>
        </c:ser>
        <c:ser>
          <c:idx val="7"/>
          <c:order val="7"/>
          <c:cat>
            <c:strRef>
              <c:f>工作表1!$B$4:$B$6</c:f>
              <c:strCache>
                <c:ptCount val="3"/>
                <c:pt idx="0">
                  <c:v>IACT</c:v>
                </c:pt>
                <c:pt idx="1">
                  <c:v>IACP</c:v>
                </c:pt>
                <c:pt idx="2">
                  <c:v>IACJ</c:v>
                </c:pt>
              </c:strCache>
            </c:strRef>
          </c:cat>
          <c:val>
            <c:numRef>
              <c:f>工作表1!$J$4:$J$6</c:f>
            </c:numRef>
          </c:val>
          <c:extLst xmlns:c16r2="http://schemas.microsoft.com/office/drawing/2015/06/chart">
            <c:ext xmlns:c16="http://schemas.microsoft.com/office/drawing/2014/chart" uri="{C3380CC4-5D6E-409C-BE32-E72D297353CC}">
              <c16:uniqueId val="{00000007-F11A-4EB4-B098-AAAA94C9135C}"/>
            </c:ext>
          </c:extLst>
        </c:ser>
        <c:ser>
          <c:idx val="8"/>
          <c:order val="8"/>
          <c:cat>
            <c:strRef>
              <c:f>工作表1!$B$4:$B$6</c:f>
              <c:strCache>
                <c:ptCount val="3"/>
                <c:pt idx="0">
                  <c:v>IACT</c:v>
                </c:pt>
                <c:pt idx="1">
                  <c:v>IACP</c:v>
                </c:pt>
                <c:pt idx="2">
                  <c:v>IACJ</c:v>
                </c:pt>
              </c:strCache>
            </c:strRef>
          </c:cat>
          <c:val>
            <c:numRef>
              <c:f>工作表1!$K$4:$K$6</c:f>
            </c:numRef>
          </c:val>
          <c:extLst xmlns:c16r2="http://schemas.microsoft.com/office/drawing/2015/06/chart">
            <c:ext xmlns:c16="http://schemas.microsoft.com/office/drawing/2014/chart" uri="{C3380CC4-5D6E-409C-BE32-E72D297353CC}">
              <c16:uniqueId val="{00000008-F11A-4EB4-B098-AAAA94C9135C}"/>
            </c:ext>
          </c:extLst>
        </c:ser>
        <c:ser>
          <c:idx val="9"/>
          <c:order val="9"/>
          <c:cat>
            <c:strRef>
              <c:f>工作表1!$B$4:$B$6</c:f>
              <c:strCache>
                <c:ptCount val="3"/>
                <c:pt idx="0">
                  <c:v>IACT</c:v>
                </c:pt>
                <c:pt idx="1">
                  <c:v>IACP</c:v>
                </c:pt>
                <c:pt idx="2">
                  <c:v>IACJ</c:v>
                </c:pt>
              </c:strCache>
            </c:strRef>
          </c:cat>
          <c:val>
            <c:numRef>
              <c:f>工作表1!$L$4:$L$6</c:f>
            </c:numRef>
          </c:val>
          <c:extLst xmlns:c16r2="http://schemas.microsoft.com/office/drawing/2015/06/chart">
            <c:ext xmlns:c16="http://schemas.microsoft.com/office/drawing/2014/chart" uri="{C3380CC4-5D6E-409C-BE32-E72D297353CC}">
              <c16:uniqueId val="{00000009-F11A-4EB4-B098-AAAA94C9135C}"/>
            </c:ext>
          </c:extLst>
        </c:ser>
        <c:ser>
          <c:idx val="10"/>
          <c:order val="10"/>
          <c:cat>
            <c:strRef>
              <c:f>工作表1!$B$4:$B$6</c:f>
              <c:strCache>
                <c:ptCount val="3"/>
                <c:pt idx="0">
                  <c:v>IACT</c:v>
                </c:pt>
                <c:pt idx="1">
                  <c:v>IACP</c:v>
                </c:pt>
                <c:pt idx="2">
                  <c:v>IACJ</c:v>
                </c:pt>
              </c:strCache>
            </c:strRef>
          </c:cat>
          <c:val>
            <c:numRef>
              <c:f>工作表1!$M$4:$M$6</c:f>
            </c:numRef>
          </c:val>
          <c:extLst xmlns:c16r2="http://schemas.microsoft.com/office/drawing/2015/06/chart">
            <c:ext xmlns:c16="http://schemas.microsoft.com/office/drawing/2014/chart" uri="{C3380CC4-5D6E-409C-BE32-E72D297353CC}">
              <c16:uniqueId val="{0000000A-F11A-4EB4-B098-AAAA94C9135C}"/>
            </c:ext>
          </c:extLst>
        </c:ser>
        <c:ser>
          <c:idx val="11"/>
          <c:order val="11"/>
          <c:cat>
            <c:strRef>
              <c:f>工作表1!$B$4:$B$6</c:f>
              <c:strCache>
                <c:ptCount val="3"/>
                <c:pt idx="0">
                  <c:v>IACT</c:v>
                </c:pt>
                <c:pt idx="1">
                  <c:v>IACP</c:v>
                </c:pt>
                <c:pt idx="2">
                  <c:v>IACJ</c:v>
                </c:pt>
              </c:strCache>
            </c:strRef>
          </c:cat>
          <c:val>
            <c:numRef>
              <c:f>工作表1!$N$4:$N$6</c:f>
            </c:numRef>
          </c:val>
          <c:extLst xmlns:c16r2="http://schemas.microsoft.com/office/drawing/2015/06/chart">
            <c:ext xmlns:c16="http://schemas.microsoft.com/office/drawing/2014/chart" uri="{C3380CC4-5D6E-409C-BE32-E72D297353CC}">
              <c16:uniqueId val="{0000000B-F11A-4EB4-B098-AAAA94C9135C}"/>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'[2018年環保支出統計表_IAC.xlsx]工作表1'!$B$4:$B$6</c:f>
              <c:strCache>
                <c:ptCount val="3"/>
                <c:pt idx="0">
                  <c:v>IACT</c:v>
                </c:pt>
                <c:pt idx="1">
                  <c:v>IACP</c:v>
                </c:pt>
                <c:pt idx="2">
                  <c:v>IACJ</c:v>
                </c:pt>
              </c:strCache>
            </c:strRef>
          </c:cat>
          <c:val>
            <c:numRef>
              <c:f>'[2018年環保支出統計表_IAC.xlsx]工作表1'!$C$4:$C$6</c:f>
            </c:numRef>
          </c:val>
        </c:ser>
        <c:ser>
          <c:idx val="1"/>
          <c:order val="1"/>
          <c:cat>
            <c:strRef>
              <c:f>'[2018年環保支出統計表_IAC.xlsx]工作表1'!$B$4:$B$6</c:f>
              <c:strCache>
                <c:ptCount val="3"/>
                <c:pt idx="0">
                  <c:v>IACT</c:v>
                </c:pt>
                <c:pt idx="1">
                  <c:v>IACP</c:v>
                </c:pt>
                <c:pt idx="2">
                  <c:v>IACJ</c:v>
                </c:pt>
              </c:strCache>
            </c:strRef>
          </c:cat>
          <c:val>
            <c:numRef>
              <c:f>'[2018年環保支出統計表_IAC.xlsx]工作表1'!$D$4:$D$6</c:f>
            </c:numRef>
          </c:val>
        </c:ser>
        <c:ser>
          <c:idx val="2"/>
          <c:order val="2"/>
          <c:cat>
            <c:strRef>
              <c:f>'[2018年環保支出統計表_IAC.xlsx]工作表1'!$B$4:$B$6</c:f>
              <c:strCache>
                <c:ptCount val="3"/>
                <c:pt idx="0">
                  <c:v>IACT</c:v>
                </c:pt>
                <c:pt idx="1">
                  <c:v>IACP</c:v>
                </c:pt>
                <c:pt idx="2">
                  <c:v>IACJ</c:v>
                </c:pt>
              </c:strCache>
            </c:strRef>
          </c:cat>
          <c:val>
            <c:numRef>
              <c:f>'[2018年環保支出統計表_IAC.xlsx]工作表1'!$E$4:$E$6</c:f>
            </c:numRef>
          </c:val>
        </c:ser>
        <c:ser>
          <c:idx val="3"/>
          <c:order val="3"/>
          <c:cat>
            <c:strRef>
              <c:f>'[2018年環保支出統計表_IAC.xlsx]工作表1'!$B$4:$B$6</c:f>
              <c:strCache>
                <c:ptCount val="3"/>
                <c:pt idx="0">
                  <c:v>IACT</c:v>
                </c:pt>
                <c:pt idx="1">
                  <c:v>IACP</c:v>
                </c:pt>
                <c:pt idx="2">
                  <c:v>IACJ</c:v>
                </c:pt>
              </c:strCache>
            </c:strRef>
          </c:cat>
          <c:val>
            <c:numRef>
              <c:f>'[2018年環保支出統計表_IAC.xlsx]工作表1'!$F$4:$F$6</c:f>
            </c:numRef>
          </c:val>
        </c:ser>
        <c:ser>
          <c:idx val="4"/>
          <c:order val="4"/>
          <c:cat>
            <c:strRef>
              <c:f>'[2018年環保支出統計表_IAC.xlsx]工作表1'!$B$4:$B$6</c:f>
              <c:strCache>
                <c:ptCount val="3"/>
                <c:pt idx="0">
                  <c:v>IACT</c:v>
                </c:pt>
                <c:pt idx="1">
                  <c:v>IACP</c:v>
                </c:pt>
                <c:pt idx="2">
                  <c:v>IACJ</c:v>
                </c:pt>
              </c:strCache>
            </c:strRef>
          </c:cat>
          <c:val>
            <c:numRef>
              <c:f>'[2018年環保支出統計表_IAC.xlsx]工作表1'!$G$4:$G$6</c:f>
            </c:numRef>
          </c:val>
        </c:ser>
        <c:ser>
          <c:idx val="5"/>
          <c:order val="5"/>
          <c:cat>
            <c:strRef>
              <c:f>'[2018年環保支出統計表_IAC.xlsx]工作表1'!$B$4:$B$6</c:f>
              <c:strCache>
                <c:ptCount val="3"/>
                <c:pt idx="0">
                  <c:v>IACT</c:v>
                </c:pt>
                <c:pt idx="1">
                  <c:v>IACP</c:v>
                </c:pt>
                <c:pt idx="2">
                  <c:v>IACJ</c:v>
                </c:pt>
              </c:strCache>
            </c:strRef>
          </c:cat>
          <c:val>
            <c:numRef>
              <c:f>'[2018年環保支出統計表_IAC.xlsx]工作表1'!$H$4:$H$6</c:f>
            </c:numRef>
          </c:val>
        </c:ser>
        <c:ser>
          <c:idx val="6"/>
          <c:order val="6"/>
          <c:cat>
            <c:strRef>
              <c:f>'[2018年環保支出統計表_IAC.xlsx]工作表1'!$B$4:$B$6</c:f>
              <c:strCache>
                <c:ptCount val="3"/>
                <c:pt idx="0">
                  <c:v>IACT</c:v>
                </c:pt>
                <c:pt idx="1">
                  <c:v>IACP</c:v>
                </c:pt>
                <c:pt idx="2">
                  <c:v>IACJ</c:v>
                </c:pt>
              </c:strCache>
            </c:strRef>
          </c:cat>
          <c:val>
            <c:numRef>
              <c:f>'[2018年環保支出統計表_IAC.xlsx]工作表1'!$I$4:$I$6</c:f>
            </c:numRef>
          </c:val>
        </c:ser>
        <c:ser>
          <c:idx val="7"/>
          <c:order val="7"/>
          <c:cat>
            <c:strRef>
              <c:f>'[2018年環保支出統計表_IAC.xlsx]工作表1'!$B$4:$B$6</c:f>
              <c:strCache>
                <c:ptCount val="3"/>
                <c:pt idx="0">
                  <c:v>IACT</c:v>
                </c:pt>
                <c:pt idx="1">
                  <c:v>IACP</c:v>
                </c:pt>
                <c:pt idx="2">
                  <c:v>IACJ</c:v>
                </c:pt>
              </c:strCache>
            </c:strRef>
          </c:cat>
          <c:val>
            <c:numRef>
              <c:f>'[2018年環保支出統計表_IAC.xlsx]工作表1'!$J$4:$J$6</c:f>
            </c:numRef>
          </c:val>
        </c:ser>
        <c:ser>
          <c:idx val="8"/>
          <c:order val="8"/>
          <c:cat>
            <c:strRef>
              <c:f>'[2018年環保支出統計表_IAC.xlsx]工作表1'!$B$4:$B$6</c:f>
              <c:strCache>
                <c:ptCount val="3"/>
                <c:pt idx="0">
                  <c:v>IACT</c:v>
                </c:pt>
                <c:pt idx="1">
                  <c:v>IACP</c:v>
                </c:pt>
                <c:pt idx="2">
                  <c:v>IACJ</c:v>
                </c:pt>
              </c:strCache>
            </c:strRef>
          </c:cat>
          <c:val>
            <c:numRef>
              <c:f>'[2018年環保支出統計表_IAC.xlsx]工作表1'!$K$4:$K$6</c:f>
            </c:numRef>
          </c:val>
        </c:ser>
        <c:ser>
          <c:idx val="9"/>
          <c:order val="9"/>
          <c:cat>
            <c:strRef>
              <c:f>'[2018年環保支出統計表_IAC.xlsx]工作表1'!$B$4:$B$6</c:f>
              <c:strCache>
                <c:ptCount val="3"/>
                <c:pt idx="0">
                  <c:v>IACT</c:v>
                </c:pt>
                <c:pt idx="1">
                  <c:v>IACP</c:v>
                </c:pt>
                <c:pt idx="2">
                  <c:v>IACJ</c:v>
                </c:pt>
              </c:strCache>
            </c:strRef>
          </c:cat>
          <c:val>
            <c:numRef>
              <c:f>'[2018年環保支出統計表_IAC.xlsx]工作表1'!$L$4:$L$6</c:f>
            </c:numRef>
          </c:val>
        </c:ser>
        <c:ser>
          <c:idx val="10"/>
          <c:order val="10"/>
          <c:cat>
            <c:strRef>
              <c:f>'[2018年環保支出統計表_IAC.xlsx]工作表1'!$B$4:$B$6</c:f>
              <c:strCache>
                <c:ptCount val="3"/>
                <c:pt idx="0">
                  <c:v>IACT</c:v>
                </c:pt>
                <c:pt idx="1">
                  <c:v>IACP</c:v>
                </c:pt>
                <c:pt idx="2">
                  <c:v>IACJ</c:v>
                </c:pt>
              </c:strCache>
            </c:strRef>
          </c:cat>
          <c:val>
            <c:numRef>
              <c:f>'[2018年環保支出統計表_IAC.xlsx]工作表1'!$M$4:$M$6</c:f>
            </c:numRef>
          </c:val>
        </c:ser>
        <c:ser>
          <c:idx val="11"/>
          <c:order val="11"/>
          <c:cat>
            <c:strRef>
              <c:f>'[2018年環保支出統計表_IAC.xlsx]工作表1'!$B$4:$B$6</c:f>
              <c:strCache>
                <c:ptCount val="3"/>
                <c:pt idx="0">
                  <c:v>IACT</c:v>
                </c:pt>
                <c:pt idx="1">
                  <c:v>IACP</c:v>
                </c:pt>
                <c:pt idx="2">
                  <c:v>IACJ</c:v>
                </c:pt>
              </c:strCache>
            </c:strRef>
          </c:cat>
          <c:val>
            <c:numRef>
              <c:f>'[2018年環保支出統計表_IAC.xlsx]工作表1'!$N$4:$N$6</c:f>
            </c:numRef>
          </c:val>
        </c:ser>
        <c:ser>
          <c:idx val="12"/>
          <c:order val="12"/>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showLegendKey val="0"/>
            <c:showVal val="0"/>
            <c:showCatName val="0"/>
            <c:showSerName val="0"/>
            <c:showPercent val="0"/>
            <c:showBubbleSize val="0"/>
          </c:dLbls>
          <c:cat>
            <c:strRef>
              <c:f>'[2018年環保支出統計表_IAC.xlsx]工作表1'!$B$4:$B$6</c:f>
              <c:strCache>
                <c:ptCount val="3"/>
                <c:pt idx="0">
                  <c:v>IACT</c:v>
                </c:pt>
                <c:pt idx="1">
                  <c:v>IACP</c:v>
                </c:pt>
                <c:pt idx="2">
                  <c:v>IACJ</c:v>
                </c:pt>
              </c:strCache>
            </c:strRef>
          </c:cat>
          <c:val>
            <c:numRef>
              <c:f>'[2018年環保支出統計表_IAC.xlsx]工作表1'!$O$4:$O$6</c:f>
              <c:numCache>
                <c:formatCode>0.00_ </c:formatCode>
                <c:ptCount val="3"/>
                <c:pt idx="0">
                  <c:v>5770966.9092511041</c:v>
                </c:pt>
                <c:pt idx="1">
                  <c:v>33952334.973619998</c:v>
                </c:pt>
                <c:pt idx="2">
                  <c:v>6812628.0807000007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zh-TW"/>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dPt>
          <c:dPt>
            <c:idx val="1"/>
            <c:bubble3D val="0"/>
          </c:dPt>
          <c:dPt>
            <c:idx val="2"/>
            <c:bubble3D val="0"/>
          </c:dPt>
          <c:dLbls>
            <c:dLbl>
              <c:idx val="0"/>
              <c:layout>
                <c:manualLayout>
                  <c:x val="-2.8811306936938383E-2"/>
                  <c:y val="0.13122481876260644"/>
                </c:manualLayout>
              </c:layout>
              <c:numFmt formatCode="0.0%" sourceLinked="0"/>
              <c:spPr/>
              <c:txPr>
                <a:bodyPr/>
                <a:lstStyle/>
                <a:p>
                  <a:pPr>
                    <a:defRPr/>
                  </a:pPr>
                  <a:endParaRPr lang="zh-TW"/>
                </a:p>
              </c:txPr>
              <c:dLblPos val="bestFit"/>
              <c:showLegendKey val="0"/>
              <c:showVal val="0"/>
              <c:showCatName val="0"/>
              <c:showSerName val="0"/>
              <c:showPercent val="1"/>
              <c:showBubbleSize val="0"/>
            </c:dLbl>
            <c:dLbl>
              <c:idx val="1"/>
              <c:numFmt formatCode="0.0%" sourceLinked="0"/>
              <c:spPr/>
              <c:txPr>
                <a:bodyPr/>
                <a:lstStyle/>
                <a:p>
                  <a:pPr>
                    <a:defRPr/>
                  </a:pPr>
                  <a:endParaRPr lang="zh-TW"/>
                </a:p>
              </c:txPr>
              <c:showLegendKey val="0"/>
              <c:showVal val="0"/>
              <c:showCatName val="0"/>
              <c:showSerName val="0"/>
              <c:showPercent val="1"/>
              <c:showBubbleSize val="0"/>
            </c:dLbl>
            <c:dLbl>
              <c:idx val="2"/>
              <c:numFmt formatCode="0.0%" sourceLinked="0"/>
              <c:spPr/>
              <c:txPr>
                <a:bodyPr/>
                <a:lstStyle/>
                <a:p>
                  <a:pPr>
                    <a:defRPr/>
                  </a:pPr>
                  <a:endParaRPr lang="zh-TW"/>
                </a:p>
              </c:txPr>
              <c:showLegendKey val="0"/>
              <c:showVal val="0"/>
              <c:showCatName val="0"/>
              <c:showSerName val="0"/>
              <c:showPercent val="1"/>
              <c:showBubbleSize val="0"/>
            </c:dLbl>
            <c:showLegendKey val="0"/>
            <c:showVal val="0"/>
            <c:showCatName val="0"/>
            <c:showSerName val="0"/>
            <c:showPercent val="1"/>
            <c:showBubbleSize val="0"/>
            <c:showLeaderLines val="1"/>
          </c:dLbls>
          <c:cat>
            <c:strRef>
              <c:f>工作表2!$A$4:$A$6</c:f>
              <c:strCache>
                <c:ptCount val="3"/>
                <c:pt idx="0">
                  <c:v>有害性廢棄物</c:v>
                </c:pt>
                <c:pt idx="1">
                  <c:v>一般性廢棄物</c:v>
                </c:pt>
                <c:pt idx="2">
                  <c:v>資源性廢棄物</c:v>
                </c:pt>
              </c:strCache>
            </c:strRef>
          </c:cat>
          <c:val>
            <c:numRef>
              <c:f>工作表2!$F$4:$F$6</c:f>
              <c:numCache>
                <c:formatCode>0.0%</c:formatCode>
                <c:ptCount val="3"/>
                <c:pt idx="0">
                  <c:v>5.2330630505681125E-2</c:v>
                </c:pt>
                <c:pt idx="1">
                  <c:v>0.39608915303078668</c:v>
                </c:pt>
                <c:pt idx="2">
                  <c:v>0.55158021646353217</c:v>
                </c:pt>
              </c:numCache>
            </c:numRef>
          </c:val>
        </c:ser>
        <c:ser>
          <c:idx val="1"/>
          <c:order val="1"/>
          <c:dPt>
            <c:idx val="0"/>
            <c:bubble3D val="0"/>
          </c:dPt>
          <c:dPt>
            <c:idx val="1"/>
            <c:bubble3D val="0"/>
          </c:dPt>
          <c:dPt>
            <c:idx val="2"/>
            <c:bubble3D val="0"/>
          </c:dPt>
          <c:dLbls>
            <c:showLegendKey val="0"/>
            <c:showVal val="0"/>
            <c:showCatName val="0"/>
            <c:showSerName val="0"/>
            <c:showPercent val="1"/>
            <c:showBubbleSize val="0"/>
            <c:showLeaderLines val="1"/>
          </c:dLbls>
          <c:cat>
            <c:strRef>
              <c:f>工作表2!$A$4:$A$6</c:f>
              <c:strCache>
                <c:ptCount val="3"/>
                <c:pt idx="0">
                  <c:v>有害性廢棄物</c:v>
                </c:pt>
                <c:pt idx="1">
                  <c:v>一般性廢棄物</c:v>
                </c:pt>
                <c:pt idx="2">
                  <c:v>資源性廢棄物</c:v>
                </c:pt>
              </c:strCache>
            </c:strRef>
          </c:cat>
          <c:val>
            <c:numRef>
              <c:f>工作表2!$C$4:$C$6</c:f>
              <c:numCache>
                <c:formatCode>#,##0.0_);[Red]\(#,##0.0\)</c:formatCode>
                <c:ptCount val="3"/>
                <c:pt idx="0">
                  <c:v>299.709</c:v>
                </c:pt>
                <c:pt idx="1">
                  <c:v>2110.4059090909095</c:v>
                </c:pt>
                <c:pt idx="2">
                  <c:v>2782.1660000000002</c:v>
                </c:pt>
              </c:numCache>
            </c:numRef>
          </c:val>
        </c:ser>
        <c:ser>
          <c:idx val="2"/>
          <c:order val="2"/>
          <c:dPt>
            <c:idx val="0"/>
            <c:bubble3D val="0"/>
          </c:dPt>
          <c:dPt>
            <c:idx val="1"/>
            <c:bubble3D val="0"/>
          </c:dPt>
          <c:dPt>
            <c:idx val="2"/>
            <c:bubble3D val="0"/>
          </c:dPt>
          <c:dLbls>
            <c:showLegendKey val="0"/>
            <c:showVal val="0"/>
            <c:showCatName val="0"/>
            <c:showSerName val="0"/>
            <c:showPercent val="1"/>
            <c:showBubbleSize val="0"/>
            <c:showLeaderLines val="1"/>
          </c:dLbls>
          <c:cat>
            <c:strRef>
              <c:f>工作表2!$A$4:$A$6</c:f>
              <c:strCache>
                <c:ptCount val="3"/>
                <c:pt idx="0">
                  <c:v>有害性廢棄物</c:v>
                </c:pt>
                <c:pt idx="1">
                  <c:v>一般性廢棄物</c:v>
                </c:pt>
                <c:pt idx="2">
                  <c:v>資源性廢棄物</c:v>
                </c:pt>
              </c:strCache>
            </c:strRef>
          </c:cat>
          <c:val>
            <c:numRef>
              <c:f>工作表2!$D$4:$D$6</c:f>
              <c:numCache>
                <c:formatCode>#,##0.0_);[Red]\(#,##0.0\)</c:formatCode>
                <c:ptCount val="3"/>
                <c:pt idx="0">
                  <c:v>44.45</c:v>
                </c:pt>
                <c:pt idx="1">
                  <c:v>492</c:v>
                </c:pt>
                <c:pt idx="2">
                  <c:v>866.41599999999994</c:v>
                </c:pt>
              </c:numCache>
            </c:numRef>
          </c:val>
        </c:ser>
        <c:ser>
          <c:idx val="3"/>
          <c:order val="3"/>
          <c:dPt>
            <c:idx val="0"/>
            <c:bubble3D val="0"/>
          </c:dPt>
          <c:dPt>
            <c:idx val="1"/>
            <c:bubble3D val="0"/>
          </c:dPt>
          <c:dPt>
            <c:idx val="2"/>
            <c:bubble3D val="0"/>
          </c:dPt>
          <c:dLbls>
            <c:showLegendKey val="0"/>
            <c:showVal val="0"/>
            <c:showCatName val="0"/>
            <c:showSerName val="0"/>
            <c:showPercent val="1"/>
            <c:showBubbleSize val="0"/>
            <c:showLeaderLines val="1"/>
          </c:dLbls>
          <c:cat>
            <c:strRef>
              <c:f>工作表2!$A$4:$A$6</c:f>
              <c:strCache>
                <c:ptCount val="3"/>
                <c:pt idx="0">
                  <c:v>有害性廢棄物</c:v>
                </c:pt>
                <c:pt idx="1">
                  <c:v>一般性廢棄物</c:v>
                </c:pt>
                <c:pt idx="2">
                  <c:v>資源性廢棄物</c:v>
                </c:pt>
              </c:strCache>
            </c:strRef>
          </c:cat>
          <c:val>
            <c:numRef>
              <c:f>工作表2!$E$4:$E$6</c:f>
              <c:numCache>
                <c:formatCode>#,##0.00_);[Red]\(#,##0.00\)</c:formatCode>
                <c:ptCount val="3"/>
                <c:pt idx="0">
                  <c:v>346.58</c:v>
                </c:pt>
                <c:pt idx="1">
                  <c:v>2623.2548190396255</c:v>
                </c:pt>
                <c:pt idx="2">
                  <c:v>3653.0550000000003</c:v>
                </c:pt>
              </c:numCache>
            </c:numRef>
          </c:val>
        </c:ser>
        <c:ser>
          <c:idx val="4"/>
          <c:order val="4"/>
          <c:dPt>
            <c:idx val="0"/>
            <c:bubble3D val="0"/>
          </c:dPt>
          <c:dPt>
            <c:idx val="1"/>
            <c:bubble3D val="0"/>
          </c:dPt>
          <c:dPt>
            <c:idx val="2"/>
            <c:bubble3D val="0"/>
          </c:dPt>
          <c:dLbls>
            <c:showLegendKey val="0"/>
            <c:showVal val="0"/>
            <c:showCatName val="0"/>
            <c:showSerName val="0"/>
            <c:showPercent val="1"/>
            <c:showBubbleSize val="0"/>
            <c:showLeaderLines val="1"/>
          </c:dLbls>
          <c:cat>
            <c:strRef>
              <c:f>工作表2!$A$4:$A$6</c:f>
              <c:strCache>
                <c:ptCount val="3"/>
                <c:pt idx="0">
                  <c:v>有害性廢棄物</c:v>
                </c:pt>
                <c:pt idx="1">
                  <c:v>一般性廢棄物</c:v>
                </c:pt>
                <c:pt idx="2">
                  <c:v>資源性廢棄物</c:v>
                </c:pt>
              </c:strCache>
            </c:strRef>
          </c:cat>
          <c:val>
            <c:numRef>
              <c:f>工作表2!$F$4:$F$6</c:f>
              <c:numCache>
                <c:formatCode>0.0%</c:formatCode>
                <c:ptCount val="3"/>
                <c:pt idx="0">
                  <c:v>5.2330630505681125E-2</c:v>
                </c:pt>
                <c:pt idx="1">
                  <c:v>0.39608915303078668</c:v>
                </c:pt>
                <c:pt idx="2">
                  <c:v>0.55158021646353217</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t"/>
      <c:layout>
        <c:manualLayout>
          <c:xMode val="edge"/>
          <c:yMode val="edge"/>
          <c:x val="0.70896654211502574"/>
          <c:y val="0.39085668953760205"/>
          <c:w val="0.29040032928674142"/>
          <c:h val="0.43556894616468761"/>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CC848FA9-E507-4796-8278-0C0E659E85E7}" type="datetimeFigureOut">
              <a:rPr lang="zh-TW" altLang="en-US" smtClean="0"/>
              <a:t>2019/5/15</a:t>
            </a:fld>
            <a:endParaRPr lang="zh-TW" altLang="en-US"/>
          </a:p>
        </p:txBody>
      </p:sp>
      <p:sp>
        <p:nvSpPr>
          <p:cNvPr id="4" name="投影片圖像版面配置區 3"/>
          <p:cNvSpPr>
            <a:spLocks noGrp="1" noRot="1" noChangeAspect="1"/>
          </p:cNvSpPr>
          <p:nvPr>
            <p:ph type="sldImg" idx="2"/>
          </p:nvPr>
        </p:nvSpPr>
        <p:spPr>
          <a:xfrm>
            <a:off x="712788" y="746125"/>
            <a:ext cx="5372100"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1F354E9E-2F90-4133-9684-23025665820B}" type="slidenum">
              <a:rPr lang="zh-TW" altLang="en-US" smtClean="0"/>
              <a:t>‹#›</a:t>
            </a:fld>
            <a:endParaRPr lang="zh-TW" altLang="en-US"/>
          </a:p>
        </p:txBody>
      </p:sp>
    </p:spTree>
    <p:extLst>
      <p:ext uri="{BB962C8B-B14F-4D97-AF65-F5344CB8AC3E}">
        <p14:creationId xmlns:p14="http://schemas.microsoft.com/office/powerpoint/2010/main" val="15857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F354E9E-2F90-4133-9684-23025665820B}" type="slidenum">
              <a:rPr lang="zh-TW" altLang="en-US" smtClean="0"/>
              <a:t>15</a:t>
            </a:fld>
            <a:endParaRPr lang="zh-TW" altLang="en-US"/>
          </a:p>
        </p:txBody>
      </p:sp>
    </p:spTree>
    <p:extLst>
      <p:ext uri="{BB962C8B-B14F-4D97-AF65-F5344CB8AC3E}">
        <p14:creationId xmlns:p14="http://schemas.microsoft.com/office/powerpoint/2010/main" val="368339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B1F3B51-51A3-452A-8155-93BA3314005C}"/>
              </a:ext>
            </a:extLst>
          </p:cNvPr>
          <p:cNvSpPr>
            <a:spLocks noGrp="1"/>
          </p:cNvSpPr>
          <p:nvPr>
            <p:ph type="ctrTitle"/>
          </p:nvPr>
        </p:nvSpPr>
        <p:spPr>
          <a:xfrm>
            <a:off x="1238250" y="1122363"/>
            <a:ext cx="74295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5BF63478-688A-4259-AF8E-B2AB3D603F72}"/>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ED7A1F31-82B8-450E-9ADC-E9E7E1A98703}"/>
              </a:ext>
            </a:extLst>
          </p:cNvPr>
          <p:cNvSpPr>
            <a:spLocks noGrp="1"/>
          </p:cNvSpPr>
          <p:nvPr>
            <p:ph type="dt" sz="half" idx="10"/>
          </p:nvPr>
        </p:nvSpPr>
        <p:spPr/>
        <p:txBody>
          <a:bodyPr/>
          <a:lstStyle/>
          <a:p>
            <a:fld id="{E980E33A-EAF8-4A94-B1BC-558DE6427605}" type="datetimeFigureOut">
              <a:rPr lang="zh-TW" altLang="en-US" smtClean="0"/>
              <a:t>2019/5/15</a:t>
            </a:fld>
            <a:endParaRPr lang="zh-TW" altLang="en-US"/>
          </a:p>
        </p:txBody>
      </p:sp>
      <p:sp>
        <p:nvSpPr>
          <p:cNvPr id="5" name="頁尾版面配置區 4">
            <a:extLst>
              <a:ext uri="{FF2B5EF4-FFF2-40B4-BE49-F238E27FC236}">
                <a16:creationId xmlns:a16="http://schemas.microsoft.com/office/drawing/2014/main" xmlns="" id="{F7F9030F-59CC-48DA-9146-AA660AF1A9D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CFE9E8D3-08F3-4BBB-A2A5-F0E4BC07CE87}"/>
              </a:ext>
            </a:extLst>
          </p:cNvPr>
          <p:cNvSpPr>
            <a:spLocks noGrp="1"/>
          </p:cNvSpPr>
          <p:nvPr>
            <p:ph type="sldNum" sz="quarter" idx="12"/>
          </p:nvPr>
        </p:nvSpPr>
        <p:spPr/>
        <p:txBody>
          <a:bodyPr/>
          <a:lstStyle/>
          <a:p>
            <a:fld id="{46DC4046-B8F9-444E-ABC1-34FB3837FFB7}" type="slidenum">
              <a:rPr lang="zh-TW" altLang="en-US" smtClean="0"/>
              <a:t>‹#›</a:t>
            </a:fld>
            <a:endParaRPr lang="zh-TW" altLang="en-US"/>
          </a:p>
        </p:txBody>
      </p:sp>
    </p:spTree>
    <p:extLst>
      <p:ext uri="{BB962C8B-B14F-4D97-AF65-F5344CB8AC3E}">
        <p14:creationId xmlns:p14="http://schemas.microsoft.com/office/powerpoint/2010/main" val="115629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_標題投影片">
    <p:bg>
      <p:bgRef idx="1001">
        <a:schemeClr val="bg1"/>
      </p:bgRef>
    </p:bg>
    <p:spTree>
      <p:nvGrpSpPr>
        <p:cNvPr id="1" name=""/>
        <p:cNvGrpSpPr/>
        <p:nvPr/>
      </p:nvGrpSpPr>
      <p:grpSpPr>
        <a:xfrm>
          <a:off x="0" y="0"/>
          <a:ext cx="0" cy="0"/>
          <a:chOff x="0" y="0"/>
          <a:chExt cx="0" cy="0"/>
        </a:xfrm>
      </p:grpSpPr>
      <p:pic>
        <p:nvPicPr>
          <p:cNvPr id="10" name="Picture 2" descr="D:\2018報告書\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8" y="-4763"/>
            <a:ext cx="1798638" cy="686276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sp>
        <p:nvSpPr>
          <p:cNvPr id="32" name="矩形 31"/>
          <p:cNvSpPr/>
          <p:nvPr userDrawn="1"/>
        </p:nvSpPr>
        <p:spPr>
          <a:xfrm>
            <a:off x="627396" y="-99392"/>
            <a:ext cx="4690708" cy="1569660"/>
          </a:xfrm>
          <a:prstGeom prst="rect">
            <a:avLst/>
          </a:prstGeom>
        </p:spPr>
        <p:txBody>
          <a:bodyPr wrap="none">
            <a:spAutoFit/>
          </a:bodyPr>
          <a:lstStyle/>
          <a:p>
            <a:r>
              <a:rPr lang="en-US" altLang="zh-TW" sz="6600" b="1"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3</a:t>
            </a:r>
            <a:r>
              <a:rPr lang="en-US" altLang="zh-TW" sz="9600" b="1"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  </a:t>
            </a:r>
            <a:r>
              <a:rPr lang="zh-TW" altLang="en-US" sz="6600" b="1"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營運發展</a:t>
            </a:r>
            <a:endParaRPr lang="en-US" altLang="zh-TW" sz="6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endParaRPr>
          </a:p>
        </p:txBody>
      </p:sp>
    </p:spTree>
    <p:extLst>
      <p:ext uri="{BB962C8B-B14F-4D97-AF65-F5344CB8AC3E}">
        <p14:creationId xmlns:p14="http://schemas.microsoft.com/office/powerpoint/2010/main" val="24685994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23" name="群組 22"/>
          <p:cNvGrpSpPr/>
          <p:nvPr userDrawn="1"/>
        </p:nvGrpSpPr>
        <p:grpSpPr>
          <a:xfrm>
            <a:off x="3411909" y="44624"/>
            <a:ext cx="6120000" cy="223172"/>
            <a:chOff x="3411909" y="44624"/>
            <a:chExt cx="6120000" cy="223172"/>
          </a:xfrm>
        </p:grpSpPr>
        <p:cxnSp>
          <p:nvCxnSpPr>
            <p:cNvPr id="24" name="直線接點 2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圓角矩形 24"/>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 27"/>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圓角矩形 28"/>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50"/>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3" name="矩形 52"/>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4" name="矩形 53"/>
            <p:cNvSpPr/>
            <p:nvPr/>
          </p:nvSpPr>
          <p:spPr>
            <a:xfrm>
              <a:off x="5069385" y="52352"/>
              <a:ext cx="595035" cy="215444"/>
            </a:xfrm>
            <a:prstGeom prst="rect">
              <a:avLst/>
            </a:prstGeom>
          </p:spPr>
          <p:txBody>
            <a:bodyPr wrap="none">
              <a:spAutoFit/>
            </a:bodyPr>
            <a:lstStyle/>
            <a:p>
              <a:pPr marL="0" algn="l" defTabSz="914400" rtl="0" eaLnBrk="1" latinLnBrk="0" hangingPunct="1"/>
              <a:r>
                <a:rPr lang="zh-TW" altLang="en-US" sz="800" b="1" kern="1200" dirty="0">
                  <a:solidFill>
                    <a:schemeClr val="tx1"/>
                  </a:solidFill>
                  <a:latin typeface="微軟正黑體" pitchFamily="34" charset="-120"/>
                  <a:ea typeface="微軟正黑體" pitchFamily="34" charset="-120"/>
                  <a:cs typeface="Arial Unicode MS" pitchFamily="34" charset="-120"/>
                </a:rPr>
                <a:t>營運發展</a:t>
              </a:r>
            </a:p>
          </p:txBody>
        </p:sp>
        <p:sp>
          <p:nvSpPr>
            <p:cNvPr id="55" name="矩形 54"/>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6" name="矩形 55"/>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7" name="矩形 56"/>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58" name="矩形 57"/>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59" name="矩形 58"/>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60" name="圓角矩形 59"/>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21190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27" name="群組 26"/>
          <p:cNvGrpSpPr/>
          <p:nvPr userDrawn="1"/>
        </p:nvGrpSpPr>
        <p:grpSpPr>
          <a:xfrm>
            <a:off x="3411909" y="44624"/>
            <a:ext cx="6120000" cy="223172"/>
            <a:chOff x="3411909" y="44624"/>
            <a:chExt cx="6120000" cy="223172"/>
          </a:xfrm>
        </p:grpSpPr>
        <p:cxnSp>
          <p:nvCxnSpPr>
            <p:cNvPr id="28" name="直線接點 27"/>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圓角矩形 28"/>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50"/>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圓角矩形 51"/>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圓角矩形 52"/>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7" name="矩形 56"/>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8" name="矩形 57"/>
            <p:cNvSpPr/>
            <p:nvPr/>
          </p:nvSpPr>
          <p:spPr>
            <a:xfrm>
              <a:off x="5069385" y="52352"/>
              <a:ext cx="595035" cy="215444"/>
            </a:xfrm>
            <a:prstGeom prst="rect">
              <a:avLst/>
            </a:prstGeom>
          </p:spPr>
          <p:txBody>
            <a:bodyPr wrap="none">
              <a:spAutoFit/>
            </a:bodyPr>
            <a:lstStyle/>
            <a:p>
              <a:pPr marL="0" algn="l" defTabSz="914400" rtl="0" eaLnBrk="1" latinLnBrk="0" hangingPunct="1"/>
              <a:r>
                <a:rPr lang="zh-TW" altLang="en-US" sz="800" b="1" kern="1200" dirty="0">
                  <a:solidFill>
                    <a:schemeClr val="tx1"/>
                  </a:solidFill>
                  <a:latin typeface="微軟正黑體" pitchFamily="34" charset="-120"/>
                  <a:ea typeface="微軟正黑體" pitchFamily="34" charset="-120"/>
                  <a:cs typeface="Arial Unicode MS" pitchFamily="34" charset="-120"/>
                </a:rPr>
                <a:t>營運發展</a:t>
              </a:r>
            </a:p>
          </p:txBody>
        </p:sp>
        <p:sp>
          <p:nvSpPr>
            <p:cNvPr id="59" name="矩形 58"/>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60" name="矩形 59"/>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61" name="矩形 60"/>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62" name="矩形 61"/>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63" name="矩形 62"/>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64" name="圓角矩形 63"/>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502590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sp>
        <p:nvSpPr>
          <p:cNvPr id="39" name="文字方塊 38"/>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40"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41" name="直線接點 40"/>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群組 41"/>
          <p:cNvGrpSpPr/>
          <p:nvPr userDrawn="1"/>
        </p:nvGrpSpPr>
        <p:grpSpPr>
          <a:xfrm>
            <a:off x="3411909" y="44624"/>
            <a:ext cx="6120000" cy="223172"/>
            <a:chOff x="3411909" y="44624"/>
            <a:chExt cx="6120000" cy="223172"/>
          </a:xfrm>
        </p:grpSpPr>
        <p:cxnSp>
          <p:nvCxnSpPr>
            <p:cNvPr id="43" name="直線接點 42"/>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圓角矩形 43"/>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圓角矩形 44"/>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4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2" name="矩形 5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3" name="矩形 52"/>
            <p:cNvSpPr/>
            <p:nvPr/>
          </p:nvSpPr>
          <p:spPr>
            <a:xfrm>
              <a:off x="5069385" y="52352"/>
              <a:ext cx="595035" cy="215444"/>
            </a:xfrm>
            <a:prstGeom prst="rect">
              <a:avLst/>
            </a:prstGeom>
          </p:spPr>
          <p:txBody>
            <a:bodyPr wrap="none">
              <a:spAutoFit/>
            </a:bodyPr>
            <a:lstStyle/>
            <a:p>
              <a:pPr marL="0" algn="l" defTabSz="914400" rtl="0" eaLnBrk="1" latinLnBrk="0" hangingPunct="1"/>
              <a:r>
                <a:rPr lang="zh-TW" altLang="en-US" sz="800" b="1" kern="1200" dirty="0">
                  <a:solidFill>
                    <a:schemeClr val="tx1"/>
                  </a:solidFill>
                  <a:latin typeface="微軟正黑體" pitchFamily="34" charset="-120"/>
                  <a:ea typeface="微軟正黑體" pitchFamily="34" charset="-120"/>
                  <a:cs typeface="Arial Unicode MS" pitchFamily="34" charset="-120"/>
                </a:rPr>
                <a:t>營運發展</a:t>
              </a:r>
            </a:p>
          </p:txBody>
        </p:sp>
        <p:sp>
          <p:nvSpPr>
            <p:cNvPr id="54" name="矩形 5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5" name="矩形 5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6" name="矩形 5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57" name="矩形 5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58" name="矩形 5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59" name="圓角矩形 5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77584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標題投影片">
    <p:bg>
      <p:bgRef idx="1001">
        <a:schemeClr val="bg1"/>
      </p:bgRef>
    </p:bg>
    <p:spTree>
      <p:nvGrpSpPr>
        <p:cNvPr id="1" name=""/>
        <p:cNvGrpSpPr/>
        <p:nvPr/>
      </p:nvGrpSpPr>
      <p:grpSpPr>
        <a:xfrm>
          <a:off x="0" y="0"/>
          <a:ext cx="0" cy="0"/>
          <a:chOff x="0" y="0"/>
          <a:chExt cx="0" cy="0"/>
        </a:xfrm>
      </p:grpSpPr>
      <p:pic>
        <p:nvPicPr>
          <p:cNvPr id="10" name="Picture 2" descr="D:\2018報告書\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5" y="6137"/>
            <a:ext cx="1931988" cy="686276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sp>
        <p:nvSpPr>
          <p:cNvPr id="29" name="矩形 28"/>
          <p:cNvSpPr/>
          <p:nvPr userDrawn="1"/>
        </p:nvSpPr>
        <p:spPr>
          <a:xfrm>
            <a:off x="627396" y="260648"/>
            <a:ext cx="4498347" cy="1107996"/>
          </a:xfrm>
          <a:prstGeom prst="rect">
            <a:avLst/>
          </a:prstGeom>
        </p:spPr>
        <p:txBody>
          <a:bodyPr wrap="none">
            <a:spAutoFit/>
          </a:bodyPr>
          <a:lstStyle/>
          <a:p>
            <a:r>
              <a:rPr lang="en-US" altLang="zh-TW" sz="6600" b="1" dirty="0">
                <a:solidFill>
                  <a:srgbClr val="FF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4 </a:t>
            </a:r>
            <a:r>
              <a:rPr lang="zh-TW" altLang="en-US" sz="6600" b="1" dirty="0">
                <a:solidFill>
                  <a:srgbClr val="FF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 友善</a:t>
            </a:r>
            <a:r>
              <a:rPr lang="zh-TW" altLang="en-US" sz="6600" b="1" dirty="0">
                <a:solidFill>
                  <a:srgbClr val="FF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職場</a:t>
            </a:r>
            <a:endParaRPr lang="en-US" altLang="zh-TW" sz="6600" b="1" dirty="0">
              <a:solidFill>
                <a:srgbClr val="FF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362545965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61" name="群組 60"/>
          <p:cNvGrpSpPr/>
          <p:nvPr userDrawn="1"/>
        </p:nvGrpSpPr>
        <p:grpSpPr>
          <a:xfrm>
            <a:off x="3411909" y="44624"/>
            <a:ext cx="6120000" cy="223172"/>
            <a:chOff x="3411909" y="44624"/>
            <a:chExt cx="6120000" cy="223172"/>
          </a:xfrm>
        </p:grpSpPr>
        <p:cxnSp>
          <p:nvCxnSpPr>
            <p:cNvPr id="62" name="直線接點 61"/>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圓角矩形 62"/>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圓角矩形 63"/>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圓角矩形 64"/>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圓角矩形 65"/>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圓角矩形 66"/>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圓角矩形 67"/>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圓角矩形 68"/>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71" name="矩形 70"/>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72" name="矩形 71"/>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73" name="矩形 72"/>
            <p:cNvSpPr/>
            <p:nvPr/>
          </p:nvSpPr>
          <p:spPr>
            <a:xfrm>
              <a:off x="5816321"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友善職場</a:t>
              </a:r>
              <a:endParaRPr lang="zh-TW" altLang="en-US" sz="800" dirty="0">
                <a:solidFill>
                  <a:schemeClr val="tx1"/>
                </a:solidFill>
              </a:endParaRPr>
            </a:p>
          </p:txBody>
        </p:sp>
        <p:sp>
          <p:nvSpPr>
            <p:cNvPr id="74" name="矩形 73"/>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75" name="矩形 74"/>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76" name="矩形 75"/>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77" name="矩形 76"/>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78" name="圓角矩形 77"/>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2822316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65" name="群組 64"/>
          <p:cNvGrpSpPr/>
          <p:nvPr userDrawn="1"/>
        </p:nvGrpSpPr>
        <p:grpSpPr>
          <a:xfrm>
            <a:off x="3411909" y="44624"/>
            <a:ext cx="6120000" cy="223172"/>
            <a:chOff x="3411909" y="44624"/>
            <a:chExt cx="6120000" cy="223172"/>
          </a:xfrm>
        </p:grpSpPr>
        <p:cxnSp>
          <p:nvCxnSpPr>
            <p:cNvPr id="66" name="直線接點 65"/>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圓角矩形 66"/>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圓角矩形 67"/>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圓角矩形 68"/>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圓角矩形 69"/>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圓角矩形 70"/>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圓角矩形 71"/>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圓角矩形 72"/>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75" name="矩形 74"/>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76" name="矩形 75"/>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77" name="矩形 76"/>
            <p:cNvSpPr/>
            <p:nvPr/>
          </p:nvSpPr>
          <p:spPr>
            <a:xfrm>
              <a:off x="5816321"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友善職場</a:t>
              </a:r>
              <a:endParaRPr lang="zh-TW" altLang="en-US" sz="800" dirty="0">
                <a:solidFill>
                  <a:schemeClr val="tx1"/>
                </a:solidFill>
              </a:endParaRPr>
            </a:p>
          </p:txBody>
        </p:sp>
        <p:sp>
          <p:nvSpPr>
            <p:cNvPr id="78" name="矩形 77"/>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79" name="矩形 78"/>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80" name="矩形 79"/>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81" name="矩形 80"/>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82" name="圓角矩形 81"/>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57891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sp>
        <p:nvSpPr>
          <p:cNvPr id="39" name="文字方塊 38"/>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40"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41" name="直線接點 40"/>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群組 41"/>
          <p:cNvGrpSpPr/>
          <p:nvPr userDrawn="1"/>
        </p:nvGrpSpPr>
        <p:grpSpPr>
          <a:xfrm>
            <a:off x="3411909" y="44624"/>
            <a:ext cx="6120000" cy="223172"/>
            <a:chOff x="3411909" y="44624"/>
            <a:chExt cx="6120000" cy="223172"/>
          </a:xfrm>
        </p:grpSpPr>
        <p:cxnSp>
          <p:nvCxnSpPr>
            <p:cNvPr id="43" name="直線接點 42"/>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圓角矩形 43"/>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圓角矩形 44"/>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4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2" name="矩形 5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3" name="矩形 5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4" name="矩形 53"/>
            <p:cNvSpPr/>
            <p:nvPr/>
          </p:nvSpPr>
          <p:spPr>
            <a:xfrm>
              <a:off x="5816321"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友善職場</a:t>
              </a:r>
              <a:endParaRPr lang="zh-TW" altLang="en-US" sz="800" dirty="0">
                <a:solidFill>
                  <a:schemeClr val="tx1"/>
                </a:solidFill>
              </a:endParaRPr>
            </a:p>
          </p:txBody>
        </p:sp>
        <p:sp>
          <p:nvSpPr>
            <p:cNvPr id="55" name="矩形 5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6" name="矩形 5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57" name="矩形 5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58" name="矩形 5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59" name="圓角矩形 5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913263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4_標題投影片">
    <p:bg>
      <p:bgRef idx="1001">
        <a:schemeClr val="bg1"/>
      </p:bgRef>
    </p:bg>
    <p:spTree>
      <p:nvGrpSpPr>
        <p:cNvPr id="1" name=""/>
        <p:cNvGrpSpPr/>
        <p:nvPr/>
      </p:nvGrpSpPr>
      <p:grpSpPr>
        <a:xfrm>
          <a:off x="0" y="0"/>
          <a:ext cx="0" cy="0"/>
          <a:chOff x="0" y="0"/>
          <a:chExt cx="0" cy="0"/>
        </a:xfrm>
      </p:grpSpPr>
      <p:pic>
        <p:nvPicPr>
          <p:cNvPr id="10" name="Picture 2" descr="D:\2018報告書\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3" y="3891"/>
            <a:ext cx="1914525" cy="686276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sp>
        <p:nvSpPr>
          <p:cNvPr id="29" name="矩形 28"/>
          <p:cNvSpPr/>
          <p:nvPr userDrawn="1"/>
        </p:nvSpPr>
        <p:spPr>
          <a:xfrm>
            <a:off x="627396" y="260648"/>
            <a:ext cx="4498347" cy="1107996"/>
          </a:xfrm>
          <a:prstGeom prst="rect">
            <a:avLst/>
          </a:prstGeom>
        </p:spPr>
        <p:txBody>
          <a:bodyPr wrap="none">
            <a:spAutoFit/>
          </a:bodyPr>
          <a:lstStyle/>
          <a:p>
            <a:r>
              <a:rPr lang="en-US" altLang="zh-TW" sz="6600" b="1" dirty="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5 </a:t>
            </a:r>
            <a:r>
              <a:rPr lang="zh-TW" altLang="en-US" sz="6600" b="1" dirty="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 環境永續</a:t>
            </a:r>
            <a:endParaRPr lang="en-US" altLang="zh-TW" sz="6600" b="1" dirty="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36581255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23" name="群組 22"/>
          <p:cNvGrpSpPr/>
          <p:nvPr userDrawn="1"/>
        </p:nvGrpSpPr>
        <p:grpSpPr>
          <a:xfrm>
            <a:off x="3411909" y="44624"/>
            <a:ext cx="6120000" cy="223172"/>
            <a:chOff x="3411909" y="44624"/>
            <a:chExt cx="6120000" cy="223172"/>
          </a:xfrm>
        </p:grpSpPr>
        <p:cxnSp>
          <p:nvCxnSpPr>
            <p:cNvPr id="24" name="直線接點 2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圓角矩形 24"/>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 27"/>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圓角矩形 28"/>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35" name="矩形 34"/>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36" name="矩形 35"/>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37" name="矩形 36"/>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38" name="矩形 37"/>
            <p:cNvSpPr/>
            <p:nvPr/>
          </p:nvSpPr>
          <p:spPr>
            <a:xfrm>
              <a:off x="6564667"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環境永續</a:t>
              </a:r>
              <a:endParaRPr lang="zh-TW" altLang="en-US" sz="800" dirty="0">
                <a:solidFill>
                  <a:schemeClr val="tx1"/>
                </a:solidFill>
              </a:endParaRPr>
            </a:p>
          </p:txBody>
        </p:sp>
        <p:sp>
          <p:nvSpPr>
            <p:cNvPr id="39" name="矩形 38"/>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40" name="矩形 39"/>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41" name="矩形 40"/>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42" name="圓角矩形 41"/>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78970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pic>
        <p:nvPicPr>
          <p:cNvPr id="10" name="圖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5" y="6137"/>
            <a:ext cx="1796723" cy="6858000"/>
          </a:xfrm>
          <a:prstGeom prst="rect">
            <a:avLst/>
          </a:prstGeom>
        </p:spPr>
      </p:pic>
      <p:sp>
        <p:nvSpPr>
          <p:cNvPr id="11" name="矩形 10"/>
          <p:cNvSpPr/>
          <p:nvPr userDrawn="1"/>
        </p:nvSpPr>
        <p:spPr>
          <a:xfrm>
            <a:off x="623767" y="260648"/>
            <a:ext cx="4267455" cy="3139321"/>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6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1</a:t>
            </a:r>
            <a:r>
              <a:rPr lang="en-US" altLang="zh-TW" sz="66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DokChampa" pitchFamily="34" charset="-34"/>
              </a:rPr>
              <a:t>  </a:t>
            </a:r>
            <a:r>
              <a:rPr lang="zh-TW" altLang="en-US" sz="66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總覽                          </a:t>
            </a:r>
            <a:endParaRPr lang="en-US" altLang="zh-TW" sz="66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66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DokChampa" pitchFamily="34" charset="-3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66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DokChampa" pitchFamily="34" charset="-34"/>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83" name="群組 82"/>
          <p:cNvGrpSpPr/>
          <p:nvPr userDrawn="1"/>
        </p:nvGrpSpPr>
        <p:grpSpPr>
          <a:xfrm>
            <a:off x="3411909" y="44624"/>
            <a:ext cx="6120000" cy="223172"/>
            <a:chOff x="3411909" y="44624"/>
            <a:chExt cx="6120000" cy="223172"/>
          </a:xfrm>
        </p:grpSpPr>
        <p:cxnSp>
          <p:nvCxnSpPr>
            <p:cNvPr id="84" name="直線接點 8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圓角矩形 84"/>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圓角矩形 85"/>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圓角矩形 86"/>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圓角矩形 87"/>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圓角矩形 88"/>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圓角矩形 89"/>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圓角矩形 90"/>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93" name="矩形 92"/>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94" name="矩形 93"/>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95" name="矩形 94"/>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96" name="矩形 95"/>
            <p:cNvSpPr/>
            <p:nvPr/>
          </p:nvSpPr>
          <p:spPr>
            <a:xfrm>
              <a:off x="6564667"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環境永續</a:t>
              </a:r>
              <a:endParaRPr lang="zh-TW" altLang="en-US" sz="800" dirty="0">
                <a:solidFill>
                  <a:schemeClr val="tx1"/>
                </a:solidFill>
              </a:endParaRPr>
            </a:p>
          </p:txBody>
        </p:sp>
        <p:sp>
          <p:nvSpPr>
            <p:cNvPr id="97" name="矩形 96"/>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98" name="矩形 97"/>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99" name="矩形 98"/>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100" name="圓角矩形 99"/>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236289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sp>
        <p:nvSpPr>
          <p:cNvPr id="90" name="文字方塊 8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9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92" name="直線接點 91"/>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7" name="群組 56"/>
          <p:cNvGrpSpPr/>
          <p:nvPr userDrawn="1"/>
        </p:nvGrpSpPr>
        <p:grpSpPr>
          <a:xfrm>
            <a:off x="3411909" y="44624"/>
            <a:ext cx="6120000" cy="223172"/>
            <a:chOff x="3411909" y="44624"/>
            <a:chExt cx="6120000" cy="223172"/>
          </a:xfrm>
        </p:grpSpPr>
        <p:cxnSp>
          <p:nvCxnSpPr>
            <p:cNvPr id="58" name="直線接點 57"/>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圓角矩形 58"/>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圓角矩形 60"/>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圓角矩形 61"/>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圓角矩形 62"/>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圓角矩形 63"/>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圓角矩形 64"/>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67" name="矩形 66"/>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68" name="矩形 67"/>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69" name="矩形 68"/>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70" name="矩形 69"/>
            <p:cNvSpPr/>
            <p:nvPr/>
          </p:nvSpPr>
          <p:spPr>
            <a:xfrm>
              <a:off x="6564667"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環境永續</a:t>
              </a:r>
              <a:endParaRPr lang="zh-TW" altLang="en-US" sz="800" dirty="0">
                <a:solidFill>
                  <a:schemeClr val="tx1"/>
                </a:solidFill>
              </a:endParaRPr>
            </a:p>
          </p:txBody>
        </p:sp>
        <p:sp>
          <p:nvSpPr>
            <p:cNvPr id="71" name="矩形 70"/>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72" name="矩形 71"/>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73" name="矩形 72"/>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74" name="圓角矩形 73"/>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51392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標題投影片">
    <p:bg>
      <p:bgRef idx="1001">
        <a:schemeClr val="bg1"/>
      </p:bgRef>
    </p:bg>
    <p:spTree>
      <p:nvGrpSpPr>
        <p:cNvPr id="1" name=""/>
        <p:cNvGrpSpPr/>
        <p:nvPr/>
      </p:nvGrpSpPr>
      <p:grpSpPr>
        <a:xfrm>
          <a:off x="0" y="0"/>
          <a:ext cx="0" cy="0"/>
          <a:chOff x="0" y="0"/>
          <a:chExt cx="0" cy="0"/>
        </a:xfrm>
      </p:grpSpPr>
      <p:pic>
        <p:nvPicPr>
          <p:cNvPr id="10" name="Picture 2" descr="D:\2018報告書\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1798638" cy="686276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sp>
        <p:nvSpPr>
          <p:cNvPr id="29" name="矩形 28"/>
          <p:cNvSpPr/>
          <p:nvPr userDrawn="1"/>
        </p:nvSpPr>
        <p:spPr>
          <a:xfrm>
            <a:off x="627396" y="260648"/>
            <a:ext cx="4498347" cy="1107996"/>
          </a:xfrm>
          <a:prstGeom prst="rect">
            <a:avLst/>
          </a:prstGeom>
        </p:spPr>
        <p:txBody>
          <a:bodyPr wrap="none">
            <a:spAutoFit/>
          </a:bodyPr>
          <a:lstStyle/>
          <a:p>
            <a:r>
              <a:rPr lang="en-US" altLang="zh-TW" sz="6600" b="1"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6 </a:t>
            </a:r>
            <a:r>
              <a:rPr lang="zh-TW" altLang="en-US" sz="6600" b="1"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 社會共好</a:t>
            </a:r>
            <a:endParaRPr lang="en-US" altLang="zh-TW" sz="6600" b="1"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118843262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43" name="群組 42"/>
          <p:cNvGrpSpPr/>
          <p:nvPr userDrawn="1"/>
        </p:nvGrpSpPr>
        <p:grpSpPr>
          <a:xfrm>
            <a:off x="3411909" y="44624"/>
            <a:ext cx="6120000" cy="223172"/>
            <a:chOff x="3411909" y="44624"/>
            <a:chExt cx="6120000" cy="223172"/>
          </a:xfrm>
        </p:grpSpPr>
        <p:cxnSp>
          <p:nvCxnSpPr>
            <p:cNvPr id="44" name="直線接點 4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45"/>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50"/>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3" name="矩形 52"/>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4" name="矩形 53"/>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5" name="矩形 54"/>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6" name="矩形 55"/>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7" name="矩形 56"/>
            <p:cNvSpPr/>
            <p:nvPr/>
          </p:nvSpPr>
          <p:spPr>
            <a:xfrm>
              <a:off x="7360854" y="44624"/>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社會共好</a:t>
              </a:r>
              <a:endParaRPr lang="zh-TW" altLang="en-US" sz="800" dirty="0">
                <a:solidFill>
                  <a:schemeClr val="tx1"/>
                </a:solidFill>
              </a:endParaRPr>
            </a:p>
          </p:txBody>
        </p:sp>
        <p:sp>
          <p:nvSpPr>
            <p:cNvPr id="58" name="矩形 57"/>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59" name="矩形 58"/>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60" name="圓角矩形 59"/>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577986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27" name="群組 26"/>
          <p:cNvGrpSpPr/>
          <p:nvPr userDrawn="1"/>
        </p:nvGrpSpPr>
        <p:grpSpPr>
          <a:xfrm>
            <a:off x="3411909" y="44624"/>
            <a:ext cx="6120000" cy="223172"/>
            <a:chOff x="3411909" y="44624"/>
            <a:chExt cx="6120000" cy="223172"/>
          </a:xfrm>
        </p:grpSpPr>
        <p:cxnSp>
          <p:nvCxnSpPr>
            <p:cNvPr id="28" name="直線接點 27"/>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圓角矩形 28"/>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圓角矩形 36"/>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39" name="矩形 38"/>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40" name="矩形 39"/>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41" name="矩形 40"/>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42" name="矩形 41"/>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43" name="矩形 42"/>
            <p:cNvSpPr/>
            <p:nvPr/>
          </p:nvSpPr>
          <p:spPr>
            <a:xfrm>
              <a:off x="7360854" y="44624"/>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社會共好</a:t>
              </a:r>
              <a:endParaRPr lang="zh-TW" altLang="en-US" sz="800" dirty="0">
                <a:solidFill>
                  <a:schemeClr val="tx1"/>
                </a:solidFill>
              </a:endParaRPr>
            </a:p>
          </p:txBody>
        </p:sp>
        <p:sp>
          <p:nvSpPr>
            <p:cNvPr id="44" name="矩形 43"/>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45" name="矩形 44"/>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46" name="圓角矩形 45"/>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19908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43" name="群組 42"/>
          <p:cNvGrpSpPr/>
          <p:nvPr userDrawn="1"/>
        </p:nvGrpSpPr>
        <p:grpSpPr>
          <a:xfrm>
            <a:off x="3411909" y="44624"/>
            <a:ext cx="6120000" cy="223172"/>
            <a:chOff x="3411909" y="44624"/>
            <a:chExt cx="6120000" cy="223172"/>
          </a:xfrm>
        </p:grpSpPr>
        <p:cxnSp>
          <p:nvCxnSpPr>
            <p:cNvPr id="44" name="直線接點 4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45"/>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50"/>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3" name="矩形 52"/>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4" name="矩形 53"/>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5" name="矩形 54"/>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6" name="矩形 55"/>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7" name="矩形 56"/>
            <p:cNvSpPr/>
            <p:nvPr/>
          </p:nvSpPr>
          <p:spPr>
            <a:xfrm>
              <a:off x="7360854" y="44624"/>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社會共好</a:t>
              </a:r>
              <a:endParaRPr lang="zh-TW" altLang="en-US" sz="800" dirty="0">
                <a:solidFill>
                  <a:schemeClr val="tx1"/>
                </a:solidFill>
              </a:endParaRPr>
            </a:p>
          </p:txBody>
        </p:sp>
        <p:sp>
          <p:nvSpPr>
            <p:cNvPr id="58" name="矩形 57"/>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59" name="矩形 58"/>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60" name="圓角矩形 59"/>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553150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27" name="群組 26"/>
          <p:cNvGrpSpPr/>
          <p:nvPr userDrawn="1"/>
        </p:nvGrpSpPr>
        <p:grpSpPr>
          <a:xfrm>
            <a:off x="3411909" y="44624"/>
            <a:ext cx="6120000" cy="223172"/>
            <a:chOff x="3411909" y="44624"/>
            <a:chExt cx="6120000" cy="223172"/>
          </a:xfrm>
        </p:grpSpPr>
        <p:cxnSp>
          <p:nvCxnSpPr>
            <p:cNvPr id="28" name="直線接點 27"/>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圓角矩形 28"/>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圓角矩形 36"/>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39" name="矩形 38"/>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40" name="矩形 39"/>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41" name="矩形 40"/>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42" name="矩形 41"/>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43" name="矩形 42"/>
            <p:cNvSpPr/>
            <p:nvPr/>
          </p:nvSpPr>
          <p:spPr>
            <a:xfrm>
              <a:off x="7360854" y="44624"/>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社會共好</a:t>
              </a:r>
              <a:endParaRPr lang="zh-TW" altLang="en-US" sz="800" dirty="0">
                <a:solidFill>
                  <a:schemeClr val="tx1"/>
                </a:solidFill>
              </a:endParaRPr>
            </a:p>
          </p:txBody>
        </p:sp>
        <p:sp>
          <p:nvSpPr>
            <p:cNvPr id="44" name="矩形 43"/>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45" name="矩形 44"/>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46" name="圓角矩形 45"/>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2715477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sp>
        <p:nvSpPr>
          <p:cNvPr id="39" name="文字方塊 38"/>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40"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41" name="直線接點 40"/>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群組 41"/>
          <p:cNvGrpSpPr/>
          <p:nvPr userDrawn="1"/>
        </p:nvGrpSpPr>
        <p:grpSpPr>
          <a:xfrm>
            <a:off x="3411909" y="44624"/>
            <a:ext cx="6120000" cy="223172"/>
            <a:chOff x="3411909" y="44624"/>
            <a:chExt cx="6120000" cy="223172"/>
          </a:xfrm>
        </p:grpSpPr>
        <p:cxnSp>
          <p:nvCxnSpPr>
            <p:cNvPr id="43" name="直線接點 42"/>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圓角矩形 43"/>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圓角矩形 44"/>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4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2" name="矩形 5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3" name="矩形 5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4" name="矩形 5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5" name="矩形 5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6" name="矩形 55"/>
            <p:cNvSpPr/>
            <p:nvPr/>
          </p:nvSpPr>
          <p:spPr>
            <a:xfrm>
              <a:off x="7360854" y="44624"/>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社會共好</a:t>
              </a:r>
              <a:endParaRPr lang="zh-TW" altLang="en-US" sz="800" dirty="0">
                <a:solidFill>
                  <a:schemeClr val="tx1"/>
                </a:solidFill>
              </a:endParaRPr>
            </a:p>
          </p:txBody>
        </p:sp>
        <p:sp>
          <p:nvSpPr>
            <p:cNvPr id="57" name="矩形 5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58" name="矩形 5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59" name="圓角矩形 5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519093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6_標題投影片">
    <p:bg>
      <p:bgRef idx="1001">
        <a:schemeClr val="bg1"/>
      </p:bgRef>
    </p:bg>
    <p:spTree>
      <p:nvGrpSpPr>
        <p:cNvPr id="1" name=""/>
        <p:cNvGrpSpPr/>
        <p:nvPr/>
      </p:nvGrpSpPr>
      <p:grpSpPr>
        <a:xfrm>
          <a:off x="0" y="0"/>
          <a:ext cx="0" cy="0"/>
          <a:chOff x="0" y="0"/>
          <a:chExt cx="0" cy="0"/>
        </a:xfrm>
      </p:grpSpPr>
      <p:pic>
        <p:nvPicPr>
          <p:cNvPr id="10" name="Picture 2" descr="D:\2018報告書\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6" y="-319"/>
            <a:ext cx="1798637" cy="686276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sp>
        <p:nvSpPr>
          <p:cNvPr id="29" name="矩形 28"/>
          <p:cNvSpPr/>
          <p:nvPr userDrawn="1"/>
        </p:nvSpPr>
        <p:spPr>
          <a:xfrm>
            <a:off x="627396" y="260648"/>
            <a:ext cx="4498347" cy="1107996"/>
          </a:xfrm>
          <a:prstGeom prst="rect">
            <a:avLst/>
          </a:prstGeom>
        </p:spPr>
        <p:txBody>
          <a:bodyPr wrap="none">
            <a:spAutoFit/>
          </a:bodyPr>
          <a:lstStyle/>
          <a:p>
            <a:r>
              <a:rPr lang="en-US" altLang="zh-TW" sz="6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7 </a:t>
            </a:r>
            <a:r>
              <a:rPr lang="zh-TW" altLang="en-US" sz="6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 集團公司</a:t>
            </a:r>
            <a:endParaRPr lang="en-US" altLang="zh-TW" sz="6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118843262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43" name="群組 42"/>
          <p:cNvGrpSpPr/>
          <p:nvPr userDrawn="1"/>
        </p:nvGrpSpPr>
        <p:grpSpPr>
          <a:xfrm>
            <a:off x="3411909" y="44624"/>
            <a:ext cx="6120000" cy="223172"/>
            <a:chOff x="3411909" y="44624"/>
            <a:chExt cx="6120000" cy="223172"/>
          </a:xfrm>
        </p:grpSpPr>
        <p:cxnSp>
          <p:nvCxnSpPr>
            <p:cNvPr id="44" name="直線接點 4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45"/>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50"/>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3" name="矩形 52"/>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4" name="矩形 53"/>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5" name="矩形 54"/>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6" name="矩形 55"/>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7" name="矩形 56"/>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58" name="矩形 57"/>
            <p:cNvSpPr/>
            <p:nvPr/>
          </p:nvSpPr>
          <p:spPr>
            <a:xfrm>
              <a:off x="8091830"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集團公司</a:t>
              </a:r>
            </a:p>
          </p:txBody>
        </p:sp>
        <p:sp>
          <p:nvSpPr>
            <p:cNvPr id="59" name="矩形 58"/>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60" name="圓角矩形 59"/>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77329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grpSp>
        <p:nvGrpSpPr>
          <p:cNvPr id="11" name="群組 10"/>
          <p:cNvGrpSpPr/>
          <p:nvPr userDrawn="1"/>
        </p:nvGrpSpPr>
        <p:grpSpPr>
          <a:xfrm>
            <a:off x="3411909" y="44624"/>
            <a:ext cx="6120000" cy="223172"/>
            <a:chOff x="3411909" y="44624"/>
            <a:chExt cx="6120000" cy="223172"/>
          </a:xfrm>
        </p:grpSpPr>
        <p:cxnSp>
          <p:nvCxnSpPr>
            <p:cNvPr id="12" name="直線接點 11"/>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660574"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總覽</a:t>
              </a:r>
            </a:p>
          </p:txBody>
        </p:sp>
        <p:sp>
          <p:nvSpPr>
            <p:cNvPr id="22" name="矩形 2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23" name="矩形 2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24" name="矩形 2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25" name="矩形 2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26" name="矩形 2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27" name="矩形 2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28" name="矩形 2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29" name="圓角矩形 2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spTree>
    <p:extLst>
      <p:ext uri="{BB962C8B-B14F-4D97-AF65-F5344CB8AC3E}">
        <p14:creationId xmlns:p14="http://schemas.microsoft.com/office/powerpoint/2010/main" val="621235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27" name="群組 26"/>
          <p:cNvGrpSpPr/>
          <p:nvPr userDrawn="1"/>
        </p:nvGrpSpPr>
        <p:grpSpPr>
          <a:xfrm>
            <a:off x="3411909" y="44624"/>
            <a:ext cx="6120000" cy="223172"/>
            <a:chOff x="3411909" y="44624"/>
            <a:chExt cx="6120000" cy="223172"/>
          </a:xfrm>
        </p:grpSpPr>
        <p:cxnSp>
          <p:nvCxnSpPr>
            <p:cNvPr id="28" name="直線接點 27"/>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圓角矩形 28"/>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圓角矩形 36"/>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39" name="矩形 38"/>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40" name="矩形 39"/>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41" name="矩形 40"/>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42" name="矩形 41"/>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43" name="矩形 42"/>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44" name="矩形 43"/>
            <p:cNvSpPr/>
            <p:nvPr/>
          </p:nvSpPr>
          <p:spPr>
            <a:xfrm>
              <a:off x="8091830"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集團公司</a:t>
              </a:r>
            </a:p>
          </p:txBody>
        </p:sp>
        <p:sp>
          <p:nvSpPr>
            <p:cNvPr id="45" name="矩形 44"/>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46" name="圓角矩形 45"/>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108345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sp>
        <p:nvSpPr>
          <p:cNvPr id="45" name="文字方塊 44"/>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46"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47" name="直線接點 46"/>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群組 38"/>
          <p:cNvGrpSpPr/>
          <p:nvPr userDrawn="1"/>
        </p:nvGrpSpPr>
        <p:grpSpPr>
          <a:xfrm>
            <a:off x="3411909" y="44624"/>
            <a:ext cx="6120000" cy="223172"/>
            <a:chOff x="3411909" y="44624"/>
            <a:chExt cx="6120000" cy="223172"/>
          </a:xfrm>
        </p:grpSpPr>
        <p:cxnSp>
          <p:nvCxnSpPr>
            <p:cNvPr id="40" name="直線接點 39"/>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圓角矩形 40"/>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圓角矩形 41"/>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圓角矩形 42"/>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圓角矩形 43"/>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2" name="矩形 5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3" name="矩形 5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4" name="矩形 5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5" name="矩形 5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6" name="矩形 5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57" name="矩形 56"/>
            <p:cNvSpPr/>
            <p:nvPr/>
          </p:nvSpPr>
          <p:spPr>
            <a:xfrm>
              <a:off x="8091830"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集團公司</a:t>
              </a:r>
            </a:p>
          </p:txBody>
        </p:sp>
        <p:sp>
          <p:nvSpPr>
            <p:cNvPr id="58" name="矩形 5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59" name="圓角矩形 5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519093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7_標題投影片">
    <p:bg>
      <p:bgRef idx="1001">
        <a:schemeClr val="bg1"/>
      </p:bgRef>
    </p:bg>
    <p:spTree>
      <p:nvGrpSpPr>
        <p:cNvPr id="1" name=""/>
        <p:cNvGrpSpPr/>
        <p:nvPr/>
      </p:nvGrpSpPr>
      <p:grpSpPr>
        <a:xfrm>
          <a:off x="0" y="0"/>
          <a:ext cx="0" cy="0"/>
          <a:chOff x="0" y="0"/>
          <a:chExt cx="0" cy="0"/>
        </a:xfrm>
      </p:grpSpPr>
      <p:pic>
        <p:nvPicPr>
          <p:cNvPr id="10" name="Picture 2" descr="D:\2018報告書\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06" y="4442"/>
            <a:ext cx="1798638" cy="686276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sp>
        <p:nvSpPr>
          <p:cNvPr id="29" name="矩形 28"/>
          <p:cNvSpPr/>
          <p:nvPr userDrawn="1"/>
        </p:nvSpPr>
        <p:spPr>
          <a:xfrm>
            <a:off x="627396" y="260648"/>
            <a:ext cx="2805576" cy="1107996"/>
          </a:xfrm>
          <a:prstGeom prst="rect">
            <a:avLst/>
          </a:prstGeom>
        </p:spPr>
        <p:txBody>
          <a:bodyPr wrap="none">
            <a:spAutoFit/>
          </a:bodyPr>
          <a:lstStyle/>
          <a:p>
            <a:r>
              <a:rPr lang="en-US" altLang="zh-TW" sz="6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8 </a:t>
            </a:r>
            <a:r>
              <a:rPr lang="zh-TW" altLang="en-US" sz="6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 附錄</a:t>
            </a:r>
            <a:endParaRPr lang="en-US" altLang="zh-TW" sz="6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118843262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23" name="群組 22"/>
          <p:cNvGrpSpPr/>
          <p:nvPr userDrawn="1"/>
        </p:nvGrpSpPr>
        <p:grpSpPr>
          <a:xfrm>
            <a:off x="3411909" y="44624"/>
            <a:ext cx="6120000" cy="223172"/>
            <a:chOff x="3411909" y="44624"/>
            <a:chExt cx="6120000" cy="223172"/>
          </a:xfrm>
        </p:grpSpPr>
        <p:cxnSp>
          <p:nvCxnSpPr>
            <p:cNvPr id="24" name="直線接點 2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圓角矩形 24"/>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 27"/>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圓角矩形 28"/>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35" name="矩形 34"/>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36" name="矩形 35"/>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37" name="矩形 36"/>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38" name="矩形 37"/>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39" name="矩形 38"/>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40" name="矩形 39"/>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41" name="矩形 40"/>
            <p:cNvSpPr/>
            <p:nvPr/>
          </p:nvSpPr>
          <p:spPr>
            <a:xfrm>
              <a:off x="8936595"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附錄</a:t>
              </a:r>
            </a:p>
          </p:txBody>
        </p:sp>
        <p:sp>
          <p:nvSpPr>
            <p:cNvPr id="42" name="圓角矩形 41"/>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63068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47" name="群組 46"/>
          <p:cNvGrpSpPr/>
          <p:nvPr userDrawn="1"/>
        </p:nvGrpSpPr>
        <p:grpSpPr>
          <a:xfrm>
            <a:off x="3411909" y="44624"/>
            <a:ext cx="6120000" cy="223172"/>
            <a:chOff x="3411909" y="44624"/>
            <a:chExt cx="6120000" cy="223172"/>
          </a:xfrm>
        </p:grpSpPr>
        <p:cxnSp>
          <p:nvCxnSpPr>
            <p:cNvPr id="48" name="直線接點 47"/>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圓角矩形 48"/>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49"/>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50"/>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圓角矩形 51"/>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圓角矩形 52"/>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57" name="矩形 56"/>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8" name="矩形 57"/>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9" name="矩形 58"/>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60" name="矩形 59"/>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61" name="矩形 60"/>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62" name="矩形 61"/>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63" name="矩形 62"/>
            <p:cNvSpPr/>
            <p:nvPr/>
          </p:nvSpPr>
          <p:spPr>
            <a:xfrm>
              <a:off x="8936595"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附錄</a:t>
              </a:r>
            </a:p>
          </p:txBody>
        </p:sp>
        <p:sp>
          <p:nvSpPr>
            <p:cNvPr id="64" name="圓角矩形 63"/>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2682268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grpSp>
        <p:nvGrpSpPr>
          <p:cNvPr id="39" name="群組 38"/>
          <p:cNvGrpSpPr/>
          <p:nvPr userDrawn="1"/>
        </p:nvGrpSpPr>
        <p:grpSpPr>
          <a:xfrm>
            <a:off x="3411909" y="44624"/>
            <a:ext cx="6120000" cy="223172"/>
            <a:chOff x="3411909" y="44624"/>
            <a:chExt cx="6120000" cy="223172"/>
          </a:xfrm>
        </p:grpSpPr>
        <p:cxnSp>
          <p:nvCxnSpPr>
            <p:cNvPr id="40" name="直線接點 39"/>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圓角矩形 40"/>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圓角矩形 41"/>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圓角矩形 42"/>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圓角矩形 43"/>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圓角矩形 44"/>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45"/>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49" name="矩形 48"/>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50" name="矩形 49"/>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51" name="矩形 50"/>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52" name="矩形 51"/>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53" name="矩形 52"/>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54" name="矩形 53"/>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55" name="矩形 54"/>
            <p:cNvSpPr/>
            <p:nvPr/>
          </p:nvSpPr>
          <p:spPr>
            <a:xfrm>
              <a:off x="8936595"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附錄</a:t>
              </a:r>
            </a:p>
          </p:txBody>
        </p:sp>
        <p:sp>
          <p:nvSpPr>
            <p:cNvPr id="56" name="圓角矩形 55"/>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3" name="文字方塊 22"/>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24"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25" name="直線接點 24"/>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093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三欄模板">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308824" y="817835"/>
            <a:ext cx="3060000" cy="5851525"/>
          </a:xfrm>
          <a:prstGeom prst="rect">
            <a:avLst/>
          </a:prstGeom>
        </p:spPr>
        <p:txBody>
          <a:bodyPr vert="horz" lIns="91440" tIns="45720" rIns="91440" bIns="45720" rtlCol="0">
            <a:normAutofit/>
          </a:bodyPr>
          <a:lstStyle>
            <a:lvl1pPr marL="182563" indent="-182563" algn="l">
              <a:buNone/>
              <a:defRPr sz="1100">
                <a:latin typeface="微軟正黑體" panose="020B0604030504040204" pitchFamily="34" charset="-120"/>
                <a:ea typeface="微軟正黑體" panose="020B0604030504040204" pitchFamily="34" charset="-120"/>
              </a:defRPr>
            </a:lvl1pPr>
            <a:lvl2pPr marL="182563" indent="-182563" algn="l">
              <a:buNone/>
              <a:defRPr sz="900">
                <a:latin typeface="微軟正黑體" panose="020B0604030504040204" pitchFamily="34" charset="-120"/>
                <a:ea typeface="微軟正黑體" panose="020B0604030504040204" pitchFamily="34" charset="-120"/>
              </a:defRPr>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368824" y="817835"/>
            <a:ext cx="3060000" cy="5851525"/>
          </a:xfrm>
          <a:prstGeom prst="rect">
            <a:avLst/>
          </a:prstGeom>
        </p:spPr>
        <p:txBody>
          <a:bodyPr vert="horz" lIns="91440" tIns="45720" rIns="91440" bIns="45720" rtlCol="0">
            <a:normAutofit/>
          </a:bodyPr>
          <a:lstStyle>
            <a:lvl1pPr algn="l">
              <a:buFontTx/>
              <a:buNone/>
              <a:defRPr sz="1100">
                <a:latin typeface="微軟正黑體" panose="020B0604030504040204" pitchFamily="34" charset="-120"/>
                <a:ea typeface="微軟正黑體" panose="020B0604030504040204" pitchFamily="34" charset="-120"/>
              </a:defRPr>
            </a:lvl1pPr>
            <a:lvl2pPr marL="182563" indent="-182563" algn="l">
              <a:buFontTx/>
              <a:buNone/>
              <a:defRPr sz="900">
                <a:latin typeface="微軟正黑體" panose="020B0604030504040204" pitchFamily="34" charset="-120"/>
                <a:ea typeface="微軟正黑體" panose="020B0604030504040204" pitchFamily="34" charset="-120"/>
              </a:defRPr>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573520" y="764704"/>
            <a:ext cx="3060000" cy="5851525"/>
          </a:xfrm>
          <a:prstGeom prst="rect">
            <a:avLst/>
          </a:prstGeom>
        </p:spPr>
        <p:txBody>
          <a:bodyPr vert="horz" lIns="91440" tIns="45720" rIns="91440" bIns="45720" rtlCol="0">
            <a:normAutofit/>
          </a:bodyPr>
          <a:lstStyle>
            <a:lvl1pPr marL="182563" indent="-182563" algn="l">
              <a:buFontTx/>
              <a:buNone/>
              <a:defRPr sz="1100">
                <a:latin typeface="微軟正黑體" panose="020B0604030504040204" pitchFamily="34" charset="-120"/>
                <a:ea typeface="微軟正黑體" panose="020B0604030504040204" pitchFamily="34" charset="-120"/>
              </a:defRPr>
            </a:lvl1pPr>
            <a:lvl2pPr marL="182563" indent="-182563">
              <a:buFontTx/>
              <a:buNone/>
              <a:defRPr sz="900">
                <a:latin typeface="微軟正黑體" panose="020B0604030504040204" pitchFamily="34" charset="-120"/>
                <a:ea typeface="微軟正黑體" panose="020B0604030504040204" pitchFamily="34" charset="-120"/>
              </a:defRPr>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351284" y="274638"/>
            <a:ext cx="2513484" cy="562074"/>
          </a:xfrm>
          <a:prstGeom prst="rect">
            <a:avLst/>
          </a:prstGeom>
        </p:spPr>
        <p:txBody>
          <a:bodyPr vert="horz" lIns="91440" tIns="45720" rIns="91440" bIns="45720" rtlCol="0" anchor="ctr">
            <a:normAutofit/>
          </a:bodyPr>
          <a:lstStyle>
            <a:lvl1pPr algn="l">
              <a:defRPr sz="1800" b="1">
                <a:latin typeface="微軟正黑體" panose="020B0604030504040204" pitchFamily="34" charset="-120"/>
                <a:ea typeface="微軟正黑體" panose="020B0604030504040204" pitchFamily="34" charset="-120"/>
              </a:defRPr>
            </a:lvl1pPr>
          </a:lstStyle>
          <a:p>
            <a:r>
              <a:rPr lang="zh-TW" altLang="en-US" dirty="0"/>
              <a:t>按一下以編輯母片</a:t>
            </a:r>
          </a:p>
        </p:txBody>
      </p:sp>
      <p:sp>
        <p:nvSpPr>
          <p:cNvPr id="11" name="文字方塊 10"/>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微軟正黑體" panose="020B0604030504040204" pitchFamily="34" charset="-12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微軟正黑體" panose="020B0604030504040204" pitchFamily="34" charset="-12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微軟正黑體" panose="020B0604030504040204" pitchFamily="34" charset="-120"/>
                <a:ea typeface="微軟正黑體" panose="020B0604030504040204" pitchFamily="34" charset="-120"/>
                <a:cs typeface="Arial" panose="020B0604020202020204" pitchFamily="34" charset="0"/>
              </a:rPr>
              <a:t>  </a:t>
            </a:r>
          </a:p>
        </p:txBody>
      </p:sp>
      <p:sp>
        <p:nvSpPr>
          <p:cNvPr id="12" name="投影片編號版面配置區 5"/>
          <p:cNvSpPr txBox="1">
            <a:spLocks/>
          </p:cNvSpPr>
          <p:nvPr userDrawn="1"/>
        </p:nvSpPr>
        <p:spPr>
          <a:xfrm>
            <a:off x="5519414"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Arial" pitchFamily="34" charset="0"/>
              </a:rPr>
              <a:t> </a:t>
            </a:r>
          </a:p>
        </p:txBody>
      </p:sp>
      <p:grpSp>
        <p:nvGrpSpPr>
          <p:cNvPr id="13" name="群組 12"/>
          <p:cNvGrpSpPr/>
          <p:nvPr userDrawn="1"/>
        </p:nvGrpSpPr>
        <p:grpSpPr>
          <a:xfrm>
            <a:off x="3411909" y="44624"/>
            <a:ext cx="6120000" cy="223172"/>
            <a:chOff x="3411909" y="44624"/>
            <a:chExt cx="6120000" cy="223172"/>
          </a:xfrm>
        </p:grpSpPr>
        <p:cxnSp>
          <p:nvCxnSpPr>
            <p:cNvPr id="14" name="直線接點 13"/>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圓角矩形 16"/>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圓角矩形 17"/>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圓角矩形 18"/>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圓角矩形 19"/>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圓角矩形 20"/>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2" name="圓角矩形 21"/>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3" name="矩形 22"/>
            <p:cNvSpPr/>
            <p:nvPr/>
          </p:nvSpPr>
          <p:spPr>
            <a:xfrm>
              <a:off x="3660574" y="44624"/>
              <a:ext cx="389850" cy="215444"/>
            </a:xfrm>
            <a:prstGeom prst="rect">
              <a:avLst/>
            </a:prstGeom>
          </p:spPr>
          <p:txBody>
            <a:bodyPr wrap="none">
              <a:spAutoFit/>
            </a:bodyPr>
            <a:lstStyle/>
            <a:p>
              <a:pPr marL="0" algn="l" defTabSz="914400" rtl="0" eaLnBrk="1" latinLnBrk="0" hangingPunct="1"/>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24" name="矩形 23"/>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25" name="矩形 24"/>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26" name="矩形 25"/>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latin typeface="微軟正黑體" panose="020B0604030504040204" pitchFamily="34" charset="-120"/>
                <a:ea typeface="微軟正黑體" panose="020B0604030504040204" pitchFamily="34" charset="-120"/>
              </a:endParaRPr>
            </a:p>
          </p:txBody>
        </p:sp>
        <p:sp>
          <p:nvSpPr>
            <p:cNvPr id="28" name="矩形 27"/>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8091830" y="44624"/>
              <a:ext cx="595035"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集團公司</a:t>
              </a:r>
            </a:p>
          </p:txBody>
        </p:sp>
        <p:sp>
          <p:nvSpPr>
            <p:cNvPr id="30" name="矩形 29"/>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31" name="圓角矩形 30"/>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526532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文字方塊 1"/>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3" name="直線接點 2"/>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Tree>
    <p:extLst>
      <p:ext uri="{BB962C8B-B14F-4D97-AF65-F5344CB8AC3E}">
        <p14:creationId xmlns:p14="http://schemas.microsoft.com/office/powerpoint/2010/main" val="480409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3" name="文字方塊 2"/>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4" name="直線接點 3"/>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Tree>
    <p:extLst>
      <p:ext uri="{BB962C8B-B14F-4D97-AF65-F5344CB8AC3E}">
        <p14:creationId xmlns:p14="http://schemas.microsoft.com/office/powerpoint/2010/main" val="2068766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目錄標題">
    <p:spTree>
      <p:nvGrpSpPr>
        <p:cNvPr id="1" name=""/>
        <p:cNvGrpSpPr/>
        <p:nvPr/>
      </p:nvGrpSpPr>
      <p:grpSpPr>
        <a:xfrm>
          <a:off x="0" y="0"/>
          <a:ext cx="0" cy="0"/>
          <a:chOff x="0" y="0"/>
          <a:chExt cx="0" cy="0"/>
        </a:xfrm>
      </p:grpSpPr>
      <p:sp>
        <p:nvSpPr>
          <p:cNvPr id="7" name="文字方塊 6"/>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11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11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11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Tree>
    <p:extLst>
      <p:ext uri="{BB962C8B-B14F-4D97-AF65-F5344CB8AC3E}">
        <p14:creationId xmlns:p14="http://schemas.microsoft.com/office/powerpoint/2010/main" val="264230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目錄標題">
    <p:spTree>
      <p:nvGrpSpPr>
        <p:cNvPr id="1" name=""/>
        <p:cNvGrpSpPr/>
        <p:nvPr/>
      </p:nvGrpSpPr>
      <p:grpSpPr>
        <a:xfrm>
          <a:off x="0" y="0"/>
          <a:ext cx="0" cy="0"/>
          <a:chOff x="0" y="0"/>
          <a:chExt cx="0" cy="0"/>
        </a:xfrm>
      </p:grpSpPr>
      <p:sp>
        <p:nvSpPr>
          <p:cNvPr id="7" name="文字方塊 6"/>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11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11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11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Tree>
    <p:extLst>
      <p:ext uri="{BB962C8B-B14F-4D97-AF65-F5344CB8AC3E}">
        <p14:creationId xmlns:p14="http://schemas.microsoft.com/office/powerpoint/2010/main" val="2642307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目錄標題">
    <p:spTree>
      <p:nvGrpSpPr>
        <p:cNvPr id="1" name=""/>
        <p:cNvGrpSpPr/>
        <p:nvPr/>
      </p:nvGrpSpPr>
      <p:grpSpPr>
        <a:xfrm>
          <a:off x="0" y="0"/>
          <a:ext cx="0" cy="0"/>
          <a:chOff x="0" y="0"/>
          <a:chExt cx="0" cy="0"/>
        </a:xfrm>
      </p:grpSpPr>
      <p:sp>
        <p:nvSpPr>
          <p:cNvPr id="7" name="文字方塊 6"/>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11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11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11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Tree>
    <p:extLst>
      <p:ext uri="{BB962C8B-B14F-4D97-AF65-F5344CB8AC3E}">
        <p14:creationId xmlns:p14="http://schemas.microsoft.com/office/powerpoint/2010/main" val="2642307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目錄標題">
    <p:spTree>
      <p:nvGrpSpPr>
        <p:cNvPr id="1" name=""/>
        <p:cNvGrpSpPr/>
        <p:nvPr/>
      </p:nvGrpSpPr>
      <p:grpSpPr>
        <a:xfrm>
          <a:off x="0" y="0"/>
          <a:ext cx="0" cy="0"/>
          <a:chOff x="0" y="0"/>
          <a:chExt cx="0" cy="0"/>
        </a:xfrm>
      </p:grpSpPr>
      <p:sp>
        <p:nvSpPr>
          <p:cNvPr id="7" name="文字方塊 6"/>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11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11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11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Tree>
    <p:extLst>
      <p:ext uri="{BB962C8B-B14F-4D97-AF65-F5344CB8AC3E}">
        <p14:creationId xmlns:p14="http://schemas.microsoft.com/office/powerpoint/2010/main" val="1427914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目錄標題">
    <p:spTree>
      <p:nvGrpSpPr>
        <p:cNvPr id="1" name=""/>
        <p:cNvGrpSpPr/>
        <p:nvPr/>
      </p:nvGrpSpPr>
      <p:grpSpPr>
        <a:xfrm>
          <a:off x="0" y="0"/>
          <a:ext cx="0" cy="0"/>
          <a:chOff x="0" y="0"/>
          <a:chExt cx="0" cy="0"/>
        </a:xfrm>
      </p:grpSpPr>
      <p:sp>
        <p:nvSpPr>
          <p:cNvPr id="7" name="文字方塊 6"/>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11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11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11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Tree>
    <p:extLst>
      <p:ext uri="{BB962C8B-B14F-4D97-AF65-F5344CB8AC3E}">
        <p14:creationId xmlns:p14="http://schemas.microsoft.com/office/powerpoint/2010/main" val="1427914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目錄標題">
    <p:spTree>
      <p:nvGrpSpPr>
        <p:cNvPr id="1" name=""/>
        <p:cNvGrpSpPr/>
        <p:nvPr/>
      </p:nvGrpSpPr>
      <p:grpSpPr>
        <a:xfrm>
          <a:off x="0" y="0"/>
          <a:ext cx="0" cy="0"/>
          <a:chOff x="0" y="0"/>
          <a:chExt cx="0" cy="0"/>
        </a:xfrm>
      </p:grpSpPr>
      <p:sp>
        <p:nvSpPr>
          <p:cNvPr id="7" name="文字方塊 6"/>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11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11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11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Tree>
    <p:extLst>
      <p:ext uri="{BB962C8B-B14F-4D97-AF65-F5344CB8AC3E}">
        <p14:creationId xmlns:p14="http://schemas.microsoft.com/office/powerpoint/2010/main" val="1427914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目錄標題">
    <p:spTree>
      <p:nvGrpSpPr>
        <p:cNvPr id="1" name=""/>
        <p:cNvGrpSpPr/>
        <p:nvPr/>
      </p:nvGrpSpPr>
      <p:grpSpPr>
        <a:xfrm>
          <a:off x="0" y="0"/>
          <a:ext cx="0" cy="0"/>
          <a:chOff x="0" y="0"/>
          <a:chExt cx="0" cy="0"/>
        </a:xfrm>
      </p:grpSpPr>
      <p:sp>
        <p:nvSpPr>
          <p:cNvPr id="7" name="文字方塊 6"/>
          <p:cNvSpPr txBox="1"/>
          <p:nvPr userDrawn="1"/>
        </p:nvSpPr>
        <p:spPr>
          <a:xfrm>
            <a:off x="489186" y="6530975"/>
            <a:ext cx="3481853" cy="230832"/>
          </a:xfrm>
          <a:prstGeom prst="rect">
            <a:avLst/>
          </a:prstGeom>
          <a:noFill/>
        </p:spPr>
        <p:txBody>
          <a:bodyPr wrap="square" rtlCol="0">
            <a:spAutoFit/>
          </a:bodyPr>
          <a:lstStyle/>
          <a:p>
            <a:r>
              <a:rPr lang="en-US" altLang="zh-TW" sz="900" dirty="0">
                <a:solidFill>
                  <a:schemeClr val="tx2">
                    <a:lumMod val="75000"/>
                  </a:schemeClr>
                </a:solidFill>
                <a:latin typeface="微軟正黑體" pitchFamily="34" charset="-120"/>
                <a:ea typeface="微軟正黑體" pitchFamily="34" charset="-120"/>
              </a:rPr>
              <a:t>2017</a:t>
            </a:r>
            <a:r>
              <a:rPr lang="en-US" altLang="zh-TW" sz="900" baseline="0" dirty="0">
                <a:solidFill>
                  <a:schemeClr val="tx2">
                    <a:lumMod val="75000"/>
                  </a:schemeClr>
                </a:solidFill>
                <a:latin typeface="微軟正黑體" pitchFamily="34" charset="-120"/>
                <a:ea typeface="微軟正黑體" pitchFamily="34" charset="-120"/>
              </a:rPr>
              <a:t> </a:t>
            </a:r>
            <a:r>
              <a:rPr lang="zh-TW" altLang="en-US" sz="900" dirty="0">
                <a:solidFill>
                  <a:schemeClr val="tx2">
                    <a:lumMod val="75000"/>
                  </a:schemeClr>
                </a:solidFill>
                <a:latin typeface="微軟正黑體" pitchFamily="34" charset="-120"/>
                <a:ea typeface="微軟正黑體" pitchFamily="34" charset="-120"/>
              </a:rPr>
              <a:t>英業達企業社會責任報告書  </a:t>
            </a:r>
          </a:p>
        </p:txBody>
      </p:sp>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投影片編號版面配置區 5"/>
          <p:cNvSpPr txBox="1">
            <a:spLocks/>
          </p:cNvSpPr>
          <p:nvPr userDrawn="1"/>
        </p:nvSpPr>
        <p:spPr>
          <a:xfrm>
            <a:off x="2793762" y="6492133"/>
            <a:ext cx="2312904"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1"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endParaRPr>
          </a:p>
        </p:txBody>
      </p: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11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11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11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Tree>
    <p:extLst>
      <p:ext uri="{BB962C8B-B14F-4D97-AF65-F5344CB8AC3E}">
        <p14:creationId xmlns:p14="http://schemas.microsoft.com/office/powerpoint/2010/main" val="1427914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grpSp>
        <p:nvGrpSpPr>
          <p:cNvPr id="11" name="群組 10"/>
          <p:cNvGrpSpPr/>
          <p:nvPr userDrawn="1"/>
        </p:nvGrpSpPr>
        <p:grpSpPr>
          <a:xfrm>
            <a:off x="3411909" y="44624"/>
            <a:ext cx="6120000" cy="223172"/>
            <a:chOff x="3411909" y="44624"/>
            <a:chExt cx="6120000" cy="223172"/>
          </a:xfrm>
        </p:grpSpPr>
        <p:cxnSp>
          <p:nvCxnSpPr>
            <p:cNvPr id="12" name="直線接點 11"/>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660574"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總覽</a:t>
              </a:r>
            </a:p>
          </p:txBody>
        </p:sp>
        <p:sp>
          <p:nvSpPr>
            <p:cNvPr id="22" name="矩形 2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23" name="矩形 2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24" name="矩形 2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25" name="矩形 2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26" name="矩形 2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27" name="矩形 2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28" name="矩形 2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29" name="圓角矩形 2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spTree>
    <p:extLst>
      <p:ext uri="{BB962C8B-B14F-4D97-AF65-F5344CB8AC3E}">
        <p14:creationId xmlns:p14="http://schemas.microsoft.com/office/powerpoint/2010/main" val="484643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grpSp>
        <p:nvGrpSpPr>
          <p:cNvPr id="11" name="群組 10"/>
          <p:cNvGrpSpPr/>
          <p:nvPr userDrawn="1"/>
        </p:nvGrpSpPr>
        <p:grpSpPr>
          <a:xfrm>
            <a:off x="3411909" y="44624"/>
            <a:ext cx="6120000" cy="223172"/>
            <a:chOff x="3411909" y="44624"/>
            <a:chExt cx="6120000" cy="223172"/>
          </a:xfrm>
        </p:grpSpPr>
        <p:cxnSp>
          <p:nvCxnSpPr>
            <p:cNvPr id="12" name="直線接點 11"/>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660574"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總覽</a:t>
              </a:r>
            </a:p>
          </p:txBody>
        </p:sp>
        <p:sp>
          <p:nvSpPr>
            <p:cNvPr id="22" name="矩形 2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23" name="矩形 2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24" name="矩形 2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25" name="矩形 2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26" name="矩形 2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27" name="矩形 2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28" name="矩形 2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29" name="圓角矩形 2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spTree>
    <p:extLst>
      <p:ext uri="{BB962C8B-B14F-4D97-AF65-F5344CB8AC3E}">
        <p14:creationId xmlns:p14="http://schemas.microsoft.com/office/powerpoint/2010/main" val="484643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grpSp>
        <p:nvGrpSpPr>
          <p:cNvPr id="11" name="群組 10"/>
          <p:cNvGrpSpPr/>
          <p:nvPr userDrawn="1"/>
        </p:nvGrpSpPr>
        <p:grpSpPr>
          <a:xfrm>
            <a:off x="3411909" y="44624"/>
            <a:ext cx="6120000" cy="223172"/>
            <a:chOff x="3411909" y="44624"/>
            <a:chExt cx="6120000" cy="223172"/>
          </a:xfrm>
        </p:grpSpPr>
        <p:cxnSp>
          <p:nvCxnSpPr>
            <p:cNvPr id="12" name="直線接點 11"/>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660574"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總覽</a:t>
              </a:r>
            </a:p>
          </p:txBody>
        </p:sp>
        <p:sp>
          <p:nvSpPr>
            <p:cNvPr id="22" name="矩形 2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23" name="矩形 2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24" name="矩形 2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25" name="矩形 2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26" name="矩形 2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27" name="矩形 2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28" name="矩形 2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29" name="圓角矩形 2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spTree>
    <p:extLst>
      <p:ext uri="{BB962C8B-B14F-4D97-AF65-F5344CB8AC3E}">
        <p14:creationId xmlns:p14="http://schemas.microsoft.com/office/powerpoint/2010/main" val="484643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0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grpSp>
        <p:nvGrpSpPr>
          <p:cNvPr id="11" name="群組 10"/>
          <p:cNvGrpSpPr/>
          <p:nvPr userDrawn="1"/>
        </p:nvGrpSpPr>
        <p:grpSpPr>
          <a:xfrm>
            <a:off x="3411909" y="44624"/>
            <a:ext cx="6120000" cy="223172"/>
            <a:chOff x="3411909" y="44624"/>
            <a:chExt cx="6120000" cy="223172"/>
          </a:xfrm>
        </p:grpSpPr>
        <p:cxnSp>
          <p:nvCxnSpPr>
            <p:cNvPr id="12" name="直線接點 11"/>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660574"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總覽</a:t>
              </a:r>
            </a:p>
          </p:txBody>
        </p:sp>
        <p:sp>
          <p:nvSpPr>
            <p:cNvPr id="22" name="矩形 2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23" name="矩形 2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24" name="矩形 2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25" name="矩形 2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26" name="矩形 2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27" name="矩形 2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28" name="矩形 2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29" name="圓角矩形 2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spTree>
    <p:extLst>
      <p:ext uri="{BB962C8B-B14F-4D97-AF65-F5344CB8AC3E}">
        <p14:creationId xmlns:p14="http://schemas.microsoft.com/office/powerpoint/2010/main" val="48464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tabLst/>
              <a:defRPr/>
            </a:lvl1pPr>
          </a:lstStyle>
          <a:p>
            <a:r>
              <a:rPr kumimoji="0" lang="zh-TW" altLang="en-US" dirty="0"/>
              <a:t>按一下以編輯母片標題樣式</a:t>
            </a:r>
            <a:endParaRPr kumimoji="0" lang="en-US" dirty="0"/>
          </a:p>
        </p:txBody>
      </p:sp>
      <p:sp>
        <p:nvSpPr>
          <p:cNvPr id="8" name="內容版面配置區 7"/>
          <p:cNvSpPr>
            <a:spLocks noGrp="1"/>
          </p:cNvSpPr>
          <p:nvPr>
            <p:ph sz="quarter" idx="1"/>
          </p:nvPr>
        </p:nvSpPr>
        <p:spPr>
          <a:xfrm>
            <a:off x="495300" y="1600200"/>
            <a:ext cx="8089900" cy="4873752"/>
          </a:xfrm>
        </p:spPr>
        <p:txBody>
          <a:body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7" name="日期版面配置區 6"/>
          <p:cNvSpPr>
            <a:spLocks noGrp="1"/>
          </p:cNvSpPr>
          <p:nvPr>
            <p:ph type="dt" sz="half" idx="14"/>
          </p:nvPr>
        </p:nvSpPr>
        <p:spPr>
          <a:xfrm rot="5400000">
            <a:off x="8142989" y="909535"/>
            <a:ext cx="2011680" cy="416052"/>
          </a:xfrm>
          <a:prstGeom prst="rect">
            <a:avLst/>
          </a:prstGeom>
        </p:spPr>
        <p:txBody>
          <a:bodyPr rtlCol="0"/>
          <a:lstStyle/>
          <a:p>
            <a:fld id="{61FC47E0-230A-4E9D-8561-4133D9587D8A}" type="datetimeFigureOut">
              <a:rPr lang="zh-TW" altLang="en-US" smtClean="0"/>
              <a:t>2019/5/15</a:t>
            </a:fld>
            <a:endParaRPr lang="zh-TW" altLang="en-US"/>
          </a:p>
        </p:txBody>
      </p:sp>
      <p:sp>
        <p:nvSpPr>
          <p:cNvPr id="10" name="頁尾版面配置區 9"/>
          <p:cNvSpPr>
            <a:spLocks noGrp="1"/>
          </p:cNvSpPr>
          <p:nvPr>
            <p:ph type="ftr" sz="quarter" idx="16"/>
          </p:nvPr>
        </p:nvSpPr>
        <p:spPr>
          <a:xfrm rot="5400000">
            <a:off x="7706052" y="3722000"/>
            <a:ext cx="3200400" cy="396240"/>
          </a:xfrm>
          <a:prstGeom prst="rect">
            <a:avLst/>
          </a:prstGeom>
        </p:spPr>
        <p:txBody>
          <a:bodyPr rtlCol="0"/>
          <a:lstStyle/>
          <a:p>
            <a:endParaRPr lang="zh-TW" altLang="en-US"/>
          </a:p>
        </p:txBody>
      </p:sp>
      <p:sp>
        <p:nvSpPr>
          <p:cNvPr id="11" name="文字方塊 10"/>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12"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13" name="直線接點 12"/>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群組 29"/>
          <p:cNvGrpSpPr/>
          <p:nvPr userDrawn="1"/>
        </p:nvGrpSpPr>
        <p:grpSpPr>
          <a:xfrm>
            <a:off x="3411909" y="44624"/>
            <a:ext cx="6120000" cy="223172"/>
            <a:chOff x="3411909" y="44624"/>
            <a:chExt cx="6120000" cy="223172"/>
          </a:xfrm>
        </p:grpSpPr>
        <p:cxnSp>
          <p:nvCxnSpPr>
            <p:cNvPr id="31" name="直線接點 30"/>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圓角矩形 31"/>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3660574" y="44624"/>
              <a:ext cx="389850" cy="215444"/>
            </a:xfrm>
            <a:prstGeom prst="rect">
              <a:avLst/>
            </a:prstGeom>
          </p:spPr>
          <p:txBody>
            <a:bodyPr wrap="none">
              <a:spAutoFit/>
            </a:bodyPr>
            <a:lstStyle/>
            <a:p>
              <a:r>
                <a:rPr lang="zh-TW" altLang="en-US" sz="800" b="1" kern="1200" dirty="0">
                  <a:solidFill>
                    <a:schemeClr val="tx1"/>
                  </a:solidFill>
                  <a:latin typeface="微軟正黑體" pitchFamily="34" charset="-120"/>
                  <a:ea typeface="微軟正黑體" pitchFamily="34" charset="-120"/>
                  <a:cs typeface="Arial Unicode MS" pitchFamily="34" charset="-120"/>
                </a:rPr>
                <a:t>總覽</a:t>
              </a:r>
            </a:p>
          </p:txBody>
        </p:sp>
        <p:sp>
          <p:nvSpPr>
            <p:cNvPr id="42" name="矩形 41"/>
            <p:cNvSpPr/>
            <p:nvPr/>
          </p:nvSpPr>
          <p:spPr>
            <a:xfrm>
              <a:off x="4293463" y="49776"/>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公司治理</a:t>
              </a:r>
            </a:p>
          </p:txBody>
        </p:sp>
        <p:sp>
          <p:nvSpPr>
            <p:cNvPr id="43" name="矩形 4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44" name="矩形 4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45" name="矩形 4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46" name="矩形 4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47" name="矩形 4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48" name="矩形 4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49" name="圓角矩形 4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a:t>按一下以編輯母片標題樣式</a:t>
            </a:r>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4186337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1937974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4240490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2898741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75811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3526450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26838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1438519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3619102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218586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Ref idx="1001">
        <a:schemeClr val="bg1"/>
      </p:bgRef>
    </p:bg>
    <p:spTree>
      <p:nvGrpSpPr>
        <p:cNvPr id="1" name=""/>
        <p:cNvGrpSpPr/>
        <p:nvPr/>
      </p:nvGrpSpPr>
      <p:grpSpPr>
        <a:xfrm>
          <a:off x="0" y="0"/>
          <a:ext cx="0" cy="0"/>
          <a:chOff x="0" y="0"/>
          <a:chExt cx="0" cy="0"/>
        </a:xfrm>
      </p:grpSpPr>
      <p:pic>
        <p:nvPicPr>
          <p:cNvPr id="10" name="Picture 2" descr="D:\2018報告書\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35" y="-8709"/>
            <a:ext cx="1798637" cy="686276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7"/>
          <p:cNvSpPr>
            <a:spLocks noGrp="1"/>
          </p:cNvSpPr>
          <p:nvPr>
            <p:ph type="ctrTitle"/>
          </p:nvPr>
        </p:nvSpPr>
        <p:spPr>
          <a:xfrm>
            <a:off x="2476500" y="3124200"/>
            <a:ext cx="668655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8506923" y="1158222"/>
            <a:ext cx="2286000" cy="412750"/>
          </a:xfrm>
          <a:prstGeom prst="rect">
            <a:avLst/>
          </a:prstGeom>
        </p:spPr>
        <p:txBody>
          <a:bodyPr/>
          <a:lstStyle/>
          <a:p>
            <a:fld id="{61FC47E0-230A-4E9D-8561-4133D9587D8A}" type="datetimeFigureOut">
              <a:rPr lang="zh-TW" altLang="en-US" smtClean="0"/>
              <a:t>2019/5/15</a:t>
            </a:fld>
            <a:endParaRPr lang="zh-TW" altLang="en-US"/>
          </a:p>
        </p:txBody>
      </p:sp>
      <p:sp>
        <p:nvSpPr>
          <p:cNvPr id="17" name="頁尾版面配置區 16"/>
          <p:cNvSpPr>
            <a:spLocks noGrp="1"/>
          </p:cNvSpPr>
          <p:nvPr>
            <p:ph type="ftr" sz="quarter" idx="11"/>
          </p:nvPr>
        </p:nvSpPr>
        <p:spPr bwMode="auto">
          <a:xfrm rot="5400000">
            <a:off x="7819441" y="4165667"/>
            <a:ext cx="3657600" cy="416052"/>
          </a:xfrm>
          <a:prstGeom prst="rect">
            <a:avLst/>
          </a:prstGeom>
        </p:spPr>
        <p:txBody>
          <a:bodyPr/>
          <a:lstStyle/>
          <a:p>
            <a:endParaRPr lang="zh-TW" altLang="en-US"/>
          </a:p>
        </p:txBody>
      </p:sp>
      <p:sp>
        <p:nvSpPr>
          <p:cNvPr id="29" name="矩形 28"/>
          <p:cNvSpPr/>
          <p:nvPr userDrawn="1"/>
        </p:nvSpPr>
        <p:spPr>
          <a:xfrm>
            <a:off x="627396" y="260648"/>
            <a:ext cx="4541628" cy="1107996"/>
          </a:xfrm>
          <a:prstGeom prst="rect">
            <a:avLst/>
          </a:prstGeom>
        </p:spPr>
        <p:txBody>
          <a:bodyPr wrap="none">
            <a:spAutoFit/>
          </a:bodyPr>
          <a:lstStyle/>
          <a:p>
            <a:r>
              <a:rPr lang="en-US" altLang="zh-TW" sz="6600" b="1" dirty="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2  </a:t>
            </a:r>
            <a:r>
              <a:rPr lang="zh-TW" altLang="en-US" sz="6600" b="1" dirty="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rPr>
              <a:t>公司治理</a:t>
            </a:r>
            <a:endParaRPr lang="en-US" altLang="zh-TW" sz="6600" b="1" dirty="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DokChampa" pitchFamily="34" charset="-34"/>
            </a:endParaRPr>
          </a:p>
        </p:txBody>
      </p:sp>
    </p:spTree>
    <p:extLst>
      <p:ext uri="{BB962C8B-B14F-4D97-AF65-F5344CB8AC3E}">
        <p14:creationId xmlns:p14="http://schemas.microsoft.com/office/powerpoint/2010/main" val="322158938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38"/>
            <a:ext cx="653415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F81BB60-F93D-47AA-BDAF-B41EC16E40C2}" type="datetimeFigureOut">
              <a:rPr lang="zh-TW" altLang="en-US" smtClean="0"/>
              <a:t>2019/5/15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245711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32" name="群組 31"/>
          <p:cNvGrpSpPr/>
          <p:nvPr userDrawn="1"/>
        </p:nvGrpSpPr>
        <p:grpSpPr>
          <a:xfrm>
            <a:off x="3411909" y="44624"/>
            <a:ext cx="6120000" cy="223172"/>
            <a:chOff x="3411909" y="44624"/>
            <a:chExt cx="6120000" cy="223172"/>
          </a:xfrm>
        </p:grpSpPr>
        <p:cxnSp>
          <p:nvCxnSpPr>
            <p:cNvPr id="33" name="直線接點 32"/>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圓角矩形 33"/>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圓角矩形 3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圓角矩形 3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42" name="矩形 41"/>
            <p:cNvSpPr/>
            <p:nvPr/>
          </p:nvSpPr>
          <p:spPr>
            <a:xfrm>
              <a:off x="4293463" y="49776"/>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公司治理</a:t>
              </a:r>
            </a:p>
          </p:txBody>
        </p:sp>
        <p:sp>
          <p:nvSpPr>
            <p:cNvPr id="43" name="矩形 4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44" name="矩形 4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45" name="矩形 4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46" name="矩形 4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47" name="矩形 4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48" name="矩形 4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49" name="圓角矩形 4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60400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目錄標題">
    <p:spTree>
      <p:nvGrpSpPr>
        <p:cNvPr id="1" name=""/>
        <p:cNvGrpSpPr/>
        <p:nvPr/>
      </p:nvGrpSpPr>
      <p:grpSpPr>
        <a:xfrm>
          <a:off x="0" y="0"/>
          <a:ext cx="0" cy="0"/>
          <a:chOff x="0" y="0"/>
          <a:chExt cx="0" cy="0"/>
        </a:xfrm>
      </p:grpSpPr>
      <p:cxnSp>
        <p:nvCxnSpPr>
          <p:cNvPr id="8" name="直線接點 7"/>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字版面配置區 2"/>
          <p:cNvSpPr>
            <a:spLocks noGrp="1"/>
          </p:cNvSpPr>
          <p:nvPr>
            <p:ph idx="1"/>
          </p:nvPr>
        </p:nvSpPr>
        <p:spPr>
          <a:xfrm>
            <a:off x="273050" y="549275"/>
            <a:ext cx="3060000" cy="5851525"/>
          </a:xfrm>
          <a:prstGeom prst="rect">
            <a:avLst/>
          </a:prstGeom>
        </p:spPr>
        <p:txBody>
          <a:bodyPr vert="horz" lIns="91440" tIns="45720" rIns="91440" bIns="45720" rtlCol="0">
            <a:normAutofit/>
          </a:bodyPr>
          <a:lstStyle>
            <a:lvl1pPr marL="182563" indent="-182563" algn="l">
              <a:buNone/>
              <a:defRPr sz="900"/>
            </a:lvl1pPr>
            <a:lvl2pPr marL="182563" indent="-182563" algn="l">
              <a:buNone/>
              <a:defRPr sz="900"/>
            </a:lvl2pPr>
          </a:lstStyle>
          <a:p>
            <a:pPr lvl="0"/>
            <a:r>
              <a:rPr lang="zh-TW" altLang="en-US" dirty="0"/>
              <a:t>按一下以編輯母片文字樣式</a:t>
            </a:r>
          </a:p>
          <a:p>
            <a:pPr lvl="1"/>
            <a:r>
              <a:rPr lang="zh-TW" altLang="en-US" dirty="0"/>
              <a:t>第二層</a:t>
            </a:r>
          </a:p>
        </p:txBody>
      </p:sp>
      <p:sp>
        <p:nvSpPr>
          <p:cNvPr id="6" name="文字版面配置區 2"/>
          <p:cNvSpPr>
            <a:spLocks noGrp="1"/>
          </p:cNvSpPr>
          <p:nvPr>
            <p:ph idx="12"/>
          </p:nvPr>
        </p:nvSpPr>
        <p:spPr>
          <a:xfrm>
            <a:off x="3477325" y="549275"/>
            <a:ext cx="3060000" cy="5851525"/>
          </a:xfrm>
          <a:prstGeom prst="rect">
            <a:avLst/>
          </a:prstGeom>
        </p:spPr>
        <p:txBody>
          <a:bodyPr vert="horz" lIns="91440" tIns="45720" rIns="91440" bIns="45720" rtlCol="0">
            <a:normAutofit/>
          </a:bodyPr>
          <a:lstStyle>
            <a:lvl1pPr algn="l">
              <a:buFontTx/>
              <a:buNone/>
              <a:defRPr sz="900"/>
            </a:lvl1pPr>
            <a:lvl2pPr marL="182563" indent="-182563" algn="l">
              <a:buFontTx/>
              <a:buNone/>
              <a:defRPr sz="900"/>
            </a:lvl2pPr>
          </a:lstStyle>
          <a:p>
            <a:pPr lvl="0"/>
            <a:r>
              <a:rPr lang="zh-TW" altLang="en-US" dirty="0"/>
              <a:t>按一下以編輯母片文字樣式</a:t>
            </a:r>
          </a:p>
          <a:p>
            <a:pPr lvl="1"/>
            <a:r>
              <a:rPr lang="zh-TW" altLang="en-US" dirty="0"/>
              <a:t>第二層</a:t>
            </a:r>
          </a:p>
        </p:txBody>
      </p:sp>
      <p:sp>
        <p:nvSpPr>
          <p:cNvPr id="9" name="文字版面配置區 2"/>
          <p:cNvSpPr>
            <a:spLocks noGrp="1"/>
          </p:cNvSpPr>
          <p:nvPr>
            <p:ph idx="13"/>
          </p:nvPr>
        </p:nvSpPr>
        <p:spPr>
          <a:xfrm>
            <a:off x="6717536" y="549275"/>
            <a:ext cx="3060000" cy="5851525"/>
          </a:xfrm>
          <a:prstGeom prst="rect">
            <a:avLst/>
          </a:prstGeom>
        </p:spPr>
        <p:txBody>
          <a:bodyPr vert="horz" lIns="91440" tIns="45720" rIns="91440" bIns="45720" rtlCol="0">
            <a:normAutofit/>
          </a:bodyPr>
          <a:lstStyle>
            <a:lvl1pPr marL="182563" indent="-182563" algn="l">
              <a:buFontTx/>
              <a:buNone/>
              <a:defRPr sz="900"/>
            </a:lvl1pPr>
            <a:lvl2pPr marL="182563" indent="-182563">
              <a:buFontTx/>
              <a:buNone/>
              <a:defRPr sz="900"/>
            </a:lvl2pPr>
          </a:lstStyle>
          <a:p>
            <a:pPr lvl="0"/>
            <a:r>
              <a:rPr lang="zh-TW" altLang="en-US" dirty="0"/>
              <a:t>按一下以編輯母片文字樣式</a:t>
            </a:r>
          </a:p>
          <a:p>
            <a:pPr lvl="1"/>
            <a:r>
              <a:rPr lang="zh-TW" altLang="en-US" dirty="0"/>
              <a:t>第二層</a:t>
            </a:r>
          </a:p>
        </p:txBody>
      </p:sp>
      <p:sp>
        <p:nvSpPr>
          <p:cNvPr id="10" name="標題版面配置區 1"/>
          <p:cNvSpPr>
            <a:spLocks noGrp="1"/>
          </p:cNvSpPr>
          <p:nvPr>
            <p:ph type="title"/>
          </p:nvPr>
        </p:nvSpPr>
        <p:spPr>
          <a:xfrm>
            <a:off x="272480" y="-12799"/>
            <a:ext cx="2513484" cy="562074"/>
          </a:xfrm>
          <a:prstGeom prst="rect">
            <a:avLst/>
          </a:prstGeom>
        </p:spPr>
        <p:txBody>
          <a:bodyPr vert="horz" lIns="91440" tIns="45720" rIns="91440" bIns="45720" rtlCol="0" anchor="ctr">
            <a:normAutofit/>
          </a:bodyPr>
          <a:lstStyle>
            <a:lvl1pPr algn="l">
              <a:defRPr sz="1800"/>
            </a:lvl1pPr>
          </a:lstStyle>
          <a:p>
            <a:r>
              <a:rPr lang="zh-TW" altLang="en-US" dirty="0"/>
              <a:t>按一下以編輯母片</a:t>
            </a:r>
          </a:p>
        </p:txBody>
      </p:sp>
      <p:sp>
        <p:nvSpPr>
          <p:cNvPr id="30" name="文字方塊 29"/>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1"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grpSp>
        <p:nvGrpSpPr>
          <p:cNvPr id="32" name="群組 31"/>
          <p:cNvGrpSpPr/>
          <p:nvPr userDrawn="1"/>
        </p:nvGrpSpPr>
        <p:grpSpPr>
          <a:xfrm>
            <a:off x="3411909" y="44624"/>
            <a:ext cx="6120000" cy="223172"/>
            <a:chOff x="3411909" y="44624"/>
            <a:chExt cx="6120000" cy="223172"/>
          </a:xfrm>
        </p:grpSpPr>
        <p:cxnSp>
          <p:nvCxnSpPr>
            <p:cNvPr id="33" name="直線接點 32"/>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圓角矩形 33"/>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圓角矩形 36"/>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圓角矩形 37"/>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42" name="矩形 41"/>
            <p:cNvSpPr/>
            <p:nvPr/>
          </p:nvSpPr>
          <p:spPr>
            <a:xfrm>
              <a:off x="4293463" y="49776"/>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公司治理</a:t>
              </a:r>
            </a:p>
          </p:txBody>
        </p:sp>
        <p:sp>
          <p:nvSpPr>
            <p:cNvPr id="43" name="矩形 42"/>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44" name="矩形 43"/>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45" name="矩形 44"/>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46" name="矩形 45"/>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47" name="矩形 46"/>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48" name="矩形 47"/>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49" name="圓角矩形 48"/>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29865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8305800" y="1065849"/>
            <a:ext cx="2011680" cy="416052"/>
          </a:xfrm>
          <a:prstGeom prst="rect">
            <a:avLst/>
          </a:prstGeom>
        </p:spPr>
        <p:txBody>
          <a:bodyPr/>
          <a:lstStyle/>
          <a:p>
            <a:fld id="{61FC47E0-230A-4E9D-8561-4133D9587D8A}" type="datetimeFigureOut">
              <a:rPr lang="zh-TW" altLang="en-US" smtClean="0"/>
              <a:t>2019/5/15</a:t>
            </a:fld>
            <a:endParaRPr lang="zh-TW" altLang="en-US"/>
          </a:p>
        </p:txBody>
      </p:sp>
      <p:sp>
        <p:nvSpPr>
          <p:cNvPr id="3" name="頁尾版面配置區 2"/>
          <p:cNvSpPr>
            <a:spLocks noGrp="1"/>
          </p:cNvSpPr>
          <p:nvPr>
            <p:ph type="ftr" sz="quarter" idx="11"/>
          </p:nvPr>
        </p:nvSpPr>
        <p:spPr>
          <a:xfrm rot="5400000">
            <a:off x="7706052" y="3722000"/>
            <a:ext cx="3200400" cy="39624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806434" y="5734050"/>
            <a:ext cx="660400" cy="521208"/>
          </a:xfrm>
          <a:prstGeom prst="rect">
            <a:avLst/>
          </a:prstGeom>
        </p:spPr>
        <p:txBody>
          <a:bodyPr/>
          <a:lstStyle/>
          <a:p>
            <a:fld id="{5194C3EA-2739-4835-BCB3-C425E916D490}" type="slidenum">
              <a:rPr lang="zh-TW" altLang="en-US" smtClean="0"/>
              <a:t>‹#›</a:t>
            </a:fld>
            <a:endParaRPr lang="zh-TW" altLang="en-US"/>
          </a:p>
        </p:txBody>
      </p:sp>
      <p:sp>
        <p:nvSpPr>
          <p:cNvPr id="57" name="文字方塊 56"/>
          <p:cNvSpPr txBox="1"/>
          <p:nvPr userDrawn="1"/>
        </p:nvSpPr>
        <p:spPr>
          <a:xfrm>
            <a:off x="3800872" y="6586922"/>
            <a:ext cx="1944216" cy="230832"/>
          </a:xfrm>
          <a:prstGeom prst="rect">
            <a:avLst/>
          </a:prstGeom>
          <a:noFill/>
        </p:spPr>
        <p:txBody>
          <a:bodyPr wrap="square" rtlCol="0">
            <a:spAutoFit/>
          </a:bodyPr>
          <a:lstStyle/>
          <a:p>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2018</a:t>
            </a:r>
            <a:r>
              <a:rPr lang="en-US" altLang="zh-TW" sz="900" baseline="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英業達企業社會責任報告書 </a:t>
            </a:r>
            <a:r>
              <a:rPr lang="en-US" altLang="zh-TW"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9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58" name="投影片編號版面配置區 5"/>
          <p:cNvSpPr txBox="1">
            <a:spLocks/>
          </p:cNvSpPr>
          <p:nvPr userDrawn="1"/>
        </p:nvSpPr>
        <p:spPr>
          <a:xfrm>
            <a:off x="5455392" y="6506994"/>
            <a:ext cx="441698" cy="364281"/>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811126-9476-4F1D-AA79-8AD2DA7B613D}" type="slidenum">
              <a:rPr kumimoji="0" lang="zh-TW" altLang="en-US" sz="1000" b="0" i="0" u="none" strike="noStrike" kern="1200" cap="none" spc="0" normalizeH="0" baseline="0" noProof="0" smtClean="0">
                <a:ln>
                  <a:noFill/>
                </a:ln>
                <a:solidFill>
                  <a:schemeClr val="tx1"/>
                </a:solidFill>
                <a:effectLst/>
                <a:uLnTx/>
                <a:uFillTx/>
                <a:latin typeface="Arial" pitchFamily="34" charset="0"/>
                <a:ea typeface="微軟正黑體" pitchFamily="34" charset="-12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TW" altLang="en-US" sz="1000" b="0"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pitchFamily="34" charset="0"/>
              </a:rPr>
              <a:t> </a:t>
            </a:r>
          </a:p>
        </p:txBody>
      </p:sp>
      <p:cxnSp>
        <p:nvCxnSpPr>
          <p:cNvPr id="59" name="直線接點 58"/>
          <p:cNvCxnSpPr/>
          <p:nvPr userDrawn="1"/>
        </p:nvCxnSpPr>
        <p:spPr>
          <a:xfrm flipH="1">
            <a:off x="471858" y="6530975"/>
            <a:ext cx="89417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群組 24"/>
          <p:cNvGrpSpPr/>
          <p:nvPr userDrawn="1"/>
        </p:nvGrpSpPr>
        <p:grpSpPr>
          <a:xfrm>
            <a:off x="3411909" y="44624"/>
            <a:ext cx="6120000" cy="223172"/>
            <a:chOff x="3411909" y="44624"/>
            <a:chExt cx="6120000" cy="223172"/>
          </a:xfrm>
        </p:grpSpPr>
        <p:cxnSp>
          <p:nvCxnSpPr>
            <p:cNvPr id="26" name="直線接點 25"/>
            <p:cNvCxnSpPr/>
            <p:nvPr/>
          </p:nvCxnSpPr>
          <p:spPr>
            <a:xfrm flipV="1">
              <a:off x="3411909" y="54526"/>
              <a:ext cx="6120000" cy="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圓角矩形 26"/>
            <p:cNvSpPr/>
            <p:nvPr/>
          </p:nvSpPr>
          <p:spPr>
            <a:xfrm>
              <a:off x="3669321" y="51668"/>
              <a:ext cx="360000" cy="1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 27"/>
            <p:cNvSpPr/>
            <p:nvPr/>
          </p:nvSpPr>
          <p:spPr>
            <a:xfrm>
              <a:off x="4432927" y="50585"/>
              <a:ext cx="360000" cy="18000"/>
            </a:xfrm>
            <a:prstGeom prst="round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圓角矩形 28"/>
            <p:cNvSpPr/>
            <p:nvPr/>
          </p:nvSpPr>
          <p:spPr>
            <a:xfrm>
              <a:off x="5178613" y="49497"/>
              <a:ext cx="360000" cy="1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圓角矩形 29"/>
            <p:cNvSpPr/>
            <p:nvPr/>
          </p:nvSpPr>
          <p:spPr>
            <a:xfrm>
              <a:off x="5945304" y="51100"/>
              <a:ext cx="360000" cy="18000"/>
            </a:xfrm>
            <a:prstGeom prst="round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圓角矩形 30"/>
            <p:cNvSpPr/>
            <p:nvPr/>
          </p:nvSpPr>
          <p:spPr>
            <a:xfrm>
              <a:off x="6691176" y="45491"/>
              <a:ext cx="360000" cy="1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7465423" y="52555"/>
              <a:ext cx="360000" cy="18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8947782" y="46395"/>
              <a:ext cx="360000" cy="1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660574"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總覽</a:t>
              </a:r>
            </a:p>
          </p:txBody>
        </p:sp>
        <p:sp>
          <p:nvSpPr>
            <p:cNvPr id="35" name="矩形 34"/>
            <p:cNvSpPr/>
            <p:nvPr/>
          </p:nvSpPr>
          <p:spPr>
            <a:xfrm>
              <a:off x="4293463" y="49776"/>
              <a:ext cx="595035" cy="215444"/>
            </a:xfrm>
            <a:prstGeom prst="rect">
              <a:avLst/>
            </a:prstGeom>
          </p:spPr>
          <p:txBody>
            <a:bodyPr wrap="none">
              <a:spAutoFit/>
            </a:bodyPr>
            <a:lstStyle/>
            <a:p>
              <a:r>
                <a:rPr lang="zh-TW" altLang="en-US" sz="800" b="1" dirty="0">
                  <a:solidFill>
                    <a:schemeClr val="tx1"/>
                  </a:solidFill>
                  <a:latin typeface="微軟正黑體" pitchFamily="34" charset="-120"/>
                  <a:ea typeface="微軟正黑體" pitchFamily="34" charset="-120"/>
                  <a:cs typeface="Arial Unicode MS" pitchFamily="34" charset="-120"/>
                </a:rPr>
                <a:t>公司治理</a:t>
              </a:r>
            </a:p>
          </p:txBody>
        </p:sp>
        <p:sp>
          <p:nvSpPr>
            <p:cNvPr id="36" name="矩形 35"/>
            <p:cNvSpPr/>
            <p:nvPr/>
          </p:nvSpPr>
          <p:spPr>
            <a:xfrm>
              <a:off x="5069385" y="52352"/>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營運發展</a:t>
              </a:r>
            </a:p>
          </p:txBody>
        </p:sp>
        <p:sp>
          <p:nvSpPr>
            <p:cNvPr id="37" name="矩形 36"/>
            <p:cNvSpPr/>
            <p:nvPr/>
          </p:nvSpPr>
          <p:spPr>
            <a:xfrm>
              <a:off x="5816321"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友善職場</a:t>
              </a:r>
              <a:endParaRPr lang="zh-TW" altLang="en-US" sz="800" dirty="0">
                <a:solidFill>
                  <a:schemeClr val="bg1">
                    <a:lumMod val="65000"/>
                  </a:schemeClr>
                </a:solidFill>
              </a:endParaRPr>
            </a:p>
          </p:txBody>
        </p:sp>
        <p:sp>
          <p:nvSpPr>
            <p:cNvPr id="38" name="矩形 37"/>
            <p:cNvSpPr/>
            <p:nvPr/>
          </p:nvSpPr>
          <p:spPr>
            <a:xfrm>
              <a:off x="6564667"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環境永續</a:t>
              </a:r>
              <a:endParaRPr lang="zh-TW" altLang="en-US" sz="800" dirty="0">
                <a:solidFill>
                  <a:schemeClr val="bg1">
                    <a:lumMod val="65000"/>
                  </a:schemeClr>
                </a:solidFill>
              </a:endParaRPr>
            </a:p>
          </p:txBody>
        </p:sp>
        <p:sp>
          <p:nvSpPr>
            <p:cNvPr id="39" name="矩形 38"/>
            <p:cNvSpPr/>
            <p:nvPr/>
          </p:nvSpPr>
          <p:spPr>
            <a:xfrm>
              <a:off x="7360854" y="44624"/>
              <a:ext cx="595035" cy="215444"/>
            </a:xfrm>
            <a:prstGeom prst="rect">
              <a:avLst/>
            </a:prstGeom>
          </p:spPr>
          <p:txBody>
            <a:bodyPr wrap="none">
              <a:spAutoFit/>
            </a:bodyPr>
            <a:lstStyle/>
            <a:p>
              <a:r>
                <a:rPr lang="zh-TW" altLang="en-US" sz="800" b="1" dirty="0">
                  <a:solidFill>
                    <a:schemeClr val="bg1">
                      <a:lumMod val="65000"/>
                    </a:schemeClr>
                  </a:solidFill>
                  <a:latin typeface="微軟正黑體" pitchFamily="34" charset="-120"/>
                  <a:ea typeface="微軟正黑體" pitchFamily="34" charset="-120"/>
                  <a:cs typeface="Arial Unicode MS" pitchFamily="34" charset="-120"/>
                </a:rPr>
                <a:t>社會共好</a:t>
              </a:r>
              <a:endParaRPr lang="zh-TW" altLang="en-US" sz="800" dirty="0">
                <a:solidFill>
                  <a:schemeClr val="bg1">
                    <a:lumMod val="65000"/>
                  </a:schemeClr>
                </a:solidFill>
              </a:endParaRPr>
            </a:p>
          </p:txBody>
        </p:sp>
        <p:sp>
          <p:nvSpPr>
            <p:cNvPr id="60" name="矩形 59"/>
            <p:cNvSpPr/>
            <p:nvPr/>
          </p:nvSpPr>
          <p:spPr>
            <a:xfrm>
              <a:off x="8091830" y="44624"/>
              <a:ext cx="595035"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集團公司</a:t>
              </a:r>
            </a:p>
          </p:txBody>
        </p:sp>
        <p:sp>
          <p:nvSpPr>
            <p:cNvPr id="61" name="矩形 60"/>
            <p:cNvSpPr/>
            <p:nvPr/>
          </p:nvSpPr>
          <p:spPr>
            <a:xfrm>
              <a:off x="8936595" y="44624"/>
              <a:ext cx="389850" cy="215444"/>
            </a:xfrm>
            <a:prstGeom prst="rect">
              <a:avLst/>
            </a:prstGeom>
          </p:spPr>
          <p:txBody>
            <a:bodyPr wrap="none">
              <a:spAutoFit/>
            </a:bodyPr>
            <a:lstStyle/>
            <a:p>
              <a:r>
                <a:rPr lang="zh-TW" altLang="en-US" sz="800" b="1" kern="1200" dirty="0">
                  <a:solidFill>
                    <a:schemeClr val="bg1">
                      <a:lumMod val="65000"/>
                    </a:schemeClr>
                  </a:solidFill>
                  <a:latin typeface="微軟正黑體" pitchFamily="34" charset="-120"/>
                  <a:ea typeface="微軟正黑體" pitchFamily="34" charset="-120"/>
                  <a:cs typeface="Arial Unicode MS" pitchFamily="34" charset="-120"/>
                </a:rPr>
                <a:t>附錄</a:t>
              </a:r>
            </a:p>
          </p:txBody>
        </p:sp>
        <p:sp>
          <p:nvSpPr>
            <p:cNvPr id="62" name="圓角矩形 61"/>
            <p:cNvSpPr/>
            <p:nvPr/>
          </p:nvSpPr>
          <p:spPr>
            <a:xfrm>
              <a:off x="8209348" y="47263"/>
              <a:ext cx="360000" cy="1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9803345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slideLayout" Target="../slideLayouts/slideLayout47.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41" Type="http://schemas.openxmlformats.org/officeDocument/2006/relationships/slideLayout" Target="../slideLayouts/slideLayout4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49"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48" Type="http://schemas.openxmlformats.org/officeDocument/2006/relationships/slideLayout" Target="../slideLayouts/slideLayout49.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0E33A-EAF8-4A94-B1BC-558DE6427605}" type="datetimeFigureOut">
              <a:rPr lang="zh-TW" altLang="en-US" smtClean="0"/>
              <a:t>2019/5/15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C4046-B8F9-444E-ABC1-34FB3837FFB7}" type="slidenum">
              <a:rPr lang="zh-TW" altLang="en-US" smtClean="0"/>
              <a:t>‹#›</a:t>
            </a:fld>
            <a:endParaRPr lang="zh-TW" altLang="en-US"/>
          </a:p>
        </p:txBody>
      </p:sp>
    </p:spTree>
    <p:extLst>
      <p:ext uri="{BB962C8B-B14F-4D97-AF65-F5344CB8AC3E}">
        <p14:creationId xmlns:p14="http://schemas.microsoft.com/office/powerpoint/2010/main" val="3569633938"/>
      </p:ext>
    </p:extLst>
  </p:cSld>
  <p:clrMap bg1="lt1" tx1="dk1" bg2="lt2" tx2="dk2" accent1="accent1" accent2="accent2" accent3="accent3" accent4="accent4" accent5="accent5" accent6="accent6" hlink="hlink" folHlink="folHlink"/>
  <p:sldLayoutIdLst>
    <p:sldLayoutId id="21474837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95300" y="274638"/>
            <a:ext cx="8089900" cy="1143000"/>
          </a:xfrm>
          <a:prstGeom prst="rect">
            <a:avLst/>
          </a:prstGeom>
        </p:spPr>
        <p:txBody>
          <a:bodyPr vert="horz" anchor="b">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495300" y="1600200"/>
            <a:ext cx="8089900" cy="4873752"/>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705" r:id="rId2"/>
    <p:sldLayoutId id="2147483667" r:id="rId3"/>
    <p:sldLayoutId id="2147483662" r:id="rId4"/>
    <p:sldLayoutId id="2147483673" r:id="rId5"/>
    <p:sldLayoutId id="2147483707" r:id="rId6"/>
    <p:sldLayoutId id="2147483706" r:id="rId7"/>
    <p:sldLayoutId id="2147483674" r:id="rId8"/>
    <p:sldLayoutId id="2147483675" r:id="rId9"/>
    <p:sldLayoutId id="2147483710" r:id="rId10"/>
    <p:sldLayoutId id="2147483711" r:id="rId11"/>
    <p:sldLayoutId id="2147483676" r:id="rId12"/>
    <p:sldLayoutId id="2147483677" r:id="rId13"/>
    <p:sldLayoutId id="2147483708" r:id="rId14"/>
    <p:sldLayoutId id="2147483713" r:id="rId15"/>
    <p:sldLayoutId id="2147483678" r:id="rId16"/>
    <p:sldLayoutId id="2147483679" r:id="rId17"/>
    <p:sldLayoutId id="2147483712" r:id="rId18"/>
    <p:sldLayoutId id="2147483709" r:id="rId19"/>
    <p:sldLayoutId id="2147483680" r:id="rId20"/>
    <p:sldLayoutId id="2147483681" r:id="rId21"/>
    <p:sldLayoutId id="2147483716" r:id="rId22"/>
    <p:sldLayoutId id="2147483717" r:id="rId23"/>
    <p:sldLayoutId id="2147483714" r:id="rId24"/>
    <p:sldLayoutId id="2147483715" r:id="rId25"/>
    <p:sldLayoutId id="2147483682" r:id="rId26"/>
    <p:sldLayoutId id="2147483683" r:id="rId27"/>
    <p:sldLayoutId id="2147483720" r:id="rId28"/>
    <p:sldLayoutId id="2147483721" r:id="rId29"/>
    <p:sldLayoutId id="2147483684" r:id="rId30"/>
    <p:sldLayoutId id="2147483685" r:id="rId31"/>
    <p:sldLayoutId id="2147483718" r:id="rId32"/>
    <p:sldLayoutId id="2147483719" r:id="rId33"/>
    <p:sldLayoutId id="2147483686" r:id="rId34"/>
    <p:sldLayoutId id="2147483699" r:id="rId35"/>
    <p:sldLayoutId id="2147483703" r:id="rId36"/>
    <p:sldLayoutId id="2147483704" r:id="rId37"/>
    <p:sldLayoutId id="2147483722" r:id="rId38"/>
    <p:sldLayoutId id="2147483723" r:id="rId39"/>
    <p:sldLayoutId id="2147483724" r:id="rId40"/>
    <p:sldLayoutId id="2147483725" r:id="rId41"/>
    <p:sldLayoutId id="2147483726" r:id="rId42"/>
    <p:sldLayoutId id="2147483727" r:id="rId43"/>
    <p:sldLayoutId id="2147483728" r:id="rId44"/>
    <p:sldLayoutId id="2147483743" r:id="rId45"/>
    <p:sldLayoutId id="2147483744" r:id="rId46"/>
    <p:sldLayoutId id="2147483745" r:id="rId47"/>
    <p:sldLayoutId id="2147483748" r:id="rId48"/>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1BB60-F93D-47AA-BDAF-B41EC16E40C2}" type="datetimeFigureOut">
              <a:rPr lang="zh-TW" altLang="en-US" smtClean="0"/>
              <a:t>2019/5/15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AFE34-4B21-4C7C-94F2-9FAB3C91EFEB}" type="slidenum">
              <a:rPr lang="zh-TW" altLang="en-US" smtClean="0"/>
              <a:t>‹#›</a:t>
            </a:fld>
            <a:endParaRPr lang="zh-TW" altLang="en-US"/>
          </a:p>
        </p:txBody>
      </p:sp>
    </p:spTree>
    <p:extLst>
      <p:ext uri="{BB962C8B-B14F-4D97-AF65-F5344CB8AC3E}">
        <p14:creationId xmlns:p14="http://schemas.microsoft.com/office/powerpoint/2010/main" val="21745661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6.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6.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3737430" y="588689"/>
            <a:ext cx="5084169" cy="677108"/>
          </a:xfrm>
          <a:prstGeom prst="rect">
            <a:avLst/>
          </a:prstGeom>
          <a:noFill/>
        </p:spPr>
        <p:txBody>
          <a:bodyPr wrap="square" rtlCol="0">
            <a:spAutoFit/>
          </a:bodyPr>
          <a:lstStyle/>
          <a:p>
            <a:r>
              <a:rPr lang="en-US" altLang="zh-TW" sz="3800" b="1" dirty="0">
                <a:solidFill>
                  <a:srgbClr val="E7C019"/>
                </a:solidFill>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0"/>
                <a:cs typeface="Arial Unicode MS" panose="020B0604020202020204" pitchFamily="34" charset="-120"/>
              </a:rPr>
              <a:t>CSR Report</a:t>
            </a:r>
            <a:endParaRPr lang="zh-TW" altLang="en-US" sz="3800" b="1" dirty="0">
              <a:solidFill>
                <a:srgbClr val="E7C019"/>
              </a:solidFill>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0"/>
              <a:cs typeface="Arial Unicode MS" panose="020B0604020202020204" pitchFamily="34" charset="-120"/>
            </a:endParaRPr>
          </a:p>
        </p:txBody>
      </p:sp>
      <p:pic>
        <p:nvPicPr>
          <p:cNvPr id="20" name="圖片 19"/>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8439" t="21229" r="16320" b="25763"/>
          <a:stretch/>
        </p:blipFill>
        <p:spPr>
          <a:xfrm>
            <a:off x="2063395" y="608781"/>
            <a:ext cx="1661992" cy="830997"/>
          </a:xfrm>
          <a:prstGeom prst="rect">
            <a:avLst/>
          </a:prstGeom>
        </p:spPr>
      </p:pic>
      <p:grpSp>
        <p:nvGrpSpPr>
          <p:cNvPr id="2" name="群組 1"/>
          <p:cNvGrpSpPr/>
          <p:nvPr/>
        </p:nvGrpSpPr>
        <p:grpSpPr>
          <a:xfrm>
            <a:off x="3144686" y="1883761"/>
            <a:ext cx="6014429" cy="4650856"/>
            <a:chOff x="-1800761" y="1145326"/>
            <a:chExt cx="8086827" cy="6319733"/>
          </a:xfrm>
        </p:grpSpPr>
        <p:pic>
          <p:nvPicPr>
            <p:cNvPr id="1028" name="Picture 4" descr="D:\2018報告書\小icon\藍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12175">
              <a:off x="-1800761" y="2708898"/>
              <a:ext cx="4926251" cy="4756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2018報告書\小icon\紅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48174">
              <a:off x="2736656" y="1145326"/>
              <a:ext cx="2518168" cy="24408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2018報告書\小icon\黃.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97771">
              <a:off x="2921140" y="3145914"/>
              <a:ext cx="3364926" cy="35985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2018報告書\小icon\粉紅-反.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47209">
              <a:off x="1098974" y="1469992"/>
              <a:ext cx="1942252" cy="188591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圖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7" y="-1"/>
            <a:ext cx="1796723" cy="6858000"/>
          </a:xfrm>
          <a:prstGeom prst="rect">
            <a:avLst/>
          </a:prstGeom>
        </p:spPr>
      </p:pic>
      <p:pic>
        <p:nvPicPr>
          <p:cNvPr id="13" name="圖片 12">
            <a:extLst>
              <a:ext uri="{FF2B5EF4-FFF2-40B4-BE49-F238E27FC236}">
                <a16:creationId xmlns:a16="http://schemas.microsoft.com/office/drawing/2014/main" xmlns="" id="{C98DFA81-70C4-434C-896A-66EC18B74086}"/>
              </a:ext>
            </a:extLst>
          </p:cNvPr>
          <p:cNvPicPr>
            <a:picLocks noChangeAspect="1"/>
          </p:cNvPicPr>
          <p:nvPr/>
        </p:nvPicPr>
        <p:blipFill rotWithShape="1">
          <a:blip r:embed="rId9"/>
          <a:srcRect t="51620"/>
          <a:stretch/>
        </p:blipFill>
        <p:spPr>
          <a:xfrm>
            <a:off x="7064398" y="2623368"/>
            <a:ext cx="912938" cy="169430"/>
          </a:xfrm>
          <a:prstGeom prst="rect">
            <a:avLst/>
          </a:prstGeom>
        </p:spPr>
      </p:pic>
      <p:sp>
        <p:nvSpPr>
          <p:cNvPr id="11" name="文字方塊 10"/>
          <p:cNvSpPr txBox="1"/>
          <p:nvPr/>
        </p:nvSpPr>
        <p:spPr>
          <a:xfrm>
            <a:off x="5898193" y="5986432"/>
            <a:ext cx="2557177" cy="307777"/>
          </a:xfrm>
          <a:prstGeom prst="rect">
            <a:avLst/>
          </a:prstGeom>
          <a:noFill/>
        </p:spPr>
        <p:txBody>
          <a:bodyPr wrap="square" rtlCol="0">
            <a:spAutoFit/>
          </a:bodyPr>
          <a:lstStyle/>
          <a:p>
            <a:r>
              <a:rPr lang="zh-TW" altLang="en-US" sz="1400" b="1" dirty="0" smtClean="0">
                <a:solidFill>
                  <a:srgbClr val="0070C0"/>
                </a:solidFill>
                <a:latin typeface="微軟正黑體" pitchFamily="34" charset="-120"/>
                <a:ea typeface="微軟正黑體" pitchFamily="34" charset="-120"/>
              </a:rPr>
              <a:t>英</a:t>
            </a:r>
            <a:r>
              <a:rPr lang="zh-TW" altLang="en-US" sz="1400" b="1" dirty="0">
                <a:solidFill>
                  <a:srgbClr val="0070C0"/>
                </a:solidFill>
                <a:latin typeface="微軟正黑體" pitchFamily="34" charset="-120"/>
                <a:ea typeface="微軟正黑體" pitchFamily="34" charset="-120"/>
              </a:rPr>
              <a:t>華</a:t>
            </a:r>
            <a:r>
              <a:rPr lang="zh-TW" altLang="en-US" sz="1400" b="1" dirty="0" smtClean="0">
                <a:solidFill>
                  <a:srgbClr val="0070C0"/>
                </a:solidFill>
                <a:latin typeface="微軟正黑體" pitchFamily="34" charset="-120"/>
                <a:ea typeface="微軟正黑體" pitchFamily="34" charset="-120"/>
              </a:rPr>
              <a:t>達</a:t>
            </a:r>
            <a:r>
              <a:rPr lang="zh-TW" altLang="en-US" sz="1400" b="1" dirty="0">
                <a:solidFill>
                  <a:srgbClr val="0070C0"/>
                </a:solidFill>
                <a:latin typeface="微軟正黑體" pitchFamily="34" charset="-120"/>
                <a:ea typeface="微軟正黑體" pitchFamily="34" charset="-120"/>
              </a:rPr>
              <a:t>企業社會責任報告書</a:t>
            </a:r>
          </a:p>
        </p:txBody>
      </p:sp>
    </p:spTree>
    <p:extLst>
      <p:ext uri="{BB962C8B-B14F-4D97-AF65-F5344CB8AC3E}">
        <p14:creationId xmlns:p14="http://schemas.microsoft.com/office/powerpoint/2010/main" val="107024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1283993"/>
              </p:ext>
            </p:extLst>
          </p:nvPr>
        </p:nvGraphicFramePr>
        <p:xfrm>
          <a:off x="448340" y="980728"/>
          <a:ext cx="8537113" cy="2232248"/>
        </p:xfrm>
        <a:graphic>
          <a:graphicData uri="http://schemas.openxmlformats.org/drawingml/2006/table">
            <a:tbl>
              <a:tblPr/>
              <a:tblGrid>
                <a:gridCol w="656701"/>
                <a:gridCol w="656701"/>
                <a:gridCol w="656701"/>
                <a:gridCol w="656701"/>
                <a:gridCol w="656701"/>
                <a:gridCol w="656701"/>
                <a:gridCol w="656701"/>
                <a:gridCol w="656701"/>
                <a:gridCol w="656701"/>
                <a:gridCol w="656701"/>
                <a:gridCol w="656701"/>
                <a:gridCol w="656701"/>
                <a:gridCol w="656701"/>
              </a:tblGrid>
              <a:tr h="246781">
                <a:tc rowSpan="3">
                  <a:txBody>
                    <a:bodyPr/>
                    <a:lstStyle/>
                    <a:p>
                      <a:pPr algn="ctr" rtl="0" fontAlgn="ctr"/>
                      <a:r>
                        <a:rPr lang="zh-TW" altLang="en-US" sz="800" b="0" i="0" u="none" strike="noStrike" dirty="0">
                          <a:solidFill>
                            <a:srgbClr val="000000"/>
                          </a:solidFill>
                          <a:effectLst/>
                          <a:latin typeface="Arial"/>
                        </a:rPr>
                        <a:t>員工類別</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12">
                  <a:txBody>
                    <a:bodyPr/>
                    <a:lstStyle/>
                    <a:p>
                      <a:pPr algn="ctr" rtl="0" fontAlgn="ctr"/>
                      <a:r>
                        <a:rPr lang="zh-TW" altLang="en-US" sz="800" b="0" i="0" u="none" strike="noStrike">
                          <a:solidFill>
                            <a:srgbClr val="000000"/>
                          </a:solidFill>
                          <a:effectLst/>
                          <a:latin typeface="Arial"/>
                        </a:rPr>
                        <a:t>反貪腐</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Arial"/>
                        </a:rPr>
                        <a:t>政策或程序</a:t>
                      </a:r>
                      <a:r>
                        <a:rPr lang="en-US" altLang="zh-TW" sz="800" b="0" i="0" u="none" strike="noStrike">
                          <a:solidFill>
                            <a:srgbClr val="000000"/>
                          </a:solidFill>
                          <a:effectLst/>
                          <a:latin typeface="微軟正黑體"/>
                        </a:rPr>
                        <a:t>)</a:t>
                      </a:r>
                      <a:endParaRPr lang="zh-TW" altLang="en-US" sz="800" b="0" i="0" u="none" strike="noStrike">
                        <a:solidFill>
                          <a:srgbClr val="000000"/>
                        </a:solidFill>
                        <a:effectLst/>
                        <a:latin typeface="Arial"/>
                      </a:endParaRP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6781">
                <a:tc vMerge="1">
                  <a:txBody>
                    <a:bodyPr/>
                    <a:lstStyle/>
                    <a:p>
                      <a:endParaRPr lang="zh-TW" altLang="en-US"/>
                    </a:p>
                  </a:txBody>
                  <a:tcPr/>
                </a:tc>
                <a:tc gridSpan="4">
                  <a:txBody>
                    <a:bodyPr/>
                    <a:lstStyle/>
                    <a:p>
                      <a:pPr algn="ctr" rtl="0" fontAlgn="ctr"/>
                      <a:r>
                        <a:rPr lang="zh-TW" altLang="en-US" sz="800" b="0" i="0" u="none" strike="noStrike">
                          <a:solidFill>
                            <a:srgbClr val="000000"/>
                          </a:solidFill>
                          <a:effectLst/>
                          <a:latin typeface="Arial"/>
                        </a:rPr>
                        <a:t>台灣廠區</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rtl="0" fontAlgn="ctr"/>
                      <a:r>
                        <a:rPr lang="zh-TW" altLang="en-US" sz="800" b="0" i="0" u="none" strike="noStrike">
                          <a:solidFill>
                            <a:srgbClr val="000000"/>
                          </a:solidFill>
                          <a:effectLst/>
                          <a:latin typeface="Arial"/>
                        </a:rPr>
                        <a:t>浦東廠區</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rtl="0" fontAlgn="ctr"/>
                      <a:r>
                        <a:rPr lang="zh-TW" altLang="en-US" sz="800" b="0" i="0" u="none" strike="noStrike">
                          <a:solidFill>
                            <a:srgbClr val="000000"/>
                          </a:solidFill>
                          <a:effectLst/>
                          <a:latin typeface="Arial"/>
                        </a:rPr>
                        <a:t>南京廠區</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6781">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Arial"/>
                        </a:rPr>
                        <a:t>受訓人數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受訓時數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總人數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所佔比例</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受訓人數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受訓時數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總人數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所佔比例</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受訓人數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受訓時數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總人數</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Arial"/>
                        </a:rPr>
                        <a:t>所佔比例</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70172">
                <a:tc>
                  <a:txBody>
                    <a:bodyPr/>
                    <a:lstStyle/>
                    <a:p>
                      <a:pPr algn="ctr" rtl="0" fontAlgn="ctr"/>
                      <a:r>
                        <a:rPr lang="zh-TW" altLang="en-US" sz="800" b="0" i="0" u="none" strike="noStrike">
                          <a:solidFill>
                            <a:srgbClr val="000000"/>
                          </a:solidFill>
                          <a:effectLst/>
                          <a:latin typeface="Arial"/>
                        </a:rPr>
                        <a:t>高階主管</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Arial"/>
                        </a:rPr>
                        <a:t>協理級以上</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altLang="zh-TW" sz="700" b="0" i="0" u="none" strike="noStrike">
                          <a:solidFill>
                            <a:srgbClr val="000000"/>
                          </a:solidFill>
                          <a:effectLst/>
                          <a:latin typeface="微軟正黑體"/>
                        </a:rPr>
                        <a:t>9</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9</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69</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13%</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FF0000"/>
                          </a:solidFill>
                          <a:effectLst/>
                          <a:latin typeface="微軟正黑體"/>
                        </a:rPr>
                        <a:t>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2</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21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4.76%</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dirty="0">
                          <a:solidFill>
                            <a:srgbClr val="000000"/>
                          </a:solidFill>
                          <a:effectLst/>
                          <a:latin typeface="微軟正黑體"/>
                        </a:rPr>
                        <a:t>15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10.5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21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71.43%</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81389">
                <a:tc>
                  <a:txBody>
                    <a:bodyPr/>
                    <a:lstStyle/>
                    <a:p>
                      <a:pPr algn="ctr" rtl="0" fontAlgn="ctr"/>
                      <a:r>
                        <a:rPr lang="zh-TW" altLang="en-US" sz="800" b="0" i="0" u="none" strike="noStrike">
                          <a:solidFill>
                            <a:srgbClr val="000000"/>
                          </a:solidFill>
                          <a:effectLst/>
                          <a:latin typeface="Arial"/>
                        </a:rPr>
                        <a:t>中階主管</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Arial"/>
                        </a:rPr>
                        <a:t>經</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Arial"/>
                        </a:rPr>
                        <a:t>副理、課級</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altLang="zh-TW" sz="700" b="0" i="0" u="none" strike="noStrike">
                          <a:solidFill>
                            <a:srgbClr val="000000"/>
                          </a:solidFill>
                          <a:effectLst/>
                          <a:latin typeface="微軟正黑體"/>
                        </a:rPr>
                        <a:t>242</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242</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488</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50%</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FF0000"/>
                          </a:solidFill>
                          <a:effectLst/>
                          <a:latin typeface="微軟正黑體"/>
                        </a:rPr>
                        <a:t>166</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226</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253</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65.61%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dirty="0">
                          <a:solidFill>
                            <a:srgbClr val="000000"/>
                          </a:solidFill>
                          <a:effectLst/>
                          <a:latin typeface="微軟正黑體"/>
                        </a:rPr>
                        <a:t>301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214.1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847</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35.54%</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70172">
                <a:tc>
                  <a:txBody>
                    <a:bodyPr/>
                    <a:lstStyle/>
                    <a:p>
                      <a:pPr algn="ctr" rtl="0" fontAlgn="ctr"/>
                      <a:r>
                        <a:rPr lang="zh-TW" altLang="en-US" sz="800" b="0" i="0" u="none" strike="noStrike">
                          <a:solidFill>
                            <a:srgbClr val="000000"/>
                          </a:solidFill>
                          <a:effectLst/>
                          <a:latin typeface="Arial"/>
                        </a:rPr>
                        <a:t>一般職員</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Arial"/>
                        </a:rPr>
                        <a:t>間接</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altLang="zh-TW" sz="700" b="0" i="0" u="none" strike="noStrike">
                          <a:solidFill>
                            <a:srgbClr val="000000"/>
                          </a:solidFill>
                          <a:effectLst/>
                          <a:latin typeface="微軟正黑體"/>
                        </a:rPr>
                        <a:t>9</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9</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32</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28%</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FF0000"/>
                          </a:solidFill>
                          <a:effectLst/>
                          <a:latin typeface="微軟正黑體"/>
                        </a:rPr>
                        <a:t>536</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687.5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1,599</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34.38%</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000000"/>
                          </a:solidFill>
                          <a:effectLst/>
                          <a:latin typeface="微軟正黑體"/>
                        </a:rPr>
                        <a:t>52</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62.89</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581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8.95%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70172">
                <a:tc>
                  <a:txBody>
                    <a:bodyPr/>
                    <a:lstStyle/>
                    <a:p>
                      <a:pPr algn="ctr" rtl="0" fontAlgn="ctr"/>
                      <a:r>
                        <a:rPr lang="zh-TW" altLang="en-US" sz="800" b="0" i="0" u="none" strike="noStrike">
                          <a:solidFill>
                            <a:srgbClr val="000000"/>
                          </a:solidFill>
                          <a:effectLst/>
                          <a:latin typeface="Arial"/>
                        </a:rPr>
                        <a:t>一般職員</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Arial"/>
                        </a:rPr>
                        <a:t>直接</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altLang="zh-TW" sz="700" b="0" i="0" u="none" strike="noStrike">
                          <a:solidFill>
                            <a:srgbClr val="000000"/>
                          </a:solidFill>
                          <a:effectLst/>
                          <a:latin typeface="微軟正黑體"/>
                        </a:rPr>
                        <a:t>-</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000000"/>
                          </a:solidFill>
                          <a:effectLst/>
                          <a:latin typeface="微軟正黑體"/>
                        </a:rPr>
                        <a:t>-</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700" b="0" i="0" u="none" strike="noStrike">
                          <a:solidFill>
                            <a:srgbClr val="FF0000"/>
                          </a:solidFill>
                          <a:effectLst/>
                          <a:latin typeface="微軟正黑體"/>
                        </a:rPr>
                        <a:t>3.544</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55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20,025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FF0000"/>
                          </a:solidFill>
                          <a:effectLst/>
                          <a:latin typeface="微軟正黑體"/>
                        </a:rPr>
                        <a:t>17.70%</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700" b="0" i="0" u="none" strike="noStrike">
                          <a:solidFill>
                            <a:srgbClr val="000000"/>
                          </a:solidFill>
                          <a:effectLst/>
                          <a:latin typeface="微軟正黑體"/>
                        </a:rPr>
                        <a:t>14</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7,772.26</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a:solidFill>
                            <a:srgbClr val="000000"/>
                          </a:solidFill>
                          <a:effectLst/>
                          <a:latin typeface="微軟正黑體"/>
                        </a:rPr>
                        <a:t>6,704</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700" b="0" i="0" u="none" strike="noStrike" dirty="0">
                          <a:solidFill>
                            <a:srgbClr val="000000"/>
                          </a:solidFill>
                          <a:effectLst/>
                          <a:latin typeface="微軟正黑體"/>
                        </a:rPr>
                        <a:t>0.21%</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338023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p:txBody>
          <a:bodyPr/>
          <a:lstStyle/>
          <a:p>
            <a:pPr marL="0" indent="0">
              <a:lnSpc>
                <a:spcPct val="150000"/>
              </a:lnSpc>
              <a:spcAft>
                <a:spcPts val="600"/>
              </a:spcAft>
              <a:tabLst>
                <a:tab pos="0" algn="l"/>
              </a:tabLst>
            </a:pPr>
            <a:r>
              <a:rPr lang="zh-TW" altLang="en-US" sz="900" kern="100" dirty="0">
                <a:solidFill>
                  <a:srgbClr val="000000"/>
                </a:solidFill>
                <a:latin typeface="Calibri" pitchFamily="34" charset="0"/>
                <a:cs typeface="Arial Unicode MS"/>
              </a:rPr>
              <a:t>浦東及南京廠區員工福利：</a:t>
            </a:r>
            <a:r>
              <a:rPr lang="en-US" altLang="zh-TW" sz="900" kern="100" dirty="0">
                <a:solidFill>
                  <a:srgbClr val="000000"/>
                </a:solidFill>
                <a:latin typeface="Calibri" pitchFamily="34" charset="0"/>
                <a:cs typeface="Arial Unicode MS"/>
              </a:rPr>
              <a:t>		</a:t>
            </a:r>
          </a:p>
          <a:p>
            <a:pPr marL="0" indent="0">
              <a:lnSpc>
                <a:spcPct val="150000"/>
              </a:lnSpc>
              <a:spcAft>
                <a:spcPts val="600"/>
              </a:spcAft>
              <a:tabLst>
                <a:tab pos="0" algn="l"/>
              </a:tabLst>
            </a:pPr>
            <a:r>
              <a:rPr lang="en-US" altLang="zh-TW" sz="900" kern="100" dirty="0">
                <a:solidFill>
                  <a:srgbClr val="000000"/>
                </a:solidFill>
                <a:latin typeface="Calibri" pitchFamily="34" charset="0"/>
                <a:cs typeface="Arial Unicode MS"/>
              </a:rPr>
              <a:t>(1).</a:t>
            </a:r>
            <a:r>
              <a:rPr lang="zh-TW" altLang="en-US" sz="900" kern="100" dirty="0">
                <a:solidFill>
                  <a:srgbClr val="000000"/>
                </a:solidFill>
                <a:latin typeface="Calibri" pitchFamily="34" charset="0"/>
                <a:cs typeface="Arial Unicode MS"/>
              </a:rPr>
              <a:t>薪酬及獎勵：以職務特質與專業技術為基礎的各項薪酬給付如 績效獎金、 專利獎金、年終獎金與績效導向的晉升與調薪機制、 品格員工表揚。</a:t>
            </a:r>
            <a:r>
              <a:rPr lang="en-US" altLang="zh-TW" sz="900" kern="100" dirty="0">
                <a:solidFill>
                  <a:srgbClr val="000000"/>
                </a:solidFill>
                <a:latin typeface="Calibri" pitchFamily="34" charset="0"/>
                <a:cs typeface="Arial Unicode MS"/>
              </a:rPr>
              <a:t>	</a:t>
            </a:r>
          </a:p>
          <a:p>
            <a:pPr marL="0" indent="0">
              <a:lnSpc>
                <a:spcPct val="150000"/>
              </a:lnSpc>
              <a:spcAft>
                <a:spcPts val="600"/>
              </a:spcAft>
              <a:tabLst>
                <a:tab pos="0" algn="l"/>
              </a:tabLst>
            </a:pPr>
            <a:r>
              <a:rPr lang="en-US" altLang="zh-TW" sz="900" kern="100" dirty="0">
                <a:solidFill>
                  <a:srgbClr val="000000"/>
                </a:solidFill>
                <a:latin typeface="Calibri" pitchFamily="34" charset="0"/>
                <a:cs typeface="Arial Unicode MS"/>
              </a:rPr>
              <a:t>(2).</a:t>
            </a:r>
            <a:r>
              <a:rPr lang="zh-TW" altLang="en-US" sz="900" kern="100" dirty="0">
                <a:solidFill>
                  <a:srgbClr val="000000"/>
                </a:solidFill>
                <a:latin typeface="Calibri" pitchFamily="34" charset="0"/>
                <a:cs typeface="Arial Unicode MS"/>
              </a:rPr>
              <a:t>健康與安全：員工均參與社會保險</a:t>
            </a:r>
            <a:r>
              <a:rPr lang="en-US" altLang="zh-TW" sz="900" kern="100" dirty="0">
                <a:solidFill>
                  <a:srgbClr val="000000"/>
                </a:solidFill>
                <a:latin typeface="Calibri" pitchFamily="34" charset="0"/>
                <a:cs typeface="Arial Unicode MS"/>
              </a:rPr>
              <a:t>:</a:t>
            </a:r>
            <a:r>
              <a:rPr lang="zh-TW" altLang="en-US" sz="900" kern="100" dirty="0">
                <a:solidFill>
                  <a:srgbClr val="000000"/>
                </a:solidFill>
                <a:latin typeface="Calibri" pitchFamily="34" charset="0"/>
                <a:cs typeface="Arial Unicode MS"/>
              </a:rPr>
              <a:t>包含醫療保險、養老保險、工傷保險、失業保險、生育保險；並設置保健室、 駐廠醫師服務、 健康檢查、健康促進活動以確保員工擁有健康與安全。</a:t>
            </a:r>
            <a:endParaRPr lang="en-US" altLang="zh-TW" sz="900" kern="100" dirty="0">
              <a:solidFill>
                <a:srgbClr val="000000"/>
              </a:solidFill>
              <a:latin typeface="Calibri" pitchFamily="34" charset="0"/>
              <a:cs typeface="Arial Unicode MS"/>
            </a:endParaRPr>
          </a:p>
          <a:p>
            <a:pPr marL="0" indent="0">
              <a:lnSpc>
                <a:spcPct val="150000"/>
              </a:lnSpc>
              <a:spcAft>
                <a:spcPts val="600"/>
              </a:spcAft>
              <a:tabLst>
                <a:tab pos="0" algn="l"/>
              </a:tabLst>
            </a:pPr>
            <a:r>
              <a:rPr lang="en-US" altLang="zh-TW" sz="900" kern="100" dirty="0">
                <a:solidFill>
                  <a:srgbClr val="000000"/>
                </a:solidFill>
                <a:latin typeface="Calibri" pitchFamily="34" charset="0"/>
                <a:cs typeface="Arial Unicode MS"/>
              </a:rPr>
              <a:t>(3).</a:t>
            </a:r>
            <a:r>
              <a:rPr lang="zh-TW" altLang="en-US" sz="900" kern="100" dirty="0">
                <a:solidFill>
                  <a:srgbClr val="000000"/>
                </a:solidFill>
                <a:latin typeface="Calibri" pitchFamily="34" charset="0"/>
                <a:cs typeface="Arial Unicode MS"/>
              </a:rPr>
              <a:t>福利設施：員工餐廳、  員工專用停車場 、免費交通車接駁車等。</a:t>
            </a:r>
            <a:r>
              <a:rPr lang="en-US" altLang="zh-TW" sz="900" kern="100" dirty="0">
                <a:solidFill>
                  <a:srgbClr val="000000"/>
                </a:solidFill>
                <a:latin typeface="Calibri" pitchFamily="34" charset="0"/>
                <a:cs typeface="Arial Unicode MS"/>
              </a:rPr>
              <a:t>			</a:t>
            </a:r>
          </a:p>
          <a:p>
            <a:pPr marL="0" indent="0">
              <a:lnSpc>
                <a:spcPct val="150000"/>
              </a:lnSpc>
              <a:spcAft>
                <a:spcPts val="600"/>
              </a:spcAft>
              <a:tabLst>
                <a:tab pos="0" algn="l"/>
              </a:tabLst>
            </a:pPr>
            <a:r>
              <a:rPr lang="en-US" altLang="zh-TW" sz="900" kern="100" dirty="0">
                <a:solidFill>
                  <a:srgbClr val="000000"/>
                </a:solidFill>
                <a:latin typeface="Calibri" pitchFamily="34" charset="0"/>
                <a:cs typeface="Arial Unicode MS"/>
              </a:rPr>
              <a:t>(4).</a:t>
            </a:r>
            <a:r>
              <a:rPr lang="zh-TW" altLang="en-US" sz="900" kern="100" dirty="0">
                <a:solidFill>
                  <a:srgbClr val="000000"/>
                </a:solidFill>
                <a:latin typeface="Calibri" pitchFamily="34" charset="0"/>
                <a:cs typeface="Arial Unicode MS"/>
              </a:rPr>
              <a:t>補助措施： 免費午餐、  結婚禮金、 生育禮金、 喪葬、傷病補助等。</a:t>
            </a:r>
            <a:r>
              <a:rPr lang="en-US" altLang="zh-TW" sz="900" kern="100" dirty="0">
                <a:solidFill>
                  <a:srgbClr val="000000"/>
                </a:solidFill>
                <a:latin typeface="Calibri" pitchFamily="34" charset="0"/>
                <a:cs typeface="Arial Unicode MS"/>
              </a:rPr>
              <a:t>(5).</a:t>
            </a:r>
            <a:r>
              <a:rPr lang="en-US" altLang="zh-TW" sz="900" kern="100" dirty="0">
                <a:solidFill>
                  <a:prstClr val="black">
                    <a:lumMod val="95000"/>
                    <a:lumOff val="5000"/>
                  </a:prstClr>
                </a:solidFill>
                <a:latin typeface="微軟正黑體"/>
                <a:cs typeface="Arial Unicode MS"/>
              </a:rPr>
              <a:t> </a:t>
            </a:r>
            <a:r>
              <a:rPr lang="zh-TW" altLang="en-US" sz="900" kern="100" dirty="0">
                <a:solidFill>
                  <a:prstClr val="black">
                    <a:lumMod val="95000"/>
                    <a:lumOff val="5000"/>
                  </a:prstClr>
                </a:solidFill>
                <a:latin typeface="微軟正黑體"/>
                <a:cs typeface="Arial Unicode MS"/>
              </a:rPr>
              <a:t>福利活動：優惠職工團購 、特約商店優惠、 社團活動、名人講座、員工家庭日、歲末聯歡活動等。</a:t>
            </a:r>
            <a:endParaRPr lang="en-US" altLang="zh-TW" sz="900" kern="100" dirty="0">
              <a:solidFill>
                <a:prstClr val="black">
                  <a:lumMod val="95000"/>
                  <a:lumOff val="5000"/>
                </a:prstClr>
              </a:solidFill>
              <a:latin typeface="微軟正黑體"/>
              <a:cs typeface="Arial Unicode MS"/>
            </a:endParaRPr>
          </a:p>
          <a:p>
            <a:pPr marL="0" indent="265113">
              <a:lnSpc>
                <a:spcPct val="150000"/>
              </a:lnSpc>
              <a:spcAft>
                <a:spcPts val="600"/>
              </a:spcAft>
              <a:tabLst>
                <a:tab pos="0" algn="l"/>
              </a:tabLst>
            </a:pPr>
            <a:endParaRPr lang="zh-TW" altLang="en-US" sz="900" kern="100" dirty="0">
              <a:solidFill>
                <a:prstClr val="black">
                  <a:lumMod val="95000"/>
                  <a:lumOff val="5000"/>
                </a:prstClr>
              </a:solidFill>
              <a:latin typeface="微軟正黑體"/>
              <a:cs typeface="Arial Unicode MS"/>
            </a:endParaRPr>
          </a:p>
          <a:p>
            <a:pPr marL="0" indent="265113">
              <a:lnSpc>
                <a:spcPct val="150000"/>
              </a:lnSpc>
              <a:spcAft>
                <a:spcPts val="600"/>
              </a:spcAft>
              <a:tabLst>
                <a:tab pos="0" algn="l"/>
              </a:tabLst>
            </a:pPr>
            <a:endParaRPr lang="en-US" altLang="zh-TW" sz="900" kern="100" dirty="0">
              <a:solidFill>
                <a:srgbClr val="000000"/>
              </a:solidFill>
              <a:latin typeface="Calibri" pitchFamily="34" charset="0"/>
              <a:cs typeface="Arial Unicode MS"/>
            </a:endParaRPr>
          </a:p>
          <a:p>
            <a:pPr marL="0" indent="265113">
              <a:lnSpc>
                <a:spcPct val="150000"/>
              </a:lnSpc>
              <a:spcAft>
                <a:spcPts val="600"/>
              </a:spcAft>
              <a:tabLst>
                <a:tab pos="0" algn="l"/>
              </a:tabLst>
            </a:pPr>
            <a:endParaRPr lang="en-US" altLang="zh-TW" sz="900" kern="100" dirty="0">
              <a:solidFill>
                <a:srgbClr val="000000"/>
              </a:solidFill>
              <a:latin typeface="Calibri" pitchFamily="34" charset="0"/>
              <a:cs typeface="Arial Unicode MS"/>
            </a:endParaRPr>
          </a:p>
          <a:p>
            <a:pPr marL="0" indent="265113">
              <a:lnSpc>
                <a:spcPct val="150000"/>
              </a:lnSpc>
              <a:spcAft>
                <a:spcPts val="600"/>
              </a:spcAft>
              <a:tabLst>
                <a:tab pos="0" algn="l"/>
              </a:tabLst>
            </a:pPr>
            <a:endParaRPr lang="zh-TW" altLang="en-US" sz="900" kern="100" dirty="0">
              <a:solidFill>
                <a:srgbClr val="000000"/>
              </a:solidFill>
              <a:latin typeface="Calibri" pitchFamily="34" charset="0"/>
              <a:cs typeface="Arial Unicode MS"/>
            </a:endParaRPr>
          </a:p>
          <a:p>
            <a:endParaRPr lang="zh-TW" altLang="en-US" dirty="0"/>
          </a:p>
        </p:txBody>
      </p:sp>
      <p:sp>
        <p:nvSpPr>
          <p:cNvPr id="3" name="內容版面配置區 2"/>
          <p:cNvSpPr>
            <a:spLocks noGrp="1"/>
          </p:cNvSpPr>
          <p:nvPr>
            <p:ph idx="13"/>
          </p:nvPr>
        </p:nvSpPr>
        <p:spPr/>
        <p:txBody>
          <a:bodyPr>
            <a:normAutofit/>
          </a:bodyPr>
          <a:lstStyle/>
          <a:p>
            <a:pPr marL="0" indent="0" algn="just">
              <a:lnSpc>
                <a:spcPct val="150000"/>
              </a:lnSpc>
              <a:spcBef>
                <a:spcPts val="600"/>
              </a:spcBef>
              <a:spcAft>
                <a:spcPts val="600"/>
              </a:spcAft>
            </a:pPr>
            <a:r>
              <a:rPr lang="en-US" altLang="zh-TW" b="1" dirty="0"/>
              <a:t>2)</a:t>
            </a:r>
            <a:r>
              <a:rPr lang="zh-TW" altLang="en-US" b="1" kern="100" dirty="0">
                <a:solidFill>
                  <a:prstClr val="black">
                    <a:lumMod val="95000"/>
                    <a:lumOff val="5000"/>
                  </a:prstClr>
                </a:solidFill>
                <a:latin typeface="微軟正黑體"/>
                <a:cs typeface="Arial Unicode MS"/>
              </a:rPr>
              <a:t>員工溝通與申訴管道</a:t>
            </a:r>
            <a:endParaRPr lang="en-US" altLang="zh-TW" b="1" kern="100" dirty="0">
              <a:solidFill>
                <a:prstClr val="black">
                  <a:lumMod val="95000"/>
                  <a:lumOff val="5000"/>
                </a:prstClr>
              </a:solidFill>
              <a:latin typeface="微軟正黑體"/>
              <a:cs typeface="Arial Unicode MS"/>
            </a:endParaRPr>
          </a:p>
          <a:p>
            <a:pPr marL="0" indent="265113" algn="just">
              <a:lnSpc>
                <a:spcPct val="150000"/>
              </a:lnSpc>
              <a:spcBef>
                <a:spcPts val="600"/>
              </a:spcBef>
              <a:spcAft>
                <a:spcPts val="600"/>
              </a:spcAft>
            </a:pPr>
            <a:r>
              <a:rPr lang="zh-TW" altLang="en-US" sz="900" dirty="0">
                <a:solidFill>
                  <a:srgbClr val="000000"/>
                </a:solidFill>
                <a:latin typeface="Calibri" pitchFamily="34" charset="0"/>
              </a:rPr>
              <a:t>英華達對於員工權益的重視與關懷從兩岸三地（台北、浦東、南京）均設有員工溝通平台可見，分別透過網路、電話、電子信箱，當員工在工作上遭受職場性騷擾、霸凌或不公平對待時，可利用多種管道的選擇，提出申訴或建議。</a:t>
            </a:r>
            <a:endParaRPr lang="en-US" altLang="zh-TW" sz="900" dirty="0">
              <a:solidFill>
                <a:srgbClr val="000000"/>
              </a:solidFill>
              <a:latin typeface="Calibri" pitchFamily="34" charset="0"/>
            </a:endParaRPr>
          </a:p>
          <a:p>
            <a:pPr marL="0" indent="265113" algn="just">
              <a:lnSpc>
                <a:spcPct val="150000"/>
              </a:lnSpc>
              <a:spcBef>
                <a:spcPts val="600"/>
              </a:spcBef>
              <a:spcAft>
                <a:spcPts val="600"/>
              </a:spcAft>
            </a:pPr>
            <a:r>
              <a:rPr lang="zh-TW" altLang="en-US" sz="900" dirty="0">
                <a:solidFill>
                  <a:srgbClr val="000000"/>
                </a:solidFill>
                <a:latin typeface="Calibri" pitchFamily="34" charset="0"/>
                <a:sym typeface="微軟正黑體" pitchFamily="34" charset="-120"/>
              </a:rPr>
              <a:t>在台灣廠區部分，受理申訴、性騷擾之管道如下：專線電話：(02)2299-9329 分機2627、2281,E-Mail:Chuang.Shiuan@iac.com.tw, Wu.Chieh@iac.com.tw ；本公司受理申訴後，將指定專責處理人員協調處理，另外針對員工壓力部分，更設有員工關係專員，可協助員工處理工作、生活等各方面的壓力，因而得到協助與抒解的效果。</a:t>
            </a:r>
            <a:endParaRPr lang="en-US" altLang="zh-TW" sz="900" dirty="0">
              <a:solidFill>
                <a:srgbClr val="000000"/>
              </a:solidFill>
              <a:latin typeface="Calibri" pitchFamily="34" charset="0"/>
              <a:sym typeface="微軟正黑體" pitchFamily="34" charset="-120"/>
            </a:endParaRPr>
          </a:p>
          <a:p>
            <a:pPr marL="0" indent="265113" algn="just">
              <a:lnSpc>
                <a:spcPct val="150000"/>
              </a:lnSpc>
              <a:spcBef>
                <a:spcPts val="600"/>
              </a:spcBef>
              <a:spcAft>
                <a:spcPts val="600"/>
              </a:spcAft>
            </a:pPr>
            <a:r>
              <a:rPr lang="zh-TW" altLang="en-US" sz="900" dirty="0">
                <a:solidFill>
                  <a:srgbClr val="000000"/>
                </a:solidFill>
                <a:latin typeface="Calibri" pitchFamily="34" charset="0"/>
              </a:rPr>
              <a:t>在浦東廠區員工有多種溝通渠道可進行申訴；</a:t>
            </a:r>
            <a:r>
              <a:rPr lang="en-US" altLang="zh-TW" sz="900" dirty="0">
                <a:solidFill>
                  <a:srgbClr val="000000"/>
                </a:solidFill>
                <a:latin typeface="Calibri" pitchFamily="34" charset="0"/>
              </a:rPr>
              <a:t>(1).</a:t>
            </a:r>
            <a:r>
              <a:rPr lang="zh-TW" altLang="en-US" sz="900" dirty="0">
                <a:solidFill>
                  <a:srgbClr val="000000"/>
                </a:solidFill>
                <a:latin typeface="Calibri" pitchFamily="34" charset="0"/>
              </a:rPr>
              <a:t>在</a:t>
            </a:r>
            <a:r>
              <a:rPr lang="en-US" altLang="zh-TW" sz="900" dirty="0">
                <a:solidFill>
                  <a:srgbClr val="000000"/>
                </a:solidFill>
                <a:latin typeface="Calibri" pitchFamily="34" charset="0"/>
              </a:rPr>
              <a:t>[</a:t>
            </a:r>
            <a:r>
              <a:rPr lang="zh-TW" altLang="en-US" sz="900" dirty="0">
                <a:solidFill>
                  <a:srgbClr val="000000"/>
                </a:solidFill>
                <a:latin typeface="Calibri" pitchFamily="34" charset="0"/>
              </a:rPr>
              <a:t>英華達員工申訴管理辦法</a:t>
            </a:r>
            <a:r>
              <a:rPr lang="en-US" altLang="zh-TW" sz="900" dirty="0">
                <a:solidFill>
                  <a:srgbClr val="000000"/>
                </a:solidFill>
                <a:latin typeface="Calibri" pitchFamily="34" charset="0"/>
              </a:rPr>
              <a:t>]</a:t>
            </a:r>
            <a:r>
              <a:rPr lang="zh-TW" altLang="en-US" sz="900" dirty="0">
                <a:solidFill>
                  <a:srgbClr val="000000"/>
                </a:solidFill>
                <a:latin typeface="Calibri" pitchFamily="34" charset="0"/>
              </a:rPr>
              <a:t>中提及並公告讓同仁周知，一旦發生性別騷擾、歧視及不公平對待，可依循公司首頁的申訴流程進行；</a:t>
            </a:r>
            <a:r>
              <a:rPr lang="en-US" altLang="zh-TW" sz="900" dirty="0">
                <a:solidFill>
                  <a:srgbClr val="000000"/>
                </a:solidFill>
                <a:latin typeface="Calibri" pitchFamily="34" charset="0"/>
              </a:rPr>
              <a:t>(2).</a:t>
            </a:r>
            <a:r>
              <a:rPr lang="zh-TW" altLang="en-US" sz="900" dirty="0">
                <a:solidFill>
                  <a:srgbClr val="000000"/>
                </a:solidFill>
                <a:latin typeface="Calibri" pitchFamily="34" charset="0"/>
              </a:rPr>
              <a:t>英華達浦東廠區公司首頁有員工溝通平台，員工如有意見及訴求可通過網站說明并由專人回復；</a:t>
            </a:r>
            <a:r>
              <a:rPr lang="en-US" altLang="zh-TW" sz="900" dirty="0">
                <a:solidFill>
                  <a:srgbClr val="000000"/>
                </a:solidFill>
                <a:latin typeface="Calibri" pitchFamily="34" charset="0"/>
              </a:rPr>
              <a:t>(3).</a:t>
            </a:r>
            <a:r>
              <a:rPr lang="zh-TW" altLang="en-US" sz="900" dirty="0">
                <a:solidFill>
                  <a:srgbClr val="000000"/>
                </a:solidFill>
                <a:latin typeface="Calibri" pitchFamily="34" charset="0"/>
              </a:rPr>
              <a:t>員工亦可直接撥打申訴專線</a:t>
            </a:r>
            <a:r>
              <a:rPr lang="en-US" altLang="zh-TW" sz="900" dirty="0">
                <a:solidFill>
                  <a:srgbClr val="000000"/>
                </a:solidFill>
                <a:latin typeface="Calibri" pitchFamily="34" charset="0"/>
              </a:rPr>
              <a:t>:13501885661</a:t>
            </a:r>
            <a:r>
              <a:rPr lang="zh-TW" altLang="en-US" sz="900" dirty="0">
                <a:solidFill>
                  <a:srgbClr val="000000"/>
                </a:solidFill>
                <a:latin typeface="Calibri" pitchFamily="34" charset="0"/>
              </a:rPr>
              <a:t>，進行申訴，並由專人協助處理；</a:t>
            </a:r>
            <a:r>
              <a:rPr lang="en-US" altLang="zh-TW" sz="900" dirty="0">
                <a:solidFill>
                  <a:srgbClr val="000000"/>
                </a:solidFill>
                <a:latin typeface="Calibri" pitchFamily="34" charset="0"/>
              </a:rPr>
              <a:t>(4).</a:t>
            </a:r>
            <a:r>
              <a:rPr lang="zh-TW" altLang="en-US" sz="900" dirty="0">
                <a:solidFill>
                  <a:srgbClr val="000000"/>
                </a:solidFill>
                <a:latin typeface="Calibri" pitchFamily="34" charset="0"/>
              </a:rPr>
              <a:t>員工可至員工服務中心反應問題，</a:t>
            </a:r>
            <a:r>
              <a:rPr lang="en-US" altLang="zh-TW" sz="900" dirty="0">
                <a:solidFill>
                  <a:srgbClr val="000000"/>
                </a:solidFill>
                <a:latin typeface="Calibri" pitchFamily="34" charset="0"/>
              </a:rPr>
              <a:t>HR</a:t>
            </a:r>
            <a:r>
              <a:rPr lang="zh-TW" altLang="en-US" sz="900" dirty="0">
                <a:solidFill>
                  <a:srgbClr val="000000"/>
                </a:solidFill>
                <a:latin typeface="Calibri" pitchFamily="34" charset="0"/>
              </a:rPr>
              <a:t>專員會予以協助解決</a:t>
            </a:r>
            <a:r>
              <a:rPr lang="zh-TW" altLang="en-US" sz="900" dirty="0" smtClean="0">
                <a:solidFill>
                  <a:srgbClr val="000000"/>
                </a:solidFill>
                <a:latin typeface="Calibri" pitchFamily="34" charset="0"/>
              </a:rPr>
              <a:t>。</a:t>
            </a:r>
            <a:endParaRPr lang="en-US" altLang="zh-TW" sz="900" dirty="0" smtClean="0">
              <a:solidFill>
                <a:srgbClr val="000000"/>
              </a:solidFill>
              <a:latin typeface="Calibri" pitchFamily="34" charset="0"/>
            </a:endParaRPr>
          </a:p>
          <a:p>
            <a:pPr marL="0" indent="265113" algn="just">
              <a:lnSpc>
                <a:spcPct val="150000"/>
              </a:lnSpc>
              <a:spcBef>
                <a:spcPts val="600"/>
              </a:spcBef>
              <a:spcAft>
                <a:spcPts val="600"/>
              </a:spcAft>
            </a:pPr>
            <a:r>
              <a:rPr lang="en-US" altLang="zh-TW" sz="900" dirty="0" smtClean="0">
                <a:solidFill>
                  <a:srgbClr val="FF0000"/>
                </a:solidFill>
                <a:latin typeface="Calibri" pitchFamily="34" charset="0"/>
              </a:rPr>
              <a:t>2018</a:t>
            </a:r>
            <a:r>
              <a:rPr lang="zh-TW" altLang="en-US" sz="900" dirty="0" smtClean="0">
                <a:solidFill>
                  <a:srgbClr val="FF0000"/>
                </a:solidFill>
                <a:latin typeface="Calibri" pitchFamily="34" charset="0"/>
              </a:rPr>
              <a:t>年英華達各廠區均無接獲與勞動、岐視、性騷擾、不公平對待相關申訴案件。</a:t>
            </a:r>
            <a:endParaRPr lang="zh-TW" altLang="en-US" sz="900" dirty="0">
              <a:solidFill>
                <a:srgbClr val="FF0000"/>
              </a:solidFill>
              <a:latin typeface="Calibri" pitchFamily="34" charset="0"/>
            </a:endParaRPr>
          </a:p>
          <a:p>
            <a:endParaRPr lang="zh-TW" altLang="en-US" dirty="0"/>
          </a:p>
        </p:txBody>
      </p:sp>
      <p:sp>
        <p:nvSpPr>
          <p:cNvPr id="4" name="標題 3"/>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sp>
        <p:nvSpPr>
          <p:cNvPr id="5" name="內容版面配置區 4"/>
          <p:cNvSpPr>
            <a:spLocks noGrp="1"/>
          </p:cNvSpPr>
          <p:nvPr>
            <p:ph idx="4294967295"/>
          </p:nvPr>
        </p:nvSpPr>
        <p:spPr>
          <a:xfrm>
            <a:off x="452437" y="836712"/>
            <a:ext cx="2881313" cy="5544616"/>
          </a:xfrm>
          <a:prstGeom prst="rect">
            <a:avLst/>
          </a:prstGeom>
        </p:spPr>
        <p:txBody>
          <a:bodyPr>
            <a:normAutofit lnSpcReduction="10000"/>
          </a:bodyPr>
          <a:lstStyle/>
          <a:p>
            <a:pPr marL="0" indent="0">
              <a:buNone/>
            </a:pPr>
            <a:r>
              <a:rPr lang="en-US" altLang="zh-TW" sz="1200" b="1" dirty="0">
                <a:latin typeface="微軟正黑體" panose="020B0604030504040204" pitchFamily="34" charset="-120"/>
                <a:ea typeface="微軟正黑體" panose="020B0604030504040204" pitchFamily="34" charset="-120"/>
                <a:sym typeface="微軟正黑體" pitchFamily="34" charset="-120"/>
              </a:rPr>
              <a:t>7.2.3 </a:t>
            </a:r>
            <a:r>
              <a:rPr lang="zh-TW" altLang="en-US" sz="1200" b="1" dirty="0">
                <a:latin typeface="微軟正黑體" panose="020B0604030504040204" pitchFamily="34" charset="-120"/>
                <a:ea typeface="微軟正黑體" panose="020B0604030504040204" pitchFamily="34" charset="-120"/>
                <a:sym typeface="微軟正黑體" pitchFamily="34" charset="-120"/>
              </a:rPr>
              <a:t>友善職場</a:t>
            </a:r>
            <a:endParaRPr lang="en-US" altLang="zh-TW" sz="1200" b="1" dirty="0">
              <a:latin typeface="微軟正黑體" panose="020B0604030504040204" pitchFamily="34" charset="-120"/>
              <a:ea typeface="微軟正黑體" panose="020B0604030504040204" pitchFamily="34" charset="-120"/>
              <a:sym typeface="微軟正黑體" pitchFamily="34" charset="-120"/>
            </a:endParaRPr>
          </a:p>
          <a:p>
            <a:pPr marL="0" indent="0">
              <a:buNone/>
            </a:pPr>
            <a:r>
              <a:rPr lang="en-US" altLang="zh-TW" sz="1200" b="1" dirty="0">
                <a:latin typeface="微軟正黑體" panose="020B0604030504040204" pitchFamily="34" charset="-120"/>
                <a:ea typeface="微軟正黑體" panose="020B0604030504040204" pitchFamily="34" charset="-120"/>
                <a:sym typeface="微軟正黑體" pitchFamily="34" charset="-120"/>
              </a:rPr>
              <a:t>1</a:t>
            </a:r>
            <a:r>
              <a:rPr lang="zh-TW" altLang="en-US" sz="1200" b="1" dirty="0">
                <a:latin typeface="微軟正黑體" panose="020B0604030504040204" pitchFamily="34" charset="-120"/>
                <a:ea typeface="微軟正黑體" panose="020B0604030504040204" pitchFamily="34" charset="-120"/>
                <a:sym typeface="微軟正黑體" pitchFamily="34" charset="-120"/>
              </a:rPr>
              <a:t>)員工福利</a:t>
            </a:r>
          </a:p>
          <a:p>
            <a:pPr marL="0" indent="234000">
              <a:lnSpc>
                <a:spcPct val="150000"/>
              </a:lnSpc>
              <a:buNone/>
            </a:pPr>
            <a:r>
              <a:rPr lang="zh-TW" altLang="en-US" sz="900" dirty="0">
                <a:solidFill>
                  <a:srgbClr val="000000"/>
                </a:solidFill>
                <a:latin typeface="微軟正黑體" panose="020B0604030504040204" pitchFamily="34" charset="-120"/>
                <a:ea typeface="微軟正黑體" panose="020B0604030504040204" pitchFamily="34" charset="-120"/>
                <a:sym typeface="Calibri" pitchFamily="34" charset="0"/>
              </a:rPr>
              <a:t>人才是英華達最重要的資產，依據各項職務所具備的專業技術與工作績效導向，英華達提供每一位優秀人才優渥的薪酬獎勵機制與暢通的晉升管道。我們也努力協助每位員工在能力、學識乃至於生活及健康上累積更多的財富，持續增進全方位的福利照顧，讓每一位員工都能夠跟公司一起成長，這也是我們一直以來堅持的理念。</a:t>
            </a:r>
            <a:endParaRPr lang="en-US" altLang="zh-TW" sz="900" dirty="0">
              <a:solidFill>
                <a:srgbClr val="000000"/>
              </a:solidFill>
              <a:latin typeface="微軟正黑體" panose="020B0604030504040204" pitchFamily="34" charset="-120"/>
              <a:ea typeface="微軟正黑體" panose="020B0604030504040204" pitchFamily="34" charset="-120"/>
              <a:sym typeface="Calibri" pitchFamily="34" charset="0"/>
            </a:endParaRPr>
          </a:p>
          <a:p>
            <a:pPr marL="0" indent="234000">
              <a:lnSpc>
                <a:spcPct val="150000"/>
              </a:lnSpc>
              <a:buNone/>
              <a:tabLst>
                <a:tab pos="0" algn="l"/>
              </a:tabLst>
            </a:pPr>
            <a:r>
              <a:rPr lang="zh-TW" altLang="en-US" sz="900" kern="100" dirty="0">
                <a:solidFill>
                  <a:srgbClr val="000000"/>
                </a:solidFill>
                <a:latin typeface="微軟正黑體" panose="020B0604030504040204" pitchFamily="34" charset="-120"/>
                <a:ea typeface="微軟正黑體" panose="020B0604030504040204" pitchFamily="34" charset="-120"/>
                <a:cs typeface="Arial Unicode MS"/>
                <a:sym typeface="Calibri" pitchFamily="34" charset="0"/>
              </a:rPr>
              <a:t>員工福利的規劃與實施，各廠區均有其特色與貼心的規劃，其中</a:t>
            </a:r>
            <a:r>
              <a:rPr lang="zh-TW" altLang="en-US" sz="900" b="1" kern="100" dirty="0">
                <a:solidFill>
                  <a:srgbClr val="000000"/>
                </a:solidFill>
                <a:latin typeface="微軟正黑體" panose="020B0604030504040204" pitchFamily="34" charset="-120"/>
                <a:ea typeface="微軟正黑體" panose="020B0604030504040204" pitchFamily="34" charset="-120"/>
                <a:cs typeface="Arial Unicode MS"/>
                <a:sym typeface="Calibri" pitchFamily="34" charset="0"/>
              </a:rPr>
              <a:t>台灣地區</a:t>
            </a:r>
            <a:r>
              <a:rPr lang="zh-TW" altLang="en-US" sz="900" kern="100" dirty="0">
                <a:solidFill>
                  <a:srgbClr val="000000"/>
                </a:solidFill>
                <a:latin typeface="微軟正黑體" panose="020B0604030504040204" pitchFamily="34" charset="-120"/>
                <a:ea typeface="微軟正黑體" panose="020B0604030504040204" pitchFamily="34" charset="-120"/>
                <a:cs typeface="Arial Unicode MS"/>
                <a:sym typeface="Calibri" pitchFamily="34" charset="0"/>
              </a:rPr>
              <a:t>的員工福利 </a:t>
            </a:r>
            <a:r>
              <a:rPr lang="en-US" altLang="zh-TW" sz="900" kern="100" dirty="0">
                <a:solidFill>
                  <a:srgbClr val="000000"/>
                </a:solidFill>
                <a:latin typeface="微軟正黑體" panose="020B0604030504040204" pitchFamily="34" charset="-120"/>
                <a:ea typeface="微軟正黑體" panose="020B0604030504040204" pitchFamily="34" charset="-120"/>
                <a:cs typeface="Arial Unicode MS"/>
                <a:sym typeface="Calibri" pitchFamily="34" charset="0"/>
              </a:rPr>
              <a:t>:	(</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1). </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薪酬及獎勵：以職務特質與專業技術為基礎的各項薪酬給付 如：三節禮券、 績效獎金、 專利獎金、 年度盈餘分紅等，績效導向的晉升與調薪機制、語言檢定獎金、 品格員工表揚及優於勞基法的出勤與休假制度。</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			(2). </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健康與安全：勞保、健保、團體保險、退休金提撥、性騷擾申訴機制、保健室、特約醫師服務、年度健康檢查、盲人按摩、免費心理諮商服務及健康促進活動等。</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			(3). </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福利設施：員工餐廳、健康養生餐食、哺乳室及免費交通車。</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			(4). </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補助措施：免費午餐、結婚禮金、生育禮金、喪葬、傷病補助等。</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		(5). </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福利活動：優惠職工團購、特約商店優惠、社團活動、名人講座、</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DIY</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勞作課程、員工家庭日、集團運動會、歲末聯歡活動。</a:t>
            </a:r>
          </a:p>
          <a:p>
            <a:pPr marL="0" indent="265113">
              <a:lnSpc>
                <a:spcPct val="150000"/>
              </a:lnSpc>
            </a:pPr>
            <a:endParaRPr lang="en-US" altLang="zh-TW" sz="900" dirty="0">
              <a:solidFill>
                <a:srgbClr val="000000"/>
              </a:solidFill>
              <a:latin typeface="微軟正黑體" panose="020B0604030504040204" pitchFamily="34" charset="-120"/>
              <a:ea typeface="微軟正黑體" panose="020B0604030504040204" pitchFamily="34" charset="-120"/>
              <a:sym typeface="Calibri" pitchFamily="34" charset="0"/>
            </a:endParaRPr>
          </a:p>
          <a:p>
            <a:endParaRPr lang="zh-TW" altLang="en-US" dirty="0">
              <a:latin typeface="微軟正黑體" panose="020B0604030504040204" pitchFamily="34" charset="-120"/>
              <a:ea typeface="微軟正黑體" panose="020B0604030504040204" pitchFamily="34" charset="-12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832" y="4437112"/>
            <a:ext cx="3006478" cy="200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2109604" y="412435"/>
            <a:ext cx="2448292"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401-2</a:t>
            </a:r>
            <a:r>
              <a:rPr lang="zh-TW" altLang="en-US" sz="1100" dirty="0">
                <a:latin typeface="微軟正黑體" panose="020B0604030504040204" pitchFamily="34" charset="-120"/>
                <a:ea typeface="微軟正黑體" panose="020B0604030504040204" pitchFamily="34" charset="-120"/>
              </a:rPr>
              <a:t>提供給全職</a:t>
            </a:r>
            <a:r>
              <a:rPr lang="zh-TW" altLang="en-US" sz="1100" dirty="0" smtClean="0">
                <a:latin typeface="微軟正黑體" panose="020B0604030504040204" pitchFamily="34" charset="-120"/>
                <a:ea typeface="微軟正黑體" panose="020B0604030504040204" pitchFamily="34" charset="-120"/>
              </a:rPr>
              <a:t>員工的</a:t>
            </a:r>
            <a:r>
              <a:rPr lang="zh-TW" altLang="en-US" sz="1100" dirty="0">
                <a:latin typeface="微軟正黑體" panose="020B0604030504040204" pitchFamily="34" charset="-120"/>
                <a:ea typeface="微軟正黑體" panose="020B0604030504040204" pitchFamily="34" charset="-120"/>
              </a:rPr>
              <a:t>福利</a:t>
            </a:r>
          </a:p>
        </p:txBody>
      </p:sp>
    </p:spTree>
    <p:extLst>
      <p:ext uri="{BB962C8B-B14F-4D97-AF65-F5344CB8AC3E}">
        <p14:creationId xmlns:p14="http://schemas.microsoft.com/office/powerpoint/2010/main" val="345677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3"/>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b="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b="0" kern="100" dirty="0">
              <a:solidFill>
                <a:prstClr val="black">
                  <a:lumMod val="95000"/>
                  <a:lumOff val="5000"/>
                </a:prstClr>
              </a:solidFill>
              <a:latin typeface="微軟正黑體"/>
              <a:cs typeface="Arial Unicode MS"/>
            </a:endParaRPr>
          </a:p>
        </p:txBody>
      </p:sp>
      <p:sp>
        <p:nvSpPr>
          <p:cNvPr id="4" name="標題 3"/>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sp>
        <p:nvSpPr>
          <p:cNvPr id="5" name="內容版面配置區 4"/>
          <p:cNvSpPr>
            <a:spLocks noGrp="1"/>
          </p:cNvSpPr>
          <p:nvPr>
            <p:ph idx="4294967295"/>
          </p:nvPr>
        </p:nvSpPr>
        <p:spPr>
          <a:xfrm>
            <a:off x="344488" y="751161"/>
            <a:ext cx="2881313" cy="599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0" algn="just">
              <a:lnSpc>
                <a:spcPct val="150000"/>
              </a:lnSpc>
              <a:spcBef>
                <a:spcPts val="600"/>
              </a:spcBef>
              <a:spcAft>
                <a:spcPts val="600"/>
              </a:spcAft>
              <a:buNone/>
              <a:tabLst>
                <a:tab pos="0" algn="l"/>
              </a:tabLst>
            </a:pPr>
            <a:r>
              <a:rPr lang="en-US" altLang="zh-TW" sz="1100" b="1" dirty="0">
                <a:latin typeface="微軟正黑體" panose="020B0604030504040204" pitchFamily="34" charset="-120"/>
                <a:ea typeface="微軟正黑體" panose="020B0604030504040204" pitchFamily="34" charset="-120"/>
                <a:sym typeface="微軟正黑體" pitchFamily="34" charset="-120"/>
              </a:rPr>
              <a:t>7.2.3 </a:t>
            </a:r>
            <a:r>
              <a:rPr lang="zh-TW" altLang="en-US" sz="1100" b="1" dirty="0">
                <a:latin typeface="微軟正黑體" panose="020B0604030504040204" pitchFamily="34" charset="-120"/>
                <a:ea typeface="微軟正黑體" panose="020B0604030504040204" pitchFamily="34" charset="-120"/>
                <a:sym typeface="微軟正黑體" pitchFamily="34" charset="-120"/>
              </a:rPr>
              <a:t>友善職場</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a:p>
            <a:pPr marL="0" indent="234000" algn="just">
              <a:lnSpc>
                <a:spcPct val="150000"/>
              </a:lnSpc>
              <a:spcBef>
                <a:spcPts val="0"/>
              </a:spcBef>
              <a:buNone/>
              <a:tabLst>
                <a:tab pos="0" algn="l"/>
              </a:tabLst>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南京廠區已完成「員工申訴制度」的建置，保障員工遭受人權相關侵害時能得到公正仲裁機制。以南京廠的制度為例目前南京廠有如下三種申訴渠道：</a:t>
            </a:r>
            <a:r>
              <a:rPr lang="en-US" altLang="zh-TW" sz="900" kern="100" dirty="0">
                <a:latin typeface="微軟正黑體" panose="020B0604030504040204" pitchFamily="34" charset="-120"/>
                <a:ea typeface="微軟正黑體" panose="020B0604030504040204" pitchFamily="34" charset="-120"/>
                <a:cs typeface="Arial Unicode MS"/>
              </a:rPr>
              <a:t>	(1).</a:t>
            </a:r>
            <a:r>
              <a:rPr lang="zh-TW" altLang="en-US" sz="900" kern="100" dirty="0">
                <a:latin typeface="微軟正黑體" panose="020B0604030504040204" pitchFamily="34" charset="-120"/>
                <a:ea typeface="微軟正黑體" panose="020B0604030504040204" pitchFamily="34" charset="-120"/>
                <a:cs typeface="Arial Unicode MS"/>
              </a:rPr>
              <a:t>可以以郵件形式直接发送至申訴专属邮箱：</a:t>
            </a:r>
            <a:r>
              <a:rPr lang="en-US" altLang="zh-TW" sz="900" kern="100" dirty="0">
                <a:latin typeface="微軟正黑體" panose="020B0604030504040204" pitchFamily="34" charset="-120"/>
                <a:ea typeface="微軟正黑體" panose="020B0604030504040204" pitchFamily="34" charset="-120"/>
                <a:cs typeface="Arial Unicode MS"/>
              </a:rPr>
              <a:t>Report@iac.com.tw		(2).</a:t>
            </a:r>
            <a:r>
              <a:rPr lang="zh-TW" altLang="en-US" sz="900" kern="100" dirty="0">
                <a:latin typeface="微軟正黑體" panose="020B0604030504040204" pitchFamily="34" charset="-120"/>
                <a:ea typeface="微軟正黑體" panose="020B0604030504040204" pitchFamily="34" charset="-120"/>
                <a:cs typeface="Arial Unicode MS"/>
              </a:rPr>
              <a:t>可至南京英華達微信公眾平台上進行投訴。</a:t>
            </a:r>
            <a:r>
              <a:rPr lang="en-US" altLang="zh-TW" sz="900" kern="100" dirty="0">
                <a:latin typeface="微軟正黑體" panose="020B0604030504040204" pitchFamily="34" charset="-120"/>
                <a:ea typeface="微軟正黑體" panose="020B0604030504040204" pitchFamily="34" charset="-120"/>
                <a:cs typeface="Arial Unicode MS"/>
              </a:rPr>
              <a:t>	(3)..</a:t>
            </a:r>
            <a:r>
              <a:rPr lang="zh-TW" altLang="en-US" sz="900" kern="100" dirty="0">
                <a:latin typeface="微軟正黑體" panose="020B0604030504040204" pitchFamily="34" charset="-120"/>
                <a:ea typeface="微軟正黑體" panose="020B0604030504040204" pitchFamily="34" charset="-120"/>
                <a:cs typeface="Arial Unicode MS"/>
              </a:rPr>
              <a:t>可直接來</a:t>
            </a:r>
            <a:r>
              <a:rPr lang="en-US" altLang="zh-TW" sz="900" kern="100" dirty="0">
                <a:latin typeface="微軟正黑體" panose="020B0604030504040204" pitchFamily="34" charset="-120"/>
                <a:ea typeface="微軟正黑體" panose="020B0604030504040204" pitchFamily="34" charset="-120"/>
                <a:cs typeface="Arial Unicode MS"/>
              </a:rPr>
              <a:t>HR</a:t>
            </a:r>
            <a:r>
              <a:rPr lang="zh-TW" altLang="en-US" sz="900" kern="100" dirty="0">
                <a:latin typeface="微軟正黑體" panose="020B0604030504040204" pitchFamily="34" charset="-120"/>
                <a:ea typeface="微軟正黑體" panose="020B0604030504040204" pitchFamily="34" charset="-120"/>
                <a:cs typeface="Arial Unicode MS"/>
              </a:rPr>
              <a:t>辦公室由員工關係專員專門接待</a:t>
            </a:r>
            <a:r>
              <a:rPr lang="en-US" altLang="zh-TW" sz="900" kern="100" dirty="0">
                <a:latin typeface="微軟正黑體" panose="020B0604030504040204" pitchFamily="34" charset="-120"/>
                <a:ea typeface="微軟正黑體" panose="020B0604030504040204" pitchFamily="34" charset="-120"/>
                <a:cs typeface="Arial Unicode MS"/>
              </a:rPr>
              <a:t>(</a:t>
            </a:r>
            <a:r>
              <a:rPr lang="zh-TW" altLang="zh-TW" sz="900" dirty="0">
                <a:latin typeface="微軟正黑體" panose="020B0604030504040204" pitchFamily="34" charset="-120"/>
                <a:ea typeface="微軟正黑體" panose="020B0604030504040204" pitchFamily="34" charset="-120"/>
              </a:rPr>
              <a:t>徐塘芳，分機</a:t>
            </a:r>
            <a:r>
              <a:rPr lang="en-US" altLang="zh-TW" sz="900" dirty="0">
                <a:latin typeface="微軟正黑體" panose="020B0604030504040204" pitchFamily="34" charset="-120"/>
                <a:ea typeface="微軟正黑體" panose="020B0604030504040204" pitchFamily="34" charset="-120"/>
              </a:rPr>
              <a:t>89172328/1603</a:t>
            </a:r>
            <a:r>
              <a:rPr lang="en-US" altLang="zh-TW" sz="900" kern="100" dirty="0">
                <a:latin typeface="微軟正黑體" panose="020B0604030504040204" pitchFamily="34" charset="-120"/>
                <a:ea typeface="微軟正黑體" panose="020B0604030504040204" pitchFamily="34" charset="-120"/>
                <a:cs typeface="Arial Unicode MS"/>
              </a:rPr>
              <a:t>)</a:t>
            </a:r>
            <a:r>
              <a:rPr lang="zh-TW" altLang="en-US" sz="900" kern="100" dirty="0">
                <a:latin typeface="微軟正黑體" panose="020B0604030504040204" pitchFamily="34" charset="-120"/>
                <a:ea typeface="微軟正黑體" panose="020B0604030504040204" pitchFamily="34" charset="-120"/>
                <a:cs typeface="Arial Unicode MS"/>
              </a:rPr>
              <a:t>。</a:t>
            </a:r>
            <a:endParaRPr lang="en-US" altLang="zh-TW" sz="900" kern="100" dirty="0">
              <a:latin typeface="微軟正黑體" panose="020B0604030504040204" pitchFamily="34" charset="-120"/>
              <a:ea typeface="微軟正黑體" panose="020B0604030504040204" pitchFamily="34" charset="-120"/>
              <a:cs typeface="Arial Unicode MS"/>
            </a:endParaRPr>
          </a:p>
          <a:p>
            <a:pPr marL="0" indent="0" algn="just">
              <a:lnSpc>
                <a:spcPct val="150000"/>
              </a:lnSpc>
              <a:spcBef>
                <a:spcPts val="0"/>
              </a:spcBef>
              <a:buNone/>
              <a:tabLst>
                <a:tab pos="0" algn="l"/>
              </a:tabLst>
            </a:pPr>
            <a:r>
              <a:rPr lang="en-US" altLang="zh-TW" sz="900" kern="100" dirty="0">
                <a:latin typeface="微軟正黑體" panose="020B0604030504040204" pitchFamily="34" charset="-120"/>
                <a:ea typeface="微軟正黑體" panose="020B0604030504040204" pitchFamily="34" charset="-120"/>
                <a:cs typeface="Arial Unicode MS"/>
              </a:rPr>
              <a:t>(4)…</a:t>
            </a:r>
            <a:r>
              <a:rPr lang="zh-TW" altLang="en-US" sz="900" kern="100" dirty="0">
                <a:latin typeface="微軟正黑體" panose="020B0604030504040204" pitchFamily="34" charset="-120"/>
                <a:ea typeface="微軟正黑體" panose="020B0604030504040204" pitchFamily="34" charset="-120"/>
                <a:cs typeface="Arial Unicode MS"/>
              </a:rPr>
              <a:t>可</a:t>
            </a:r>
            <a:r>
              <a:rPr lang="zh-TW" altLang="zh-TW" sz="900" dirty="0">
                <a:latin typeface="微軟正黑體" panose="020B0604030504040204" pitchFamily="34" charset="-120"/>
                <a:ea typeface="微軟正黑體" panose="020B0604030504040204" pitchFamily="34" charset="-120"/>
              </a:rPr>
              <a:t>來</a:t>
            </a:r>
            <a:r>
              <a:rPr lang="en-US" altLang="zh-TW" sz="900" dirty="0">
                <a:latin typeface="微軟正黑體" panose="020B0604030504040204" pitchFamily="34" charset="-120"/>
                <a:ea typeface="微軟正黑體" panose="020B0604030504040204" pitchFamily="34" charset="-120"/>
              </a:rPr>
              <a:t>HR</a:t>
            </a:r>
            <a:r>
              <a:rPr lang="zh-TW" altLang="zh-TW" sz="900" dirty="0">
                <a:latin typeface="微軟正黑體" panose="020B0604030504040204" pitchFamily="34" charset="-120"/>
                <a:ea typeface="微軟正黑體" panose="020B0604030504040204" pitchFamily="34" charset="-120"/>
              </a:rPr>
              <a:t>領取填寫紙質的申訴書</a:t>
            </a:r>
            <a:endParaRPr lang="en-US" altLang="zh-TW" sz="900" kern="100" dirty="0">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buNone/>
              <a:tabLst>
                <a:tab pos="0" algn="l"/>
              </a:tabLst>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同時設置申訴郵箱，接收關於違反公司規章制度、濫用個人權力、侵犯他人權益，在公司業務上索賄、受賄、敲詐勒索、挪用公款、違反勞工、道德政策等相關投訴與舉報。工作人員在收悉申訴資料後，呈報管理層，並溝通確認是否成案進行調查；如申訴事項屬實，被申訴人確實嚴重違反公司制度，公司將嚴格依人事規章進行懲處。公司充分保密申訴人身份資料，保障其人身安全，禁止一切對申訴人打擊報復的行為。</a:t>
            </a: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tabLst>
                <a:tab pos="0" algn="l"/>
              </a:tabLst>
            </a:pPr>
            <a:endPar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zh-TW" altLang="en-US" sz="900" b="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96" y="4725144"/>
            <a:ext cx="2799099"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6722" y="1700808"/>
            <a:ext cx="2879725" cy="1559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內容版面配置區 4"/>
          <p:cNvSpPr txBox="1">
            <a:spLocks/>
          </p:cNvSpPr>
          <p:nvPr/>
        </p:nvSpPr>
        <p:spPr>
          <a:xfrm>
            <a:off x="-2624679" y="-1290525"/>
            <a:ext cx="2881313"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Tx/>
              <a:buNone/>
              <a:defRPr sz="1100" kern="1200" baseline="0">
                <a:solidFill>
                  <a:schemeClr val="tx1"/>
                </a:solidFill>
                <a:latin typeface="微軟正黑體" pitchFamily="34" charset="-120"/>
                <a:ea typeface="微軟正黑體" pitchFamily="34" charset="-120"/>
                <a:cs typeface="+mn-cs"/>
              </a:defRPr>
            </a:lvl1pPr>
            <a:lvl2pPr marL="182563" indent="-182563" algn="l" defTabSz="914400" rtl="0" eaLnBrk="1" latinLnBrk="0" hangingPunct="1">
              <a:spcBef>
                <a:spcPct val="20000"/>
              </a:spcBef>
              <a:buFontTx/>
              <a:buNone/>
              <a:defRPr sz="9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34000" algn="just">
              <a:lnSpc>
                <a:spcPct val="150000"/>
              </a:lnSpc>
              <a:spcBef>
                <a:spcPts val="600"/>
              </a:spcBef>
              <a:spcAft>
                <a:spcPts val="600"/>
              </a:spcAft>
            </a:pPr>
            <a:r>
              <a:rPr lang="zh-TW" altLang="en-US" sz="900" kern="100">
                <a:solidFill>
                  <a:prstClr val="black">
                    <a:lumMod val="95000"/>
                    <a:lumOff val="5000"/>
                  </a:prstClr>
                </a:solidFill>
                <a:latin typeface="微軟正黑體"/>
                <a:cs typeface="Arial Unicode MS"/>
              </a:rPr>
              <a:t>三</a:t>
            </a:r>
            <a:r>
              <a:rPr lang="en-US" altLang="zh-TW" sz="900" kern="100" dirty="0">
                <a:solidFill>
                  <a:prstClr val="black">
                    <a:lumMod val="95000"/>
                    <a:lumOff val="5000"/>
                  </a:prstClr>
                </a:solidFill>
                <a:latin typeface="微軟正黑體"/>
                <a:cs typeface="Arial Unicode MS"/>
              </a:rPr>
              <a:t>. </a:t>
            </a:r>
            <a:endParaRPr lang="zh-TW" altLang="en-US" sz="900" kern="10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562" y="3484230"/>
            <a:ext cx="5901545" cy="22187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447" y="1700808"/>
            <a:ext cx="3040862" cy="15320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24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51284"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4294967295"/>
          </p:nvPr>
        </p:nvSpPr>
        <p:spPr>
          <a:xfrm>
            <a:off x="6724650" y="520700"/>
            <a:ext cx="3062411" cy="5899150"/>
          </a:xfrm>
          <a:prstGeom prst="rect">
            <a:avLst/>
          </a:prstGeom>
        </p:spPr>
        <p:txBody>
          <a:bodyPr/>
          <a:lstStyle/>
          <a:p>
            <a:endParaRPr lang="en-US" altLang="zh-TW" dirty="0"/>
          </a:p>
          <a:p>
            <a:endParaRPr lang="en-US" altLang="zh-TW" dirty="0"/>
          </a:p>
          <a:p>
            <a:endParaRPr lang="zh-TW" altLang="en-US" dirty="0"/>
          </a:p>
        </p:txBody>
      </p:sp>
      <p:sp>
        <p:nvSpPr>
          <p:cNvPr id="2" name="內容版面配置區 1"/>
          <p:cNvSpPr>
            <a:spLocks noGrp="1"/>
          </p:cNvSpPr>
          <p:nvPr>
            <p:ph idx="4294967295"/>
          </p:nvPr>
        </p:nvSpPr>
        <p:spPr>
          <a:xfrm>
            <a:off x="0" y="5121275"/>
            <a:ext cx="2346325" cy="3167063"/>
          </a:xfrm>
          <a:prstGeom prst="rect">
            <a:avLst/>
          </a:prstGeom>
        </p:spPr>
        <p:txBody>
          <a:bodyPr/>
          <a:lstStyle/>
          <a:p>
            <a:pPr marL="0" lvl="2" indent="0" algn="just">
              <a:lnSpc>
                <a:spcPct val="150000"/>
              </a:lnSpc>
              <a:spcBef>
                <a:spcPts val="0"/>
              </a:spcBef>
              <a:buNone/>
            </a:pPr>
            <a:endParaRPr lang="en-US" altLang="zh-TW" sz="1100" b="1" dirty="0"/>
          </a:p>
          <a:p>
            <a:pPr marL="0" indent="234000" algn="just">
              <a:lnSpc>
                <a:spcPct val="150000"/>
              </a:lnSpc>
              <a:spcBef>
                <a:spcPts val="600"/>
              </a:spcBef>
              <a:spcAft>
                <a:spcPts val="600"/>
              </a:spcAft>
            </a:pPr>
            <a:endParaRPr lang="en-US" altLang="zh-TW" sz="900" dirty="0">
              <a:latin typeface="+mj-ea"/>
            </a:endParaRPr>
          </a:p>
        </p:txBody>
      </p:sp>
      <p:sp>
        <p:nvSpPr>
          <p:cNvPr id="10" name="Rectangle 1"/>
          <p:cNvSpPr>
            <a:spLocks noChangeArrowheads="1"/>
          </p:cNvSpPr>
          <p:nvPr/>
        </p:nvSpPr>
        <p:spPr bwMode="auto">
          <a:xfrm>
            <a:off x="3430165" y="4043152"/>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sp>
        <p:nvSpPr>
          <p:cNvPr id="9" name="矩形 8"/>
          <p:cNvSpPr/>
          <p:nvPr/>
        </p:nvSpPr>
        <p:spPr>
          <a:xfrm>
            <a:off x="344488" y="791126"/>
            <a:ext cx="1104790" cy="261610"/>
          </a:xfrm>
          <a:prstGeom prst="rect">
            <a:avLst/>
          </a:prstGeom>
        </p:spPr>
        <p:txBody>
          <a:bodyPr wrap="none">
            <a:spAutoFit/>
          </a:bodyPr>
          <a:lstStyle/>
          <a:p>
            <a:r>
              <a:rPr lang="en-US" altLang="zh-TW" sz="1100" b="1" dirty="0">
                <a:latin typeface="微軟正黑體" panose="020B0604030504040204" pitchFamily="34" charset="-120"/>
                <a:ea typeface="微軟正黑體" panose="020B0604030504040204" pitchFamily="34" charset="-120"/>
                <a:sym typeface="微軟正黑體" pitchFamily="34" charset="-120"/>
              </a:rPr>
              <a:t>7.2.3 </a:t>
            </a:r>
            <a:r>
              <a:rPr lang="zh-TW" altLang="en-US" sz="1100" b="1" dirty="0">
                <a:latin typeface="微軟正黑體" panose="020B0604030504040204" pitchFamily="34" charset="-120"/>
                <a:ea typeface="微軟正黑體" panose="020B0604030504040204" pitchFamily="34" charset="-120"/>
                <a:sym typeface="微軟正黑體" pitchFamily="34" charset="-120"/>
              </a:rPr>
              <a:t>友善職場</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p:txBody>
      </p:sp>
      <p:graphicFrame>
        <p:nvGraphicFramePr>
          <p:cNvPr id="12" name="內容版面配置區 5"/>
          <p:cNvGraphicFramePr>
            <a:graphicFrameLocks noGrp="1"/>
          </p:cNvGraphicFramePr>
          <p:nvPr>
            <p:ph idx="4294967295"/>
            <p:extLst>
              <p:ext uri="{D42A27DB-BD31-4B8C-83A1-F6EECF244321}">
                <p14:modId xmlns:p14="http://schemas.microsoft.com/office/powerpoint/2010/main" val="2222545195"/>
              </p:ext>
            </p:extLst>
          </p:nvPr>
        </p:nvGraphicFramePr>
        <p:xfrm>
          <a:off x="170397" y="1025560"/>
          <a:ext cx="9616664" cy="5535930"/>
        </p:xfrm>
        <a:graphic>
          <a:graphicData uri="http://schemas.openxmlformats.org/drawingml/2006/table">
            <a:tbl>
              <a:tblPr firstRow="1" bandRow="1">
                <a:tableStyleId>{5C22544A-7EE6-4342-B048-85BDC9FD1C3A}</a:tableStyleId>
              </a:tblPr>
              <a:tblGrid>
                <a:gridCol w="1038187">
                  <a:extLst>
                    <a:ext uri="{9D8B030D-6E8A-4147-A177-3AD203B41FA5}">
                      <a16:colId xmlns:a16="http://schemas.microsoft.com/office/drawing/2014/main" xmlns="" val="20000"/>
                    </a:ext>
                  </a:extLst>
                </a:gridCol>
                <a:gridCol w="3744416">
                  <a:extLst>
                    <a:ext uri="{9D8B030D-6E8A-4147-A177-3AD203B41FA5}">
                      <a16:colId xmlns:a16="http://schemas.microsoft.com/office/drawing/2014/main" xmlns="" val="20001"/>
                    </a:ext>
                  </a:extLst>
                </a:gridCol>
                <a:gridCol w="4834061">
                  <a:extLst>
                    <a:ext uri="{9D8B030D-6E8A-4147-A177-3AD203B41FA5}">
                      <a16:colId xmlns:a16="http://schemas.microsoft.com/office/drawing/2014/main" xmlns="" val="20002"/>
                    </a:ext>
                  </a:extLst>
                </a:gridCol>
              </a:tblGrid>
              <a:tr h="180251">
                <a:tc>
                  <a:txBody>
                    <a:bodyPr/>
                    <a:lstStyle/>
                    <a:p>
                      <a:pPr algn="ctr">
                        <a:lnSpc>
                          <a:spcPct val="100000"/>
                        </a:lnSpc>
                      </a:pPr>
                      <a:r>
                        <a:rPr lang="zh-TW" altLang="en-US" sz="1000" dirty="0">
                          <a:solidFill>
                            <a:schemeClr val="bg1"/>
                          </a:solidFill>
                          <a:latin typeface="微軟正黑體" panose="020B0604030504040204" pitchFamily="34" charset="-120"/>
                          <a:ea typeface="微軟正黑體" panose="020B0604030504040204" pitchFamily="34" charset="-120"/>
                        </a:rPr>
                        <a:t>重大主題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zh-TW" altLang="en-US" sz="1000" b="1" kern="1200" dirty="0">
                          <a:solidFill>
                            <a:schemeClr val="bg1"/>
                          </a:solidFill>
                          <a:latin typeface="微軟正黑體" panose="020B0604030504040204" pitchFamily="34" charset="-120"/>
                          <a:ea typeface="微軟正黑體" panose="020B0604030504040204" pitchFamily="34" charset="-120"/>
                          <a:cs typeface="+mn-cs"/>
                        </a:rPr>
                        <a:t>員工健康安全衛生</a:t>
                      </a:r>
                      <a:r>
                        <a:rPr lang="en-US" altLang="zh-TW" sz="1000" b="1" kern="1200" dirty="0">
                          <a:solidFill>
                            <a:schemeClr val="bg1"/>
                          </a:solidFill>
                          <a:latin typeface="微軟正黑體" panose="020B0604030504040204" pitchFamily="34" charset="-120"/>
                          <a:ea typeface="微軟正黑體" panose="020B0604030504040204" pitchFamily="34" charset="-120"/>
                          <a:cs typeface="+mn-cs"/>
                        </a:rPr>
                        <a:t>(IACT</a:t>
                      </a:r>
                      <a:r>
                        <a:rPr lang="zh-TW" altLang="en-US" sz="1000" b="1" kern="1200" dirty="0">
                          <a:solidFill>
                            <a:schemeClr val="bg1"/>
                          </a:solidFill>
                          <a:latin typeface="微軟正黑體" panose="020B0604030504040204" pitchFamily="34" charset="-120"/>
                          <a:ea typeface="微軟正黑體" panose="020B0604030504040204" pitchFamily="34" charset="-120"/>
                          <a:cs typeface="+mn-cs"/>
                        </a:rPr>
                        <a:t>、</a:t>
                      </a:r>
                      <a:r>
                        <a:rPr lang="en-US" altLang="zh-TW" sz="1000" b="1" kern="1200" dirty="0">
                          <a:solidFill>
                            <a:schemeClr val="bg1"/>
                          </a:solidFill>
                          <a:latin typeface="微軟正黑體" panose="020B0604030504040204" pitchFamily="34" charset="-120"/>
                          <a:ea typeface="微軟正黑體" panose="020B0604030504040204" pitchFamily="34" charset="-120"/>
                          <a:cs typeface="+mn-cs"/>
                        </a:rPr>
                        <a:t>IACP</a:t>
                      </a:r>
                      <a:r>
                        <a:rPr lang="zh-TW" altLang="en-US" sz="1000" b="1" kern="1200" dirty="0">
                          <a:solidFill>
                            <a:schemeClr val="bg1"/>
                          </a:solidFill>
                          <a:latin typeface="微軟正黑體" panose="020B0604030504040204" pitchFamily="34" charset="-120"/>
                          <a:ea typeface="微軟正黑體" panose="020B0604030504040204" pitchFamily="34" charset="-120"/>
                          <a:cs typeface="+mn-cs"/>
                        </a:rPr>
                        <a:t>、</a:t>
                      </a:r>
                      <a:r>
                        <a:rPr lang="en-US" altLang="zh-TW" sz="1000" b="1" kern="1200" dirty="0">
                          <a:solidFill>
                            <a:schemeClr val="bg1"/>
                          </a:solidFill>
                          <a:latin typeface="微軟正黑體" panose="020B0604030504040204" pitchFamily="34" charset="-120"/>
                          <a:ea typeface="微軟正黑體" panose="020B0604030504040204" pitchFamily="34" charset="-120"/>
                          <a:cs typeface="+mn-cs"/>
                        </a:rPr>
                        <a:t>IACJ)</a:t>
                      </a:r>
                      <a:endParaRPr lang="zh-TW" altLang="en-US" sz="1000" b="1" kern="1200" dirty="0">
                        <a:solidFill>
                          <a:schemeClr val="bg1"/>
                        </a:solidFill>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extLst>
                  <a:ext uri="{0D108BD9-81ED-4DB2-BD59-A6C34878D82A}">
                    <a16:rowId xmlns:a16="http://schemas.microsoft.com/office/drawing/2014/main" xmlns="" val="10000"/>
                  </a:ext>
                </a:extLst>
              </a:tr>
              <a:tr h="157720">
                <a:tc>
                  <a:txBody>
                    <a:bodyPr/>
                    <a:lstStyle/>
                    <a:p>
                      <a:pPr algn="ctr">
                        <a:lnSpc>
                          <a:spcPct val="100000"/>
                        </a:lnSpc>
                      </a:pPr>
                      <a:r>
                        <a:rPr lang="zh-TW" altLang="en-US" sz="800" dirty="0">
                          <a:solidFill>
                            <a:schemeClr val="tx1"/>
                          </a:solidFill>
                          <a:latin typeface="微軟正黑體" panose="020B0604030504040204" pitchFamily="34" charset="-120"/>
                          <a:ea typeface="微軟正黑體" panose="020B0604030504040204" pitchFamily="34" charset="-120"/>
                        </a:rPr>
                        <a:t>管理方針項目</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zh-TW" altLang="en-US" sz="800" u="none" dirty="0">
                          <a:solidFill>
                            <a:schemeClr val="tx1"/>
                          </a:solidFill>
                          <a:latin typeface="微軟正黑體" panose="020B0604030504040204" pitchFamily="34" charset="-120"/>
                          <a:ea typeface="微軟正黑體" panose="020B0604030504040204" pitchFamily="34" charset="-120"/>
                        </a:rPr>
                        <a:t>說明</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2"/>
                  </a:ext>
                </a:extLst>
              </a:tr>
              <a:tr h="157720">
                <a:tc>
                  <a:txBody>
                    <a:bodyPr/>
                    <a:lstStyle/>
                    <a:p>
                      <a:pPr algn="ctr">
                        <a:lnSpc>
                          <a:spcPct val="100000"/>
                        </a:lnSpc>
                      </a:pPr>
                      <a:r>
                        <a:rPr lang="zh-TW" altLang="en-US" sz="800" dirty="0">
                          <a:solidFill>
                            <a:schemeClr val="tx1"/>
                          </a:solidFill>
                          <a:latin typeface="微軟正黑體" panose="020B0604030504040204" pitchFamily="34" charset="-120"/>
                          <a:ea typeface="微軟正黑體" panose="020B0604030504040204" pitchFamily="34" charset="-120"/>
                        </a:rPr>
                        <a:t>主題的重要性</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1764" rtl="0" eaLnBrk="1" fontAlgn="auto" latinLnBrk="0" hangingPunct="1">
                        <a:lnSpc>
                          <a:spcPct val="100000"/>
                        </a:lnSpc>
                        <a:spcBef>
                          <a:spcPts val="0"/>
                        </a:spcBef>
                        <a:spcAft>
                          <a:spcPts val="0"/>
                        </a:spcAft>
                        <a:buClrTx/>
                        <a:buSzTx/>
                        <a:buFontTx/>
                        <a:buNone/>
                        <a:tabLst/>
                        <a:defRPr/>
                      </a:pPr>
                      <a:r>
                        <a:rPr lang="zh-TW" altLang="en-US" sz="750" dirty="0">
                          <a:solidFill>
                            <a:schemeClr val="tx1"/>
                          </a:solidFill>
                          <a:latin typeface="微軟正黑體" panose="020B0604030504040204" pitchFamily="34" charset="-120"/>
                          <a:ea typeface="微軟正黑體" panose="020B0604030504040204" pitchFamily="34" charset="-120"/>
                        </a:rPr>
                        <a:t>公司視員工為最重要的資產，努力提供一個健康與安全衛生的友善工作環境、促進員工身心健康，才能發揮最大的工作能量，提昇公司整體的競爭力。</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812492">
                <a:tc>
                  <a:txBody>
                    <a:bodyPr/>
                    <a:lstStyle/>
                    <a:p>
                      <a:pPr algn="ctr">
                        <a:lnSpc>
                          <a:spcPct val="150000"/>
                        </a:lnSpc>
                      </a:pPr>
                      <a:r>
                        <a:rPr lang="zh-TW" altLang="en-US" sz="800" dirty="0">
                          <a:solidFill>
                            <a:schemeClr val="tx1"/>
                          </a:solidFill>
                          <a:latin typeface="微軟正黑體" panose="020B0604030504040204" pitchFamily="34" charset="-120"/>
                          <a:ea typeface="微軟正黑體" panose="020B0604030504040204" pitchFamily="34" charset="-120"/>
                        </a:rPr>
                        <a:t>管理方法</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1.</a:t>
                      </a:r>
                      <a:r>
                        <a:rPr lang="zh-TW" altLang="en-US" sz="750" dirty="0">
                          <a:solidFill>
                            <a:schemeClr val="tx1"/>
                          </a:solidFill>
                          <a:latin typeface="微軟正黑體" panose="020B0604030504040204" pitchFamily="34" charset="-120"/>
                          <a:ea typeface="微軟正黑體" panose="020B0604030504040204" pitchFamily="34" charset="-120"/>
                        </a:rPr>
                        <a:t>提供安全無虞的工作環境，完全符合職業安全衛生法令為主要作為，以職場零災害作為終極目標，</a:t>
                      </a:r>
                      <a:r>
                        <a:rPr kumimoji="0" lang="zh-CN" altLang="en-US" sz="750" dirty="0">
                          <a:solidFill>
                            <a:schemeClr val="tx1"/>
                          </a:solidFill>
                          <a:latin typeface="微軟正黑體" pitchFamily="34" charset="-120"/>
                          <a:ea typeface="微軟正黑體" pitchFamily="34" charset="-120"/>
                          <a:sym typeface="微軟正黑體" pitchFamily="34" charset="-120"/>
                        </a:rPr>
                        <a:t>推動</a:t>
                      </a:r>
                      <a:r>
                        <a:rPr kumimoji="0" lang="zh-TW" altLang="en-US" sz="750" dirty="0">
                          <a:solidFill>
                            <a:schemeClr val="tx1"/>
                          </a:solidFill>
                          <a:latin typeface="微軟正黑體" pitchFamily="34" charset="-120"/>
                          <a:ea typeface="微軟正黑體" pitchFamily="34" charset="-120"/>
                          <a:sym typeface="微軟正黑體" pitchFamily="34" charset="-120"/>
                        </a:rPr>
                        <a:t>工業</a:t>
                      </a:r>
                      <a:r>
                        <a:rPr kumimoji="0" lang="en-US" altLang="zh-TW" sz="750" dirty="0">
                          <a:solidFill>
                            <a:schemeClr val="tx1"/>
                          </a:solidFill>
                          <a:latin typeface="微軟正黑體" pitchFamily="34" charset="-120"/>
                          <a:ea typeface="微軟正黑體" pitchFamily="34" charset="-120"/>
                          <a:sym typeface="微軟正黑體" pitchFamily="34" charset="-120"/>
                        </a:rPr>
                        <a:t>4.0 </a:t>
                      </a:r>
                      <a:r>
                        <a:rPr kumimoji="0" lang="zh-TW" altLang="en-US" sz="750" dirty="0">
                          <a:solidFill>
                            <a:schemeClr val="tx1"/>
                          </a:solidFill>
                          <a:latin typeface="微軟正黑體" pitchFamily="34" charset="-120"/>
                          <a:ea typeface="微軟正黑體" pitchFamily="34" charset="-120"/>
                          <a:sym typeface="微軟正黑體" pitchFamily="34" charset="-120"/>
                        </a:rPr>
                        <a:t>自動化設備導入。</a:t>
                      </a:r>
                      <a:endParaRPr lang="en-US" altLang="zh-TW" sz="75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2.</a:t>
                      </a:r>
                      <a:r>
                        <a:rPr kumimoji="0" lang="zh-CN" altLang="en-US" sz="750" dirty="0">
                          <a:solidFill>
                            <a:schemeClr val="tx1"/>
                          </a:solidFill>
                          <a:latin typeface="微軟正黑體" pitchFamily="34" charset="-120"/>
                          <a:ea typeface="微軟正黑體" pitchFamily="34" charset="-120"/>
                          <a:sym typeface="微軟正黑體" pitchFamily="34" charset="-120"/>
                        </a:rPr>
                        <a:t>為員工提供工作場所的健康安全衛生信息溝通。</a:t>
                      </a:r>
                      <a:endParaRPr lang="en-US" altLang="zh-TW" sz="750" dirty="0">
                        <a:solidFill>
                          <a:schemeClr val="tx1"/>
                        </a:solidFill>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3.</a:t>
                      </a:r>
                      <a:r>
                        <a:rPr lang="zh-TW" altLang="en-US" sz="750" dirty="0">
                          <a:solidFill>
                            <a:schemeClr val="tx1"/>
                          </a:solidFill>
                          <a:latin typeface="微軟正黑體" panose="020B0604030504040204" pitchFamily="34" charset="-120"/>
                          <a:ea typeface="微軟正黑體" panose="020B0604030504040204" pitchFamily="34" charset="-120"/>
                        </a:rPr>
                        <a:t>執行健康管理事項、廠區之危害鑑別與風險評估，提供疾病監控、醫療轉介、衛生教育宣導及推行各項健康促進活動。</a:t>
                      </a:r>
                      <a:endParaRPr lang="en-US" altLang="zh-TW" sz="750" dirty="0">
                        <a:solidFill>
                          <a:schemeClr val="tx1"/>
                        </a:solidFill>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4. IACP</a:t>
                      </a:r>
                      <a:r>
                        <a:rPr lang="zh-TW" altLang="en-US" sz="750" dirty="0">
                          <a:solidFill>
                            <a:schemeClr val="tx1"/>
                          </a:solidFill>
                          <a:latin typeface="微軟正黑體" panose="020B0604030504040204" pitchFamily="34" charset="-120"/>
                          <a:ea typeface="微軟正黑體" panose="020B0604030504040204" pitchFamily="34" charset="-120"/>
                        </a:rPr>
                        <a:t>、</a:t>
                      </a:r>
                      <a:r>
                        <a:rPr lang="en-US" altLang="zh-TW" sz="750" dirty="0">
                          <a:solidFill>
                            <a:schemeClr val="tx1"/>
                          </a:solidFill>
                          <a:latin typeface="微軟正黑體" panose="020B0604030504040204" pitchFamily="34" charset="-120"/>
                          <a:ea typeface="微軟正黑體" panose="020B0604030504040204" pitchFamily="34" charset="-120"/>
                        </a:rPr>
                        <a:t>IACJ </a:t>
                      </a:r>
                      <a:r>
                        <a:rPr lang="zh-TW" altLang="en-US" sz="750" dirty="0">
                          <a:solidFill>
                            <a:schemeClr val="tx1"/>
                          </a:solidFill>
                          <a:latin typeface="微軟正黑體" panose="020B0604030504040204" pitchFamily="34" charset="-120"/>
                          <a:ea typeface="微軟正黑體" panose="020B0604030504040204" pitchFamily="34" charset="-120"/>
                        </a:rPr>
                        <a:t>二廠區維持職業安全衛生管理系統</a:t>
                      </a:r>
                      <a:r>
                        <a:rPr lang="en-US" altLang="zh-TW" sz="750" dirty="0">
                          <a:solidFill>
                            <a:schemeClr val="tx1"/>
                          </a:solidFill>
                          <a:latin typeface="微軟正黑體" panose="020B0604030504040204" pitchFamily="34" charset="-120"/>
                          <a:ea typeface="微軟正黑體" panose="020B0604030504040204" pitchFamily="34" charset="-120"/>
                        </a:rPr>
                        <a:t>(OHSAS 18001)</a:t>
                      </a:r>
                      <a:r>
                        <a:rPr lang="zh-TW" altLang="en-US" sz="750" dirty="0">
                          <a:solidFill>
                            <a:schemeClr val="tx1"/>
                          </a:solidFill>
                          <a:latin typeface="微軟正黑體" panose="020B0604030504040204" pitchFamily="34" charset="-120"/>
                          <a:ea typeface="微軟正黑體" panose="020B0604030504040204" pitchFamily="34" charset="-120"/>
                        </a:rPr>
                        <a:t>的正常運作。</a:t>
                      </a:r>
                      <a:endParaRPr lang="en-US" altLang="zh-TW" sz="750" dirty="0">
                        <a:solidFill>
                          <a:schemeClr val="tx1"/>
                        </a:solidFill>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5.</a:t>
                      </a:r>
                      <a:r>
                        <a:rPr lang="zh-TW" altLang="en-US" sz="750" dirty="0">
                          <a:solidFill>
                            <a:schemeClr val="tx1"/>
                          </a:solidFill>
                          <a:latin typeface="微軟正黑體" panose="020B0604030504040204" pitchFamily="34" charset="-120"/>
                          <a:ea typeface="微軟正黑體" panose="020B0604030504040204" pitchFamily="34" charset="-120"/>
                        </a:rPr>
                        <a:t>遵守政府法令規章及符合國際規範、積極推廣健康教育與宣導，持續改善健康及安全衛生績效。</a:t>
                      </a:r>
                      <a:endParaRPr lang="en-US" altLang="zh-TW" sz="750" dirty="0">
                        <a:solidFill>
                          <a:schemeClr val="tx1"/>
                        </a:solidFill>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6.</a:t>
                      </a:r>
                      <a:r>
                        <a:rPr kumimoji="0" lang="zh-TW" altLang="en-US" sz="750" dirty="0">
                          <a:solidFill>
                            <a:schemeClr val="tx1"/>
                          </a:solidFill>
                          <a:latin typeface="微軟正黑體" pitchFamily="34" charset="-120"/>
                          <a:ea typeface="微軟正黑體" pitchFamily="34" charset="-120"/>
                          <a:sym typeface="微軟正黑體" pitchFamily="34" charset="-120"/>
                        </a:rPr>
                        <a:t>加強員工工傷和疾病事件的預防和管理</a:t>
                      </a:r>
                      <a:r>
                        <a:rPr kumimoji="0" lang="zh-CN" altLang="en-US" sz="750" dirty="0">
                          <a:solidFill>
                            <a:schemeClr val="tx1"/>
                          </a:solidFill>
                          <a:latin typeface="微軟正黑體" pitchFamily="34" charset="-120"/>
                          <a:ea typeface="微軟正黑體" pitchFamily="34" charset="-120"/>
                          <a:sym typeface="微軟正黑體" pitchFamily="34" charset="-120"/>
                        </a:rPr>
                        <a:t>，建立員工健康檔案</a:t>
                      </a:r>
                      <a:r>
                        <a:rPr kumimoji="0" lang="zh-TW" altLang="en-US" sz="750" dirty="0">
                          <a:solidFill>
                            <a:schemeClr val="tx1"/>
                          </a:solidFill>
                          <a:latin typeface="微軟正黑體" pitchFamily="34" charset="-120"/>
                          <a:ea typeface="微軟正黑體" pitchFamily="34" charset="-120"/>
                          <a:sym typeface="微軟正黑體" pitchFamily="34" charset="-120"/>
                        </a:rPr>
                        <a:t>。</a:t>
                      </a:r>
                      <a:endParaRPr kumimoji="0" lang="en-US" altLang="zh-TW" sz="750" dirty="0">
                        <a:solidFill>
                          <a:schemeClr val="tx1"/>
                        </a:solidFill>
                        <a:latin typeface="微軟正黑體" pitchFamily="34" charset="-120"/>
                        <a:ea typeface="微軟正黑體" pitchFamily="34" charset="-120"/>
                        <a:sym typeface="微軟正黑體" pitchFamily="34" charset="-12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3"/>
                  </a:ext>
                </a:extLst>
              </a:tr>
              <a:tr h="255568">
                <a:tc>
                  <a:txBody>
                    <a:bodyPr/>
                    <a:lstStyle/>
                    <a:p>
                      <a:pPr algn="ctr">
                        <a:lnSpc>
                          <a:spcPct val="100000"/>
                        </a:lnSpc>
                      </a:pPr>
                      <a:r>
                        <a:rPr lang="zh-TW" altLang="en-US" sz="800" dirty="0">
                          <a:solidFill>
                            <a:schemeClr val="tx1"/>
                          </a:solidFill>
                          <a:latin typeface="微軟正黑體" panose="020B0604030504040204" pitchFamily="34" charset="-120"/>
                          <a:ea typeface="微軟正黑體" panose="020B0604030504040204" pitchFamily="34" charset="-120"/>
                        </a:rPr>
                        <a:t>中、長期發展重點</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遵循國際職業安全衛生管理系統</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(OHSAS18001)</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，建構健康安全衛生的工作環境，結合在地醫療院所提供健康醫療服務，持續降低職業災害的發生。</a:t>
                      </a:r>
                      <a:r>
                        <a:rPr lang="zh-CN" altLang="en-US" sz="750" dirty="0">
                          <a:solidFill>
                            <a:schemeClr val="tx1"/>
                          </a:solidFill>
                          <a:latin typeface="微軟正黑體" panose="020B0604030504040204" pitchFamily="34" charset="-120"/>
                          <a:ea typeface="微軟正黑體" panose="020B0604030504040204" pitchFamily="34" charset="-120"/>
                        </a:rPr>
                        <a:t>堅持“</a:t>
                      </a:r>
                      <a:r>
                        <a:rPr lang="zh-TW" altLang="en-US" sz="750" dirty="0">
                          <a:solidFill>
                            <a:schemeClr val="tx1"/>
                          </a:solidFill>
                          <a:latin typeface="微軟正黑體" panose="020B0604030504040204" pitchFamily="34" charset="-120"/>
                          <a:ea typeface="微軟正黑體" panose="020B0604030504040204" pitchFamily="34" charset="-120"/>
                        </a:rPr>
                        <a:t>零</a:t>
                      </a:r>
                      <a:r>
                        <a:rPr lang="zh-CN" altLang="en-US" sz="750" dirty="0">
                          <a:solidFill>
                            <a:schemeClr val="tx1"/>
                          </a:solidFill>
                          <a:latin typeface="微軟正黑體" panose="020B0604030504040204" pitchFamily="34" charset="-120"/>
                          <a:ea typeface="微軟正黑體" panose="020B0604030504040204" pitchFamily="34" charset="-120"/>
                        </a:rPr>
                        <a:t>災害、</a:t>
                      </a:r>
                      <a:r>
                        <a:rPr lang="zh-TW" altLang="en-US" sz="750" dirty="0">
                          <a:solidFill>
                            <a:schemeClr val="tx1"/>
                          </a:solidFill>
                          <a:latin typeface="微軟正黑體" panose="020B0604030504040204" pitchFamily="34" charset="-120"/>
                          <a:ea typeface="微軟正黑體" panose="020B0604030504040204" pitchFamily="34" charset="-120"/>
                        </a:rPr>
                        <a:t>零</a:t>
                      </a:r>
                      <a:r>
                        <a:rPr lang="zh-CN" altLang="en-US" sz="750" dirty="0">
                          <a:solidFill>
                            <a:schemeClr val="tx1"/>
                          </a:solidFill>
                          <a:latin typeface="微軟正黑體" panose="020B0604030504040204" pitchFamily="34" charset="-120"/>
                          <a:ea typeface="微軟正黑體" panose="020B0604030504040204" pitchFamily="34" charset="-120"/>
                        </a:rPr>
                        <a:t>事故”，保障員工健康安全衛生為首要任務。</a:t>
                      </a:r>
                      <a:r>
                        <a:rPr lang="zh-TW" altLang="en-US" sz="750" dirty="0">
                          <a:solidFill>
                            <a:schemeClr val="tx1"/>
                          </a:solidFill>
                          <a:latin typeface="微軟正黑體" panose="020B0604030504040204" pitchFamily="34" charset="-120"/>
                          <a:ea typeface="微軟正黑體" panose="020B0604030504040204" pitchFamily="34" charset="-120"/>
                        </a:rPr>
                        <a:t>建立員工訪談，設立</a:t>
                      </a:r>
                      <a:r>
                        <a:rPr lang="zh-CN" altLang="en-US" sz="750" dirty="0">
                          <a:solidFill>
                            <a:schemeClr val="tx1"/>
                          </a:solidFill>
                          <a:latin typeface="微軟正黑體" panose="020B0604030504040204" pitchFamily="34" charset="-120"/>
                          <a:ea typeface="微軟正黑體" panose="020B0604030504040204" pitchFamily="34" charset="-120"/>
                        </a:rPr>
                        <a:t>員工</a:t>
                      </a:r>
                      <a:r>
                        <a:rPr lang="zh-TW" altLang="en-US" sz="750" dirty="0">
                          <a:solidFill>
                            <a:schemeClr val="tx1"/>
                          </a:solidFill>
                          <a:latin typeface="微軟正黑體" panose="020B0604030504040204" pitchFamily="34" charset="-120"/>
                          <a:ea typeface="微軟正黑體" panose="020B0604030504040204" pitchFamily="34" charset="-120"/>
                        </a:rPr>
                        <a:t>申訴渠道</a:t>
                      </a:r>
                      <a:r>
                        <a:rPr lang="zh-CN" altLang="en-US" sz="750" dirty="0">
                          <a:solidFill>
                            <a:schemeClr val="tx1"/>
                          </a:solidFill>
                          <a:latin typeface="微軟正黑體" panose="020B0604030504040204" pitchFamily="34" charset="-120"/>
                          <a:ea typeface="微軟正黑體" panose="020B0604030504040204" pitchFamily="34" charset="-120"/>
                        </a:rPr>
                        <a:t>，</a:t>
                      </a:r>
                      <a:r>
                        <a:rPr lang="zh-TW" altLang="en-US" sz="750" dirty="0">
                          <a:solidFill>
                            <a:schemeClr val="tx1"/>
                          </a:solidFill>
                          <a:latin typeface="微軟正黑體" panose="020B0604030504040204" pitchFamily="34" charset="-120"/>
                          <a:ea typeface="微軟正黑體" panose="020B0604030504040204" pitchFamily="34" charset="-120"/>
                        </a:rPr>
                        <a:t>增加激勵機制</a:t>
                      </a:r>
                      <a:r>
                        <a:rPr lang="zh-CN" altLang="en-US" sz="750" dirty="0">
                          <a:solidFill>
                            <a:schemeClr val="tx1"/>
                          </a:solidFill>
                          <a:latin typeface="微軟正黑體" panose="020B0604030504040204" pitchFamily="34" charset="-120"/>
                          <a:ea typeface="微軟正黑體" panose="020B0604030504040204" pitchFamily="34" charset="-120"/>
                        </a:rPr>
                        <a:t>，關懷員工健康安全成長，努力打造智慧工廠</a:t>
                      </a:r>
                      <a:r>
                        <a:rPr lang="zh-TW" altLang="zh-TW"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a:t>
                      </a:r>
                      <a:endParaRPr lang="zh-TW" altLang="en-US" sz="750" kern="1200" dirty="0">
                        <a:solidFill>
                          <a:schemeClr val="tx1"/>
                        </a:solidFill>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4"/>
                  </a:ext>
                </a:extLst>
              </a:tr>
              <a:tr h="157720">
                <a:tc rowSpan="2">
                  <a:txBody>
                    <a:bodyPr/>
                    <a:lstStyle/>
                    <a:p>
                      <a:pPr algn="ctr">
                        <a:lnSpc>
                          <a:spcPct val="150000"/>
                        </a:lnSpc>
                      </a:pPr>
                      <a:r>
                        <a:rPr lang="en-US" altLang="zh-TW" sz="800" dirty="0">
                          <a:solidFill>
                            <a:schemeClr val="tx1"/>
                          </a:solidFill>
                          <a:latin typeface="微軟正黑體" panose="020B0604030504040204" pitchFamily="34" charset="-120"/>
                          <a:ea typeface="微軟正黑體" panose="020B0604030504040204" pitchFamily="34" charset="-120"/>
                        </a:rPr>
                        <a:t>2018</a:t>
                      </a:r>
                      <a:r>
                        <a:rPr lang="zh-TW" altLang="en-US" sz="800" dirty="0">
                          <a:solidFill>
                            <a:schemeClr val="tx1"/>
                          </a:solidFill>
                          <a:latin typeface="微軟正黑體" panose="020B0604030504040204" pitchFamily="34" charset="-120"/>
                          <a:ea typeface="微軟正黑體" panose="020B0604030504040204" pitchFamily="34" charset="-120"/>
                        </a:rPr>
                        <a:t>年執行成果</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800" dirty="0">
                          <a:solidFill>
                            <a:schemeClr val="tx1"/>
                          </a:solidFill>
                          <a:latin typeface="微軟正黑體" panose="020B0604030504040204" pitchFamily="34" charset="-120"/>
                          <a:ea typeface="微軟正黑體" panose="020B0604030504040204" pitchFamily="34" charset="-120"/>
                        </a:rPr>
                        <a:t>2018</a:t>
                      </a:r>
                      <a:r>
                        <a:rPr lang="zh-TW" altLang="en-US" sz="800" dirty="0">
                          <a:solidFill>
                            <a:schemeClr val="tx1"/>
                          </a:solidFill>
                          <a:latin typeface="微軟正黑體" panose="020B0604030504040204" pitchFamily="34" charset="-120"/>
                          <a:ea typeface="微軟正黑體" panose="020B0604030504040204" pitchFamily="34" charset="-120"/>
                        </a:rPr>
                        <a:t>年目標</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800" dirty="0">
                          <a:solidFill>
                            <a:schemeClr val="tx1"/>
                          </a:solidFill>
                          <a:latin typeface="微軟正黑體" panose="020B0604030504040204" pitchFamily="34" charset="-120"/>
                          <a:ea typeface="微軟正黑體" panose="020B0604030504040204" pitchFamily="34" charset="-120"/>
                        </a:rPr>
                        <a:t>2018</a:t>
                      </a:r>
                      <a:r>
                        <a:rPr lang="zh-TW" altLang="en-US" sz="800" dirty="0">
                          <a:solidFill>
                            <a:schemeClr val="tx1"/>
                          </a:solidFill>
                          <a:latin typeface="微軟正黑體" panose="020B0604030504040204" pitchFamily="34" charset="-120"/>
                          <a:ea typeface="微軟正黑體" panose="020B0604030504040204" pitchFamily="34" charset="-120"/>
                        </a:rPr>
                        <a:t>年目標達成狀況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68681">
                <a:tc vMerge="1">
                  <a:txBody>
                    <a:bodyPr/>
                    <a:lstStyle/>
                    <a:p>
                      <a:endParaRPr lang="zh-TW" altLang="en-US"/>
                    </a:p>
                  </a:txBody>
                  <a:tcPr/>
                </a:tc>
                <a:tc>
                  <a:txBody>
                    <a:bodyPr/>
                    <a:lstStyle/>
                    <a:p>
                      <a:pPr marL="0" indent="0" algn="l" defTabSz="911764" rtl="0" eaLnBrk="1" latinLnBrk="0" hangingPunct="1">
                        <a:lnSpc>
                          <a:spcPct val="150000"/>
                        </a:lnSpc>
                        <a:buFont typeface="Arial" panose="020B0604020202020204" pitchFamily="34" charset="0"/>
                        <a:buNone/>
                      </a:pP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台灣地區</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a:t>
                      </a:r>
                    </a:p>
                    <a:p>
                      <a:pPr marL="0" indent="0" algn="l" defTabSz="911764" rtl="0" eaLnBrk="1" latinLnBrk="0" hangingPunct="1">
                        <a:lnSpc>
                          <a:spcPct val="150000"/>
                        </a:lnSpc>
                        <a:buFont typeface="Arial" panose="020B0604020202020204" pitchFamily="34" charset="0"/>
                        <a:buNone/>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工作安全全年重大安全零事故。</a:t>
                      </a:r>
                    </a:p>
                    <a:p>
                      <a:pPr marL="0" indent="0" algn="l" defTabSz="911764" rtl="0" eaLnBrk="1" latinLnBrk="0" hangingPunct="1">
                        <a:lnSpc>
                          <a:spcPct val="150000"/>
                        </a:lnSpc>
                        <a:buFont typeface="Arial" panose="020B0604020202020204" pitchFamily="34" charset="0"/>
                        <a:buNone/>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廠內健康檢查每年完成法定檢查達成率</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&gt;90%</a:t>
                      </a:r>
                    </a:p>
                    <a:p>
                      <a:pPr marL="0" indent="0" algn="l" defTabSz="911764" rtl="0" eaLnBrk="1" latinLnBrk="0" hangingPunct="1">
                        <a:lnSpc>
                          <a:spcPct val="150000"/>
                        </a:lnSpc>
                        <a:buFont typeface="Arial" panose="020B0604020202020204" pitchFamily="34" charset="0"/>
                        <a:buNone/>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衛教講座每年舉辦</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次。</a:t>
                      </a:r>
                      <a:endParaRPr lang="en-US" altLang="zh-TW" sz="750" kern="1200" dirty="0">
                        <a:solidFill>
                          <a:schemeClr val="tx1"/>
                        </a:solidFill>
                        <a:latin typeface="微軟正黑體" panose="020B0604030504040204" pitchFamily="34" charset="-120"/>
                        <a:ea typeface="微軟正黑體" panose="020B0604030504040204" pitchFamily="34" charset="-120"/>
                        <a:cs typeface="+mn-cs"/>
                      </a:endParaRPr>
                    </a:p>
                    <a:p>
                      <a:pPr marL="0" indent="0" algn="l" defTabSz="911764" rtl="0" eaLnBrk="1" latinLnBrk="0" hangingPunct="1">
                        <a:lnSpc>
                          <a:spcPct val="150000"/>
                        </a:lnSpc>
                        <a:buFont typeface="Arial" panose="020B0604020202020204" pitchFamily="34" charset="0"/>
                        <a:buNone/>
                      </a:pP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浦東廠區</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a:t>
                      </a:r>
                    </a:p>
                    <a:p>
                      <a:pPr>
                        <a:lnSpc>
                          <a:spcPct val="150000"/>
                        </a:lnSpc>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1.2018</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年廠區人為意外損工比降至</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10</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以下</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750" kern="1200" dirty="0">
                        <a:solidFill>
                          <a:schemeClr val="tx1"/>
                        </a:solidFill>
                        <a:latin typeface="微軟正黑體" panose="020B0604030504040204" pitchFamily="34" charset="-120"/>
                        <a:ea typeface="微軟正黑體" panose="020B0604030504040204" pitchFamily="34" charset="-120"/>
                        <a:cs typeface="+mn-cs"/>
                      </a:endParaRPr>
                    </a:p>
                    <a:p>
                      <a:pPr>
                        <a:lnSpc>
                          <a:spcPct val="150000"/>
                        </a:lnSpc>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安裝工安電子宣傳看板</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750" kern="1200" dirty="0">
                        <a:solidFill>
                          <a:schemeClr val="tx1"/>
                        </a:solidFill>
                        <a:latin typeface="微軟正黑體" panose="020B0604030504040204" pitchFamily="34" charset="-120"/>
                        <a:ea typeface="微軟正黑體" panose="020B0604030504040204" pitchFamily="34" charset="-120"/>
                        <a:cs typeface="+mn-cs"/>
                      </a:endParaRPr>
                    </a:p>
                    <a:p>
                      <a:pPr>
                        <a:lnSpc>
                          <a:spcPct val="150000"/>
                        </a:lnSpc>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3.</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組織應急預案演練。</a:t>
                      </a:r>
                      <a:endParaRPr lang="en-US" altLang="zh-TW" sz="750" kern="1200" dirty="0">
                        <a:solidFill>
                          <a:schemeClr val="tx1"/>
                        </a:solidFill>
                        <a:latin typeface="微軟正黑體" panose="020B0604030504040204" pitchFamily="34" charset="-120"/>
                        <a:ea typeface="微軟正黑體" panose="020B0604030504040204" pitchFamily="34" charset="-120"/>
                        <a:cs typeface="+mn-cs"/>
                      </a:endParaRPr>
                    </a:p>
                    <a:p>
                      <a:pPr>
                        <a:lnSpc>
                          <a:spcPct val="150000"/>
                        </a:lnSpc>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4.</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安全</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教育</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時數每季</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4</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小時</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人</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CN" sz="750" kern="1200" dirty="0">
                        <a:solidFill>
                          <a:schemeClr val="tx1"/>
                        </a:solidFill>
                        <a:latin typeface="微軟正黑體" panose="020B0604030504040204" pitchFamily="34" charset="-120"/>
                        <a:ea typeface="微軟正黑體" panose="020B0604030504040204" pitchFamily="34" charset="-120"/>
                        <a:cs typeface="+mn-cs"/>
                      </a:endParaRPr>
                    </a:p>
                    <a:p>
                      <a:pPr>
                        <a:lnSpc>
                          <a:spcPct val="150000"/>
                        </a:lnSpc>
                      </a:pPr>
                      <a:r>
                        <a:rPr lang="zh-TW" altLang="en-US" sz="75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南京廠區</a:t>
                      </a:r>
                      <a:r>
                        <a:rPr lang="en-US" altLang="zh-TW" sz="75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a:t>
                      </a:r>
                    </a:p>
                    <a:p>
                      <a:pPr marL="0" indent="0" algn="l" defTabSz="911764" rtl="0" eaLnBrk="1" latinLnBrk="0" hangingPunct="1">
                        <a:lnSpc>
                          <a:spcPct val="150000"/>
                        </a:lnSpc>
                        <a:buFont typeface="Arial" panose="020B0604020202020204" pitchFamily="34" charset="0"/>
                        <a:buNone/>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落實新進同仁體格檢查、在職同仁的一般健康檢查及從事特殊危害健康作業的特殊作業健康檢查達成率</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95%</a:t>
                      </a:r>
                    </a:p>
                    <a:p>
                      <a:pPr marL="0" indent="0" algn="l" defTabSz="911764" rtl="0" eaLnBrk="1" latinLnBrk="0" hangingPunct="1">
                        <a:lnSpc>
                          <a:spcPct val="150000"/>
                        </a:lnSpc>
                        <a:buFont typeface="Arial" panose="020B0604020202020204" pitchFamily="34" charset="0"/>
                        <a:buNone/>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廠區工作場所職業病危害因素年度定期檢測</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次，監測結果符合法規標準。</a:t>
                      </a:r>
                    </a:p>
                    <a:p>
                      <a:pPr marL="0" indent="0" algn="l" defTabSz="911764" rtl="0" eaLnBrk="1" latinLnBrk="0" hangingPunct="1">
                        <a:lnSpc>
                          <a:spcPct val="150000"/>
                        </a:lnSpc>
                        <a:buFont typeface="Arial" panose="020B0604020202020204" pitchFamily="34" charset="0"/>
                        <a:buNone/>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提供日常衛教及疾病防治宣導，</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開展</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健康知識培訓</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健康講座及</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健康防禦</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活動。</a:t>
                      </a:r>
                      <a:endParaRPr lang="en-US" altLang="zh-TW" sz="750" kern="1200" dirty="0">
                        <a:solidFill>
                          <a:schemeClr val="tx1"/>
                        </a:solidFill>
                        <a:latin typeface="微軟正黑體" panose="020B0604030504040204" pitchFamily="34" charset="-120"/>
                        <a:ea typeface="微軟正黑體" panose="020B0604030504040204" pitchFamily="34" charset="-120"/>
                        <a:cs typeface="+mn-cs"/>
                      </a:endParaRPr>
                    </a:p>
                    <a:p>
                      <a:pPr marL="0" indent="0" algn="l" defTabSz="911764" rtl="0" eaLnBrk="1" latinLnBrk="0" hangingPunct="1">
                        <a:lnSpc>
                          <a:spcPct val="150000"/>
                        </a:lnSpc>
                        <a:buFont typeface="Arial" panose="020B0604020202020204" pitchFamily="34" charset="0"/>
                        <a:buNone/>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4.</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組織應急預案演練。</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1.</a:t>
                      </a:r>
                      <a:r>
                        <a:rPr lang="zh-TW" altLang="en-US" sz="750" dirty="0">
                          <a:solidFill>
                            <a:schemeClr val="tx1"/>
                          </a:solidFill>
                          <a:latin typeface="微軟正黑體" panose="020B0604030504040204" pitchFamily="34" charset="-120"/>
                          <a:ea typeface="微軟正黑體" panose="020B0604030504040204" pitchFamily="34" charset="-120"/>
                        </a:rPr>
                        <a:t>工作安全全年重大安全零事故。</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2.</a:t>
                      </a:r>
                      <a:r>
                        <a:rPr lang="zh-TW" altLang="en-US" sz="750" dirty="0">
                          <a:solidFill>
                            <a:schemeClr val="tx1"/>
                          </a:solidFill>
                          <a:latin typeface="微軟正黑體" panose="020B0604030504040204" pitchFamily="34" charset="-120"/>
                          <a:ea typeface="微軟正黑體" panose="020B0604030504040204" pitchFamily="34" charset="-120"/>
                        </a:rPr>
                        <a:t>廠內健康檢查完成法定達成率</a:t>
                      </a:r>
                      <a:r>
                        <a:rPr lang="en-US" altLang="zh-TW" sz="750" dirty="0">
                          <a:solidFill>
                            <a:schemeClr val="tx1"/>
                          </a:solidFill>
                          <a:latin typeface="微軟正黑體" panose="020B0604030504040204" pitchFamily="34" charset="-120"/>
                          <a:ea typeface="微軟正黑體" panose="020B0604030504040204" pitchFamily="34" charset="-120"/>
                        </a:rPr>
                        <a:t>91%</a:t>
                      </a:r>
                      <a:r>
                        <a:rPr lang="zh-TW" altLang="en-US" sz="750" dirty="0">
                          <a:solidFill>
                            <a:schemeClr val="tx1"/>
                          </a:solidFill>
                          <a:latin typeface="微軟正黑體" panose="020B0604030504040204" pitchFamily="34" charset="-120"/>
                          <a:ea typeface="微軟正黑體" panose="020B0604030504040204" pitchFamily="34" charset="-120"/>
                        </a:rPr>
                        <a:t>。 </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3.</a:t>
                      </a:r>
                      <a:r>
                        <a:rPr lang="zh-TW" altLang="en-US" sz="750" dirty="0">
                          <a:solidFill>
                            <a:schemeClr val="tx1"/>
                          </a:solidFill>
                          <a:latin typeface="微軟正黑體" panose="020B0604030504040204" pitchFamily="34" charset="-120"/>
                          <a:ea typeface="微軟正黑體" panose="020B0604030504040204" pitchFamily="34" charset="-120"/>
                        </a:rPr>
                        <a:t>衛教講座舉辦</a:t>
                      </a:r>
                      <a:r>
                        <a:rPr lang="en-US" altLang="zh-TW" sz="750" dirty="0">
                          <a:solidFill>
                            <a:schemeClr val="tx1"/>
                          </a:solidFill>
                          <a:latin typeface="微軟正黑體" panose="020B0604030504040204" pitchFamily="34" charset="-120"/>
                          <a:ea typeface="微軟正黑體" panose="020B0604030504040204" pitchFamily="34" charset="-120"/>
                        </a:rPr>
                        <a:t>5</a:t>
                      </a:r>
                      <a:r>
                        <a:rPr lang="zh-TW" altLang="en-US" sz="750" dirty="0">
                          <a:solidFill>
                            <a:schemeClr val="tx1"/>
                          </a:solidFill>
                          <a:latin typeface="微軟正黑體" panose="020B0604030504040204" pitchFamily="34" charset="-120"/>
                          <a:ea typeface="微軟正黑體" panose="020B0604030504040204" pitchFamily="34" charset="-120"/>
                        </a:rPr>
                        <a:t>次。</a:t>
                      </a:r>
                      <a:endParaRPr lang="en-US" altLang="zh-TW" sz="750" dirty="0">
                        <a:solidFill>
                          <a:schemeClr val="tx1"/>
                        </a:solidFill>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浦東廠區</a:t>
                      </a: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a:t>
                      </a:r>
                    </a:p>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1.</a:t>
                      </a:r>
                      <a:r>
                        <a:rPr lang="en-US" altLang="zh-CN" sz="750" kern="1200" dirty="0">
                          <a:solidFill>
                            <a:schemeClr val="tx1"/>
                          </a:solidFill>
                          <a:latin typeface="微軟正黑體" panose="020B0604030504040204" pitchFamily="34" charset="-120"/>
                          <a:ea typeface="微軟正黑體" panose="020B0604030504040204" pitchFamily="34" charset="-120"/>
                          <a:cs typeface="+mn-cs"/>
                        </a:rPr>
                        <a:t>2018</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年廠區人為意外損工</a:t>
                      </a:r>
                      <a:r>
                        <a:rPr lang="zh-CN" altLang="en-US" sz="750" kern="1200" dirty="0" smtClean="0">
                          <a:solidFill>
                            <a:schemeClr val="tx1"/>
                          </a:solidFill>
                          <a:latin typeface="微軟正黑體" panose="020B0604030504040204" pitchFamily="34" charset="-120"/>
                          <a:ea typeface="微軟正黑體" panose="020B0604030504040204" pitchFamily="34" charset="-120"/>
                          <a:cs typeface="+mn-cs"/>
                        </a:rPr>
                        <a:t>比</a:t>
                      </a:r>
                      <a:r>
                        <a:rPr lang="en-US" altLang="zh-CN" sz="750" kern="1200" dirty="0" smtClean="0">
                          <a:solidFill>
                            <a:srgbClr val="FF0000"/>
                          </a:solidFill>
                          <a:latin typeface="微軟正黑體" panose="020B0604030504040204" pitchFamily="34" charset="-120"/>
                          <a:ea typeface="微軟正黑體" panose="020B0604030504040204" pitchFamily="34" charset="-120"/>
                          <a:cs typeface="+mn-cs"/>
                        </a:rPr>
                        <a:t>27.82</a:t>
                      </a:r>
                      <a:r>
                        <a:rPr lang="zh-CN" altLang="en-US" sz="750" kern="1200" dirty="0" smtClean="0">
                          <a:solidFill>
                            <a:schemeClr val="tx1"/>
                          </a:solidFill>
                          <a:latin typeface="微軟正黑體" panose="020B0604030504040204" pitchFamily="34" charset="-120"/>
                          <a:ea typeface="微軟正黑體" panose="020B0604030504040204" pitchFamily="34" charset="-120"/>
                          <a:cs typeface="+mn-cs"/>
                        </a:rPr>
                        <a:t>。</a:t>
                      </a:r>
                      <a:endParaRPr lang="en-US" altLang="zh-TW" sz="75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2.</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安裝樓面電子屏宣傳看板，</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實現</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安全教育知識</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視頻等不同類型檔</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滾動</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播報。</a:t>
                      </a:r>
                      <a:endParaRPr lang="en-US" altLang="zh-TW" sz="75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3</a:t>
                      </a:r>
                      <a:r>
                        <a:rPr lang="zh-CN" altLang="en-US" sz="750" b="1" kern="1200" dirty="0">
                          <a:solidFill>
                            <a:schemeClr val="tx1"/>
                          </a:solidFill>
                          <a:latin typeface="微軟正黑體" panose="020B0604030504040204" pitchFamily="34" charset="-120"/>
                          <a:ea typeface="微軟正黑體" panose="020B0604030504040204" pitchFamily="34" charset="-120"/>
                          <a:cs typeface="+mn-cs"/>
                        </a:rPr>
                        <a:t>組織應急預案演練</a:t>
                      </a:r>
                      <a:r>
                        <a:rPr lang="en-US" altLang="zh-CN" sz="750" b="1" kern="1200" dirty="0">
                          <a:solidFill>
                            <a:schemeClr val="tx1"/>
                          </a:solidFill>
                          <a:latin typeface="微軟正黑體" panose="020B0604030504040204" pitchFamily="34" charset="-120"/>
                          <a:ea typeface="微軟正黑體" panose="020B0604030504040204" pitchFamily="34" charset="-120"/>
                          <a:cs typeface="+mn-cs"/>
                        </a:rPr>
                        <a:t>10</a:t>
                      </a:r>
                      <a:r>
                        <a:rPr lang="zh-CN" altLang="en-US" sz="750" b="1" kern="1200" dirty="0">
                          <a:solidFill>
                            <a:schemeClr val="tx1"/>
                          </a:solidFill>
                          <a:latin typeface="微軟正黑體" panose="020B0604030504040204" pitchFamily="34" charset="-120"/>
                          <a:ea typeface="微軟正黑體" panose="020B0604030504040204" pitchFamily="34" charset="-120"/>
                          <a:cs typeface="+mn-cs"/>
                        </a:rPr>
                        <a:t>次（消防疏散</a:t>
                      </a:r>
                      <a:r>
                        <a:rPr lang="en-US" altLang="zh-CN" sz="750" b="1" kern="1200" dirty="0">
                          <a:solidFill>
                            <a:schemeClr val="tx1"/>
                          </a:solidFill>
                          <a:latin typeface="微軟正黑體" panose="020B0604030504040204" pitchFamily="34" charset="-120"/>
                          <a:ea typeface="微軟正黑體" panose="020B0604030504040204" pitchFamily="34" charset="-120"/>
                          <a:cs typeface="+mn-cs"/>
                        </a:rPr>
                        <a:t>6</a:t>
                      </a:r>
                      <a:r>
                        <a:rPr lang="zh-CN" altLang="en-US" sz="750" b="1" kern="1200" dirty="0">
                          <a:solidFill>
                            <a:schemeClr val="tx1"/>
                          </a:solidFill>
                          <a:latin typeface="微軟正黑體" panose="020B0604030504040204" pitchFamily="34" charset="-120"/>
                          <a:ea typeface="微軟正黑體" panose="020B0604030504040204" pitchFamily="34" charset="-120"/>
                          <a:cs typeface="+mn-cs"/>
                        </a:rPr>
                        <a:t>次（其中廠區</a:t>
                      </a:r>
                      <a:r>
                        <a:rPr lang="en-US" altLang="zh-CN" sz="750" b="1" kern="1200" dirty="0">
                          <a:solidFill>
                            <a:schemeClr val="tx1"/>
                          </a:solidFill>
                          <a:latin typeface="微軟正黑體" panose="020B0604030504040204" pitchFamily="34" charset="-120"/>
                          <a:ea typeface="微軟正黑體" panose="020B0604030504040204" pitchFamily="34" charset="-120"/>
                          <a:cs typeface="+mn-cs"/>
                        </a:rPr>
                        <a:t>4</a:t>
                      </a:r>
                      <a:r>
                        <a:rPr lang="zh-CN" altLang="en-US" sz="750" b="1" kern="1200" dirty="0">
                          <a:solidFill>
                            <a:schemeClr val="tx1"/>
                          </a:solidFill>
                          <a:latin typeface="微軟正黑體" panose="020B0604030504040204" pitchFamily="34" charset="-120"/>
                          <a:ea typeface="微軟正黑體" panose="020B0604030504040204" pitchFamily="34" charset="-120"/>
                          <a:cs typeface="+mn-cs"/>
                        </a:rPr>
                        <a:t>次，宿舍</a:t>
                      </a:r>
                      <a:r>
                        <a:rPr lang="en-US" altLang="zh-CN" sz="750" b="1" kern="1200" dirty="0">
                          <a:solidFill>
                            <a:schemeClr val="tx1"/>
                          </a:solidFill>
                          <a:latin typeface="微軟正黑體" panose="020B0604030504040204" pitchFamily="34" charset="-120"/>
                          <a:ea typeface="微軟正黑體" panose="020B0604030504040204" pitchFamily="34" charset="-120"/>
                          <a:cs typeface="+mn-cs"/>
                        </a:rPr>
                        <a:t>2</a:t>
                      </a:r>
                      <a:r>
                        <a:rPr lang="zh-CN" altLang="en-US" sz="750" b="1" kern="1200" dirty="0">
                          <a:solidFill>
                            <a:schemeClr val="tx1"/>
                          </a:solidFill>
                          <a:latin typeface="微軟正黑體" panose="020B0604030504040204" pitchFamily="34" charset="-120"/>
                          <a:ea typeface="微軟正黑體" panose="020B0604030504040204" pitchFamily="34" charset="-120"/>
                          <a:cs typeface="+mn-cs"/>
                        </a:rPr>
                        <a:t>次）</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、政企聯合消防演練</a:t>
                      </a:r>
                      <a:r>
                        <a:rPr lang="en-US" altLang="zh-CN" sz="750" kern="1200" dirty="0">
                          <a:solidFill>
                            <a:schemeClr val="tx1"/>
                          </a:solidFill>
                          <a:latin typeface="微軟正黑體" panose="020B0604030504040204" pitchFamily="34" charset="-120"/>
                          <a:ea typeface="微軟正黑體" panose="020B0604030504040204" pitchFamily="34" charset="-120"/>
                          <a:cs typeface="+mn-cs"/>
                        </a:rPr>
                        <a:t>1</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次、受限空間</a:t>
                      </a:r>
                      <a:r>
                        <a:rPr lang="en-US" altLang="zh-CN" sz="750" kern="1200" dirty="0">
                          <a:solidFill>
                            <a:schemeClr val="tx1"/>
                          </a:solidFill>
                          <a:latin typeface="微軟正黑體" panose="020B0604030504040204" pitchFamily="34" charset="-120"/>
                          <a:ea typeface="微軟正黑體" panose="020B0604030504040204" pitchFamily="34" charset="-120"/>
                          <a:cs typeface="+mn-cs"/>
                        </a:rPr>
                        <a:t>1</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次、職業病</a:t>
                      </a:r>
                      <a:r>
                        <a:rPr lang="en-US" altLang="zh-CN" sz="750" kern="1200" dirty="0">
                          <a:solidFill>
                            <a:schemeClr val="tx1"/>
                          </a:solidFill>
                          <a:latin typeface="微軟正黑體" panose="020B0604030504040204" pitchFamily="34" charset="-120"/>
                          <a:ea typeface="微軟正黑體" panose="020B0604030504040204" pitchFamily="34" charset="-120"/>
                          <a:cs typeface="+mn-cs"/>
                        </a:rPr>
                        <a:t>1</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次、特種設備</a:t>
                      </a:r>
                      <a:r>
                        <a:rPr lang="en-US" altLang="zh-CN" sz="750" kern="1200" dirty="0">
                          <a:solidFill>
                            <a:schemeClr val="tx1"/>
                          </a:solidFill>
                          <a:latin typeface="微軟正黑體" panose="020B0604030504040204" pitchFamily="34" charset="-120"/>
                          <a:ea typeface="微軟正黑體" panose="020B0604030504040204" pitchFamily="34" charset="-120"/>
                          <a:cs typeface="+mn-cs"/>
                        </a:rPr>
                        <a:t>1</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次）</a:t>
                      </a:r>
                      <a:r>
                        <a:rPr lang="zh-TW" altLang="en-US" sz="75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75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750" kern="1200" dirty="0">
                          <a:solidFill>
                            <a:schemeClr val="tx1"/>
                          </a:solidFill>
                          <a:latin typeface="微軟正黑體" panose="020B0604030504040204" pitchFamily="34" charset="-120"/>
                          <a:ea typeface="微軟正黑體" panose="020B0604030504040204" pitchFamily="34" charset="-120"/>
                          <a:cs typeface="+mn-cs"/>
                        </a:rPr>
                        <a:t>4.</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完成安全教育時數每季</a:t>
                      </a:r>
                      <a:r>
                        <a:rPr lang="en-US" altLang="zh-CN" sz="750" kern="1200" dirty="0">
                          <a:solidFill>
                            <a:schemeClr val="tx1"/>
                          </a:solidFill>
                          <a:latin typeface="微軟正黑體" panose="020B0604030504040204" pitchFamily="34" charset="-120"/>
                          <a:ea typeface="微軟正黑體" panose="020B0604030504040204" pitchFamily="34" charset="-120"/>
                          <a:cs typeface="+mn-cs"/>
                        </a:rPr>
                        <a:t>6.4</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小時</a:t>
                      </a:r>
                      <a:r>
                        <a:rPr lang="en-US" altLang="zh-CN" sz="750" kern="1200" dirty="0">
                          <a:solidFill>
                            <a:schemeClr val="tx1"/>
                          </a:solidFill>
                          <a:latin typeface="微軟正黑體" panose="020B0604030504040204" pitchFamily="34" charset="-120"/>
                          <a:ea typeface="微軟正黑體" panose="020B0604030504040204" pitchFamily="34" charset="-120"/>
                          <a:cs typeface="+mn-cs"/>
                        </a:rPr>
                        <a:t>/</a:t>
                      </a:r>
                      <a:r>
                        <a:rPr lang="zh-CN" altLang="en-US" sz="750" kern="1200" dirty="0">
                          <a:solidFill>
                            <a:schemeClr val="tx1"/>
                          </a:solidFill>
                          <a:latin typeface="微軟正黑體" panose="020B0604030504040204" pitchFamily="34" charset="-120"/>
                          <a:ea typeface="微軟正黑體" panose="020B0604030504040204" pitchFamily="34" charset="-120"/>
                          <a:cs typeface="+mn-cs"/>
                        </a:rPr>
                        <a:t>人</a:t>
                      </a:r>
                      <a:endParaRPr lang="en-US" altLang="zh-CN" sz="75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75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南京廠區</a:t>
                      </a:r>
                      <a:r>
                        <a:rPr lang="en-US" altLang="zh-TW" sz="75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1.</a:t>
                      </a:r>
                      <a:r>
                        <a:rPr lang="zh-TW" altLang="en-US" sz="750" dirty="0">
                          <a:solidFill>
                            <a:schemeClr val="tx1"/>
                          </a:solidFill>
                          <a:latin typeface="微軟正黑體" panose="020B0604030504040204" pitchFamily="34" charset="-120"/>
                          <a:ea typeface="微軟正黑體" panose="020B0604030504040204" pitchFamily="34" charset="-120"/>
                        </a:rPr>
                        <a:t>新進同仁體格檢查、在職同仁的一般健康檢查及從事特殊危害健康作業的特殊作業健康檢查達成率大於</a:t>
                      </a:r>
                      <a:r>
                        <a:rPr lang="en-US" altLang="zh-TW" sz="750" dirty="0">
                          <a:solidFill>
                            <a:schemeClr val="tx1"/>
                          </a:solidFill>
                          <a:latin typeface="微軟正黑體" panose="020B0604030504040204" pitchFamily="34" charset="-120"/>
                          <a:ea typeface="微軟正黑體" panose="020B0604030504040204" pitchFamily="34" charset="-120"/>
                        </a:rPr>
                        <a:t>90%</a:t>
                      </a:r>
                      <a:r>
                        <a:rPr lang="zh-TW" altLang="en-US" sz="750" dirty="0">
                          <a:solidFill>
                            <a:schemeClr val="tx1"/>
                          </a:solidFill>
                          <a:latin typeface="微軟正黑體" panose="020B0604030504040204" pitchFamily="34" charset="-120"/>
                          <a:ea typeface="微軟正黑體" panose="020B0604030504040204" pitchFamily="34" charset="-120"/>
                        </a:rPr>
                        <a:t>。</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2.</a:t>
                      </a:r>
                      <a:r>
                        <a:rPr lang="zh-TW" altLang="en-US" sz="750" dirty="0">
                          <a:solidFill>
                            <a:schemeClr val="tx1"/>
                          </a:solidFill>
                          <a:latin typeface="微軟正黑體" panose="020B0604030504040204" pitchFamily="34" charset="-120"/>
                          <a:ea typeface="微軟正黑體" panose="020B0604030504040204" pitchFamily="34" charset="-120"/>
                        </a:rPr>
                        <a:t>廠區工作場所職業病危害因素定期檢測</a:t>
                      </a:r>
                      <a:r>
                        <a:rPr lang="en-US" altLang="zh-TW" sz="750" dirty="0">
                          <a:solidFill>
                            <a:schemeClr val="tx1"/>
                          </a:solidFill>
                          <a:latin typeface="微軟正黑體" panose="020B0604030504040204" pitchFamily="34" charset="-120"/>
                          <a:ea typeface="微軟正黑體" panose="020B0604030504040204" pitchFamily="34" charset="-120"/>
                        </a:rPr>
                        <a:t>1</a:t>
                      </a:r>
                      <a:r>
                        <a:rPr lang="zh-TW" altLang="en-US" sz="750" dirty="0">
                          <a:solidFill>
                            <a:schemeClr val="tx1"/>
                          </a:solidFill>
                          <a:latin typeface="微軟正黑體" panose="020B0604030504040204" pitchFamily="34" charset="-120"/>
                          <a:ea typeface="微軟正黑體" panose="020B0604030504040204" pitchFamily="34" charset="-120"/>
                        </a:rPr>
                        <a:t>次，均符合標準。</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3.2018</a:t>
                      </a:r>
                      <a:r>
                        <a:rPr lang="zh-TW" altLang="en-US" sz="750" dirty="0">
                          <a:solidFill>
                            <a:schemeClr val="tx1"/>
                          </a:solidFill>
                          <a:latin typeface="微軟正黑體" panose="020B0604030504040204" pitchFamily="34" charset="-120"/>
                          <a:ea typeface="微軟正黑體" panose="020B0604030504040204" pitchFamily="34" charset="-120"/>
                        </a:rPr>
                        <a:t>年提供衛教宣導文件</a:t>
                      </a:r>
                      <a:r>
                        <a:rPr lang="en-US" altLang="zh-TW" sz="750" dirty="0">
                          <a:solidFill>
                            <a:schemeClr val="tx1"/>
                          </a:solidFill>
                          <a:latin typeface="微軟正黑體" panose="020B0604030504040204" pitchFamily="34" charset="-120"/>
                          <a:ea typeface="微軟正黑體" panose="020B0604030504040204" pitchFamily="34" charset="-120"/>
                        </a:rPr>
                        <a:t>12</a:t>
                      </a:r>
                      <a:r>
                        <a:rPr lang="zh-TW" altLang="en-US" sz="750" dirty="0">
                          <a:solidFill>
                            <a:schemeClr val="tx1"/>
                          </a:solidFill>
                          <a:latin typeface="微軟正黑體" panose="020B0604030504040204" pitchFamily="34" charset="-120"/>
                          <a:ea typeface="微軟正黑體" panose="020B0604030504040204" pitchFamily="34" charset="-120"/>
                        </a:rPr>
                        <a:t>份，開展健康知識培訓、健康講座</a:t>
                      </a:r>
                      <a:r>
                        <a:rPr lang="en-US" altLang="zh-TW" sz="750" dirty="0">
                          <a:solidFill>
                            <a:schemeClr val="tx1"/>
                          </a:solidFill>
                          <a:latin typeface="微軟正黑體" panose="020B0604030504040204" pitchFamily="34" charset="-120"/>
                          <a:ea typeface="微軟正黑體" panose="020B0604030504040204" pitchFamily="34" charset="-120"/>
                        </a:rPr>
                        <a:t>20</a:t>
                      </a:r>
                      <a:r>
                        <a:rPr lang="zh-CN" altLang="en-US" sz="750" dirty="0">
                          <a:solidFill>
                            <a:schemeClr val="tx1"/>
                          </a:solidFill>
                          <a:latin typeface="微軟正黑體" panose="020B0604030504040204" pitchFamily="34" charset="-120"/>
                          <a:ea typeface="微軟正黑體" panose="020B0604030504040204" pitchFamily="34" charset="-120"/>
                        </a:rPr>
                        <a:t>次</a:t>
                      </a:r>
                      <a:r>
                        <a:rPr lang="zh-TW" altLang="en-US" sz="750" dirty="0">
                          <a:solidFill>
                            <a:schemeClr val="tx1"/>
                          </a:solidFill>
                          <a:latin typeface="微軟正黑體" panose="020B0604030504040204" pitchFamily="34" charset="-120"/>
                          <a:ea typeface="微軟正黑體" panose="020B0604030504040204" pitchFamily="34" charset="-120"/>
                        </a:rPr>
                        <a:t>，</a:t>
                      </a:r>
                      <a:r>
                        <a:rPr lang="zh-CN" altLang="en-US" sz="750" dirty="0">
                          <a:solidFill>
                            <a:schemeClr val="tx1"/>
                          </a:solidFill>
                          <a:latin typeface="微軟正黑體" panose="020B0604030504040204" pitchFamily="34" charset="-120"/>
                          <a:ea typeface="微軟正黑體" panose="020B0604030504040204" pitchFamily="34" charset="-120"/>
                        </a:rPr>
                        <a:t>職工宿舍環境衛生消殺活動</a:t>
                      </a:r>
                      <a:r>
                        <a:rPr lang="en-US" altLang="zh-CN" sz="750" baseline="0" dirty="0">
                          <a:solidFill>
                            <a:schemeClr val="tx1"/>
                          </a:solidFill>
                          <a:latin typeface="微軟正黑體" panose="020B0604030504040204" pitchFamily="34" charset="-120"/>
                          <a:ea typeface="微軟正黑體" panose="020B0604030504040204" pitchFamily="34" charset="-120"/>
                        </a:rPr>
                        <a:t> 1</a:t>
                      </a:r>
                      <a:r>
                        <a:rPr lang="zh-CN" altLang="en-US" sz="750" dirty="0">
                          <a:solidFill>
                            <a:schemeClr val="tx1"/>
                          </a:solidFill>
                          <a:latin typeface="微軟正黑體" panose="020B0604030504040204" pitchFamily="34" charset="-120"/>
                          <a:ea typeface="微軟正黑體" panose="020B0604030504040204" pitchFamily="34" charset="-120"/>
                        </a:rPr>
                        <a:t>次</a:t>
                      </a:r>
                      <a:r>
                        <a:rPr lang="zh-TW" altLang="en-US" sz="750" dirty="0">
                          <a:solidFill>
                            <a:schemeClr val="tx1"/>
                          </a:solidFill>
                          <a:latin typeface="微軟正黑體" panose="020B0604030504040204" pitchFamily="34" charset="-120"/>
                          <a:ea typeface="微軟正黑體" panose="020B0604030504040204" pitchFamily="34" charset="-120"/>
                        </a:rPr>
                        <a:t>。</a:t>
                      </a:r>
                      <a:endParaRPr lang="en-US" altLang="zh-TW" sz="750" dirty="0">
                        <a:solidFill>
                          <a:schemeClr val="tx1"/>
                        </a:solidFill>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750" dirty="0">
                          <a:solidFill>
                            <a:schemeClr val="tx1"/>
                          </a:solidFill>
                          <a:latin typeface="微軟正黑體" panose="020B0604030504040204" pitchFamily="34" charset="-120"/>
                          <a:ea typeface="微軟正黑體" panose="020B0604030504040204" pitchFamily="34" charset="-120"/>
                        </a:rPr>
                        <a:t>4.</a:t>
                      </a:r>
                      <a:r>
                        <a:rPr lang="zh-TW" altLang="en-US" sz="750" dirty="0">
                          <a:solidFill>
                            <a:schemeClr val="tx1"/>
                          </a:solidFill>
                          <a:latin typeface="微軟正黑體" panose="020B0604030504040204" pitchFamily="34" charset="-120"/>
                          <a:ea typeface="微軟正黑體" panose="020B0604030504040204" pitchFamily="34" charset="-120"/>
                        </a:rPr>
                        <a:t>組織應急預案演練</a:t>
                      </a:r>
                      <a:r>
                        <a:rPr lang="en-US" altLang="zh-TW" sz="750" dirty="0">
                          <a:solidFill>
                            <a:schemeClr val="tx1"/>
                          </a:solidFill>
                          <a:latin typeface="微軟正黑體" panose="020B0604030504040204" pitchFamily="34" charset="-120"/>
                          <a:ea typeface="微軟正黑體" panose="020B0604030504040204" pitchFamily="34" charset="-120"/>
                        </a:rPr>
                        <a:t>6</a:t>
                      </a:r>
                      <a:r>
                        <a:rPr lang="zh-TW" altLang="en-US" sz="750" dirty="0">
                          <a:solidFill>
                            <a:schemeClr val="tx1"/>
                          </a:solidFill>
                          <a:latin typeface="微軟正黑體" panose="020B0604030504040204" pitchFamily="34" charset="-120"/>
                          <a:ea typeface="微軟正黑體" panose="020B0604030504040204" pitchFamily="34" charset="-120"/>
                        </a:rPr>
                        <a:t>次（消防疏散</a:t>
                      </a:r>
                      <a:r>
                        <a:rPr lang="en-US" altLang="zh-TW" sz="750" dirty="0">
                          <a:solidFill>
                            <a:schemeClr val="tx1"/>
                          </a:solidFill>
                          <a:latin typeface="微軟正黑體" panose="020B0604030504040204" pitchFamily="34" charset="-120"/>
                          <a:ea typeface="微軟正黑體" panose="020B0604030504040204" pitchFamily="34" charset="-120"/>
                        </a:rPr>
                        <a:t>4</a:t>
                      </a:r>
                      <a:r>
                        <a:rPr lang="zh-TW" altLang="en-US" sz="750" dirty="0">
                          <a:solidFill>
                            <a:schemeClr val="tx1"/>
                          </a:solidFill>
                          <a:latin typeface="微軟正黑體" panose="020B0604030504040204" pitchFamily="34" charset="-120"/>
                          <a:ea typeface="微軟正黑體" panose="020B0604030504040204" pitchFamily="34" charset="-120"/>
                        </a:rPr>
                        <a:t>次、化學品洩漏</a:t>
                      </a:r>
                      <a:r>
                        <a:rPr lang="en-US" altLang="zh-TW" sz="750" dirty="0">
                          <a:solidFill>
                            <a:schemeClr val="tx1"/>
                          </a:solidFill>
                          <a:latin typeface="微軟正黑體" panose="020B0604030504040204" pitchFamily="34" charset="-120"/>
                          <a:ea typeface="微軟正黑體" panose="020B0604030504040204" pitchFamily="34" charset="-120"/>
                        </a:rPr>
                        <a:t>1</a:t>
                      </a:r>
                      <a:r>
                        <a:rPr lang="zh-TW" altLang="en-US" sz="750" dirty="0">
                          <a:solidFill>
                            <a:schemeClr val="tx1"/>
                          </a:solidFill>
                          <a:latin typeface="微軟正黑體" panose="020B0604030504040204" pitchFamily="34" charset="-120"/>
                          <a:ea typeface="微軟正黑體" panose="020B0604030504040204" pitchFamily="34" charset="-120"/>
                        </a:rPr>
                        <a:t>次、</a:t>
                      </a:r>
                      <a:r>
                        <a:rPr lang="zh-CN" altLang="en-US" sz="750" dirty="0">
                          <a:solidFill>
                            <a:schemeClr val="tx1"/>
                          </a:solidFill>
                          <a:latin typeface="微軟正黑體" panose="020B0604030504040204" pitchFamily="34" charset="-120"/>
                          <a:ea typeface="微軟正黑體" panose="020B0604030504040204" pitchFamily="34" charset="-120"/>
                        </a:rPr>
                        <a:t>触电着火演练</a:t>
                      </a:r>
                      <a:r>
                        <a:rPr lang="en-US" altLang="zh-CN" sz="750" dirty="0">
                          <a:solidFill>
                            <a:schemeClr val="tx1"/>
                          </a:solidFill>
                          <a:latin typeface="微軟正黑體" panose="020B0604030504040204" pitchFamily="34" charset="-120"/>
                          <a:ea typeface="微軟正黑體" panose="020B0604030504040204" pitchFamily="34" charset="-120"/>
                        </a:rPr>
                        <a:t>1</a:t>
                      </a:r>
                      <a:r>
                        <a:rPr lang="zh-CN" altLang="en-US" sz="750" dirty="0">
                          <a:solidFill>
                            <a:schemeClr val="tx1"/>
                          </a:solidFill>
                          <a:latin typeface="微軟正黑體" panose="020B0604030504040204" pitchFamily="34" charset="-120"/>
                          <a:ea typeface="微軟正黑體" panose="020B0604030504040204" pitchFamily="34" charset="-120"/>
                        </a:rPr>
                        <a:t>次</a:t>
                      </a:r>
                      <a:r>
                        <a:rPr lang="zh-TW" altLang="en-US" sz="750" dirty="0">
                          <a:solidFill>
                            <a:schemeClr val="tx1"/>
                          </a:solidFill>
                          <a:latin typeface="微軟正黑體" panose="020B0604030504040204" pitchFamily="34" charset="-120"/>
                          <a:ea typeface="微軟正黑體" panose="020B0604030504040204" pitchFamily="34" charset="-120"/>
                        </a:rPr>
                        <a:t>）。</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05565">
                <a:tc>
                  <a:txBody>
                    <a:bodyPr/>
                    <a:lstStyle/>
                    <a:p>
                      <a:pPr marL="0" algn="ctr" rtl="0" eaLnBrk="1" latinLnBrk="0" hangingPunct="1">
                        <a:lnSpc>
                          <a:spcPct val="150000"/>
                        </a:lnSpc>
                      </a:pPr>
                      <a:r>
                        <a:rPr kumimoji="0" lang="en-US" altLang="zh-TW" sz="800" kern="1200" dirty="0">
                          <a:solidFill>
                            <a:schemeClr val="tx1"/>
                          </a:solidFill>
                          <a:latin typeface="微軟正黑體" panose="020B0604030504040204" pitchFamily="34" charset="-120"/>
                          <a:ea typeface="微軟正黑體" panose="020B0604030504040204" pitchFamily="34" charset="-120"/>
                          <a:cs typeface="+mn-cs"/>
                        </a:rPr>
                        <a:t>2019</a:t>
                      </a:r>
                      <a:r>
                        <a:rPr kumimoji="0" lang="zh-TW" altLang="en-US" sz="800" kern="1200" dirty="0">
                          <a:solidFill>
                            <a:schemeClr val="tx1"/>
                          </a:solidFill>
                          <a:latin typeface="微軟正黑體" panose="020B0604030504040204" pitchFamily="34" charset="-120"/>
                          <a:ea typeface="微軟正黑體" panose="020B0604030504040204" pitchFamily="34" charset="-120"/>
                          <a:cs typeface="+mn-cs"/>
                        </a:rPr>
                        <a:t>年推展重點</a:t>
                      </a:r>
                      <a:endParaRPr kumimoji="0" lang="en-US" altLang="zh-TW" sz="800" kern="1200" dirty="0">
                        <a:solidFill>
                          <a:schemeClr val="tx1"/>
                        </a:solidFill>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342900" marR="0" lvl="0" indent="-342900" algn="l" defTabSz="911764" rtl="0" eaLnBrk="1" fontAlgn="auto" latinLnBrk="0" hangingPunct="1">
                        <a:lnSpc>
                          <a:spcPct val="100000"/>
                        </a:lnSpc>
                        <a:spcBef>
                          <a:spcPts val="0"/>
                        </a:spcBef>
                        <a:spcAft>
                          <a:spcPts val="0"/>
                        </a:spcAft>
                        <a:buClrTx/>
                        <a:buSzTx/>
                        <a:buFont typeface="+mj-lt"/>
                        <a:buAutoNum type="arabicPeriod"/>
                        <a:tabLst/>
                        <a:defRPr/>
                      </a:pPr>
                      <a:r>
                        <a:rPr lang="zh-CN" altLang="en-US" sz="750" dirty="0">
                          <a:solidFill>
                            <a:schemeClr val="tx1"/>
                          </a:solidFill>
                          <a:latin typeface="微軟正黑體" panose="020B0604030504040204" pitchFamily="34" charset="-120"/>
                          <a:ea typeface="微軟正黑體" panose="020B0604030504040204" pitchFamily="34" charset="-120"/>
                        </a:rPr>
                        <a:t>關注</a:t>
                      </a:r>
                      <a:r>
                        <a:rPr lang="en-US" altLang="zh-CN" sz="750" dirty="0">
                          <a:solidFill>
                            <a:schemeClr val="tx1"/>
                          </a:solidFill>
                          <a:latin typeface="微軟正黑體" panose="020B0604030504040204" pitchFamily="34" charset="-120"/>
                          <a:ea typeface="微軟正黑體" panose="020B0604030504040204" pitchFamily="34" charset="-120"/>
                        </a:rPr>
                        <a:t>ISO 45001</a:t>
                      </a:r>
                      <a:r>
                        <a:rPr lang="zh-TW" altLang="en-US" sz="750" dirty="0">
                          <a:solidFill>
                            <a:schemeClr val="tx1"/>
                          </a:solidFill>
                          <a:latin typeface="微軟正黑體" panose="020B0604030504040204" pitchFamily="34" charset="-120"/>
                          <a:ea typeface="微軟正黑體" panose="020B0604030504040204" pitchFamily="34" charset="-120"/>
                        </a:rPr>
                        <a:t>職業</a:t>
                      </a:r>
                      <a:r>
                        <a:rPr lang="zh-CN" altLang="en-US" sz="750" dirty="0">
                          <a:solidFill>
                            <a:schemeClr val="tx1"/>
                          </a:solidFill>
                          <a:latin typeface="微軟正黑體" panose="020B0604030504040204" pitchFamily="34" charset="-120"/>
                          <a:ea typeface="微軟正黑體" panose="020B0604030504040204" pitchFamily="34" charset="-120"/>
                        </a:rPr>
                        <a:t>健康</a:t>
                      </a:r>
                      <a:r>
                        <a:rPr lang="zh-TW" altLang="en-US" sz="750" dirty="0">
                          <a:solidFill>
                            <a:schemeClr val="tx1"/>
                          </a:solidFill>
                          <a:latin typeface="微軟正黑體" panose="020B0604030504040204" pitchFamily="34" charset="-120"/>
                          <a:ea typeface="微軟正黑體" panose="020B0604030504040204" pitchFamily="34" charset="-120"/>
                        </a:rPr>
                        <a:t>安全</a:t>
                      </a:r>
                      <a:r>
                        <a:rPr lang="zh-CN" altLang="en-US" sz="750" dirty="0">
                          <a:solidFill>
                            <a:schemeClr val="tx1"/>
                          </a:solidFill>
                          <a:latin typeface="微軟正黑體" panose="020B0604030504040204" pitchFamily="34" charset="-120"/>
                          <a:ea typeface="微軟正黑體" panose="020B0604030504040204" pitchFamily="34" charset="-120"/>
                        </a:rPr>
                        <a:t>管理體系標準的發佈并積極應對</a:t>
                      </a:r>
                      <a:r>
                        <a:rPr lang="zh-TW" altLang="zh-TW"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a:t>
                      </a:r>
                      <a:endParaRPr lang="en-US" altLang="zh-TW"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p>
                      <a:pPr marL="342900" marR="0" lvl="0" indent="-342900" algn="l" defTabSz="911764" rtl="0" eaLnBrk="1" fontAlgn="auto" latinLnBrk="0" hangingPunct="1">
                        <a:lnSpc>
                          <a:spcPct val="100000"/>
                        </a:lnSpc>
                        <a:spcBef>
                          <a:spcPts val="0"/>
                        </a:spcBef>
                        <a:spcAft>
                          <a:spcPts val="0"/>
                        </a:spcAft>
                        <a:buClrTx/>
                        <a:buSzTx/>
                        <a:buFont typeface="+mj-lt"/>
                        <a:buAutoNum type="arabicPeriod"/>
                        <a:tabLst/>
                        <a:defRPr/>
                      </a:pPr>
                      <a:r>
                        <a:rPr lang="zh-CN" altLang="en-US"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持續</a:t>
                      </a:r>
                      <a:r>
                        <a:rPr lang="zh-TW" altLang="en-US"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定期檢查</a:t>
                      </a:r>
                      <a:r>
                        <a:rPr lang="zh-CN" altLang="en-US"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、檢測及評估工廠的安全衛生狀況。</a:t>
                      </a:r>
                      <a:endParaRPr lang="en-US" altLang="zh-CN"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p>
                      <a:pPr marL="342900" marR="0" lvl="0" indent="-342900" algn="l" defTabSz="911764" rtl="0" eaLnBrk="1" fontAlgn="auto" latinLnBrk="0" hangingPunct="1">
                        <a:lnSpc>
                          <a:spcPct val="100000"/>
                        </a:lnSpc>
                        <a:spcBef>
                          <a:spcPts val="0"/>
                        </a:spcBef>
                        <a:spcAft>
                          <a:spcPts val="0"/>
                        </a:spcAft>
                        <a:buClrTx/>
                        <a:buSzTx/>
                        <a:buFont typeface="+mj-lt"/>
                        <a:buAutoNum type="arabicPeriod"/>
                        <a:tabLst/>
                        <a:defRPr/>
                      </a:pPr>
                      <a:r>
                        <a:rPr lang="zh-CN" altLang="en-US"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持續</a:t>
                      </a:r>
                      <a:r>
                        <a:rPr lang="zh-TW" altLang="en-US"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推動工業</a:t>
                      </a:r>
                      <a:r>
                        <a:rPr lang="en-US" altLang="zh-TW"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4.0</a:t>
                      </a:r>
                      <a:r>
                        <a:rPr lang="zh-TW" altLang="en-US"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自動化設備導入。</a:t>
                      </a:r>
                      <a:endParaRPr lang="en-US" altLang="zh-TW"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p>
                      <a:pPr marL="342900" marR="0" lvl="0" indent="-342900" algn="l" defTabSz="911764" rtl="0" eaLnBrk="1" fontAlgn="auto" latinLnBrk="0" hangingPunct="1">
                        <a:lnSpc>
                          <a:spcPct val="100000"/>
                        </a:lnSpc>
                        <a:spcBef>
                          <a:spcPts val="0"/>
                        </a:spcBef>
                        <a:spcAft>
                          <a:spcPts val="0"/>
                        </a:spcAft>
                        <a:buClrTx/>
                        <a:buSzTx/>
                        <a:buFont typeface="+mj-lt"/>
                        <a:buAutoNum type="arabicPeriod"/>
                        <a:tabLst/>
                        <a:defRPr/>
                      </a:pPr>
                      <a:r>
                        <a:rPr lang="zh-TW" altLang="en-US" sz="750" dirty="0">
                          <a:solidFill>
                            <a:schemeClr val="tx1"/>
                          </a:solidFill>
                          <a:latin typeface="微軟正黑體" panose="020B0604030504040204" pitchFamily="34" charset="-120"/>
                          <a:ea typeface="微軟正黑體" panose="020B0604030504040204" pitchFamily="34" charset="-120"/>
                        </a:rPr>
                        <a:t>持續</a:t>
                      </a:r>
                      <a:r>
                        <a:rPr lang="zh-CN" altLang="en-US" sz="750" dirty="0">
                          <a:solidFill>
                            <a:schemeClr val="tx1"/>
                          </a:solidFill>
                          <a:latin typeface="微軟正黑體" panose="020B0604030504040204" pitchFamily="34" charset="-120"/>
                          <a:ea typeface="微軟正黑體" panose="020B0604030504040204" pitchFamily="34" charset="-120"/>
                        </a:rPr>
                        <a:t>對員工</a:t>
                      </a:r>
                      <a:r>
                        <a:rPr lang="zh-TW" altLang="en-US" sz="750" dirty="0">
                          <a:solidFill>
                            <a:schemeClr val="tx1"/>
                          </a:solidFill>
                          <a:latin typeface="微軟正黑體" panose="020B0604030504040204" pitchFamily="34" charset="-120"/>
                          <a:ea typeface="微軟正黑體" panose="020B0604030504040204" pitchFamily="34" charset="-120"/>
                        </a:rPr>
                        <a:t>工傷和疾病事件的預防、管理、跟蹤、報告和調查，并幫助員工重返崗位</a:t>
                      </a:r>
                      <a:r>
                        <a:rPr lang="zh-CN" altLang="en-US"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a:t>
                      </a:r>
                      <a:endParaRPr lang="en-US" altLang="zh-TW" sz="75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974627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a:xfrm>
            <a:off x="3437953" y="859907"/>
            <a:ext cx="3060000" cy="5851525"/>
          </a:xfrm>
        </p:spPr>
        <p:txBody>
          <a:bodyPr/>
          <a:lstStyle/>
          <a:p>
            <a:r>
              <a:rPr lang="zh-TW" altLang="en-US" sz="900" dirty="0" smtClean="0">
                <a:solidFill>
                  <a:prstClr val="black"/>
                </a:solidFill>
              </a:rPr>
              <a:t>工作</a:t>
            </a:r>
            <a:r>
              <a:rPr lang="zh-TW" altLang="en-US" sz="900" dirty="0">
                <a:solidFill>
                  <a:prstClr val="black"/>
                </a:solidFill>
              </a:rPr>
              <a:t>，防範於未然，做好安全預防工作</a:t>
            </a:r>
            <a:r>
              <a:rPr lang="zh-TW" altLang="en-US" sz="900" dirty="0" smtClean="0">
                <a:solidFill>
                  <a:prstClr val="black"/>
                </a:solidFill>
              </a:rPr>
              <a:t>。</a:t>
            </a:r>
            <a:endParaRPr lang="en-US" altLang="zh-TW" sz="900" dirty="0" smtClean="0">
              <a:solidFill>
                <a:prstClr val="black"/>
              </a:solidFill>
            </a:endParaRPr>
          </a:p>
          <a:p>
            <a:r>
              <a:rPr lang="en-US" altLang="zh-TW" sz="900" dirty="0" smtClean="0">
                <a:solidFill>
                  <a:prstClr val="black"/>
                </a:solidFill>
              </a:rPr>
              <a:t> </a:t>
            </a:r>
            <a:r>
              <a:rPr lang="en-US" altLang="zh-TW" sz="900" dirty="0">
                <a:solidFill>
                  <a:prstClr val="black"/>
                </a:solidFill>
              </a:rPr>
              <a:t>2018</a:t>
            </a:r>
            <a:r>
              <a:rPr lang="zh-TW" altLang="en-US" sz="900" dirty="0" smtClean="0">
                <a:solidFill>
                  <a:prstClr val="black"/>
                </a:solidFill>
              </a:rPr>
              <a:t>年英華達</a:t>
            </a:r>
            <a:r>
              <a:rPr lang="zh-TW" altLang="en-US" sz="900" dirty="0" smtClean="0">
                <a:solidFill>
                  <a:srgbClr val="FF0000"/>
                </a:solidFill>
              </a:rPr>
              <a:t>台北廠區進行消防演習</a:t>
            </a:r>
            <a:r>
              <a:rPr lang="en-US" altLang="zh-TW" sz="900" dirty="0" smtClean="0">
                <a:solidFill>
                  <a:srgbClr val="FF0000"/>
                </a:solidFill>
              </a:rPr>
              <a:t>2</a:t>
            </a:r>
            <a:r>
              <a:rPr lang="zh-TW" altLang="en-US" sz="900" dirty="0" smtClean="0">
                <a:solidFill>
                  <a:srgbClr val="FF0000"/>
                </a:solidFill>
              </a:rPr>
              <a:t>次</a:t>
            </a:r>
            <a:r>
              <a:rPr lang="zh-TW" altLang="en-US" sz="900" dirty="0" smtClean="0">
                <a:solidFill>
                  <a:prstClr val="black"/>
                </a:solidFill>
              </a:rPr>
              <a:t>，浦東</a:t>
            </a:r>
            <a:r>
              <a:rPr lang="zh-TW" altLang="en-US" sz="900" dirty="0">
                <a:solidFill>
                  <a:prstClr val="black"/>
                </a:solidFill>
              </a:rPr>
              <a:t>廠區共</a:t>
            </a:r>
            <a:r>
              <a:rPr lang="zh-CN" altLang="en-US" sz="900" dirty="0">
                <a:solidFill>
                  <a:prstClr val="black"/>
                </a:solidFill>
              </a:rPr>
              <a:t>組織應急預案演練</a:t>
            </a:r>
            <a:r>
              <a:rPr lang="en-US" altLang="zh-CN" sz="900" dirty="0">
                <a:solidFill>
                  <a:prstClr val="black"/>
                </a:solidFill>
              </a:rPr>
              <a:t>10</a:t>
            </a:r>
            <a:r>
              <a:rPr lang="zh-CN" altLang="en-US" sz="900" dirty="0" smtClean="0">
                <a:solidFill>
                  <a:prstClr val="black"/>
                </a:solidFill>
              </a:rPr>
              <a:t>次（</a:t>
            </a:r>
            <a:r>
              <a:rPr lang="zh-CN" altLang="en-US" sz="900" dirty="0">
                <a:solidFill>
                  <a:prstClr val="black"/>
                </a:solidFill>
              </a:rPr>
              <a:t>消防疏散</a:t>
            </a:r>
            <a:r>
              <a:rPr lang="en-US" altLang="zh-CN" sz="900" dirty="0">
                <a:solidFill>
                  <a:prstClr val="black"/>
                </a:solidFill>
              </a:rPr>
              <a:t>6</a:t>
            </a:r>
            <a:r>
              <a:rPr lang="zh-CN" altLang="en-US" sz="900" dirty="0">
                <a:solidFill>
                  <a:prstClr val="black"/>
                </a:solidFill>
              </a:rPr>
              <a:t>次（其中廠區</a:t>
            </a:r>
            <a:r>
              <a:rPr lang="en-US" altLang="zh-CN" sz="900" dirty="0">
                <a:solidFill>
                  <a:prstClr val="black"/>
                </a:solidFill>
              </a:rPr>
              <a:t>4</a:t>
            </a:r>
            <a:r>
              <a:rPr lang="zh-CN" altLang="en-US" sz="900" dirty="0">
                <a:solidFill>
                  <a:prstClr val="black"/>
                </a:solidFill>
              </a:rPr>
              <a:t>次，宿舍</a:t>
            </a:r>
            <a:r>
              <a:rPr lang="en-US" altLang="zh-CN" sz="900" dirty="0">
                <a:solidFill>
                  <a:prstClr val="black"/>
                </a:solidFill>
              </a:rPr>
              <a:t>2</a:t>
            </a:r>
            <a:r>
              <a:rPr lang="zh-CN" altLang="en-US" sz="900" dirty="0">
                <a:solidFill>
                  <a:prstClr val="black"/>
                </a:solidFill>
              </a:rPr>
              <a:t>次）、政企聯合消防演練</a:t>
            </a:r>
            <a:r>
              <a:rPr lang="en-US" altLang="zh-CN" sz="900" dirty="0">
                <a:solidFill>
                  <a:prstClr val="black"/>
                </a:solidFill>
              </a:rPr>
              <a:t>1</a:t>
            </a:r>
            <a:r>
              <a:rPr lang="zh-CN" altLang="en-US" sz="900" dirty="0">
                <a:solidFill>
                  <a:prstClr val="black"/>
                </a:solidFill>
              </a:rPr>
              <a:t>次、受限空間</a:t>
            </a:r>
            <a:r>
              <a:rPr lang="en-US" altLang="zh-CN" sz="900" dirty="0">
                <a:solidFill>
                  <a:prstClr val="black"/>
                </a:solidFill>
              </a:rPr>
              <a:t>1</a:t>
            </a:r>
            <a:r>
              <a:rPr lang="zh-CN" altLang="en-US" sz="900" dirty="0">
                <a:solidFill>
                  <a:prstClr val="black"/>
                </a:solidFill>
              </a:rPr>
              <a:t>次、職業病</a:t>
            </a:r>
            <a:r>
              <a:rPr lang="en-US" altLang="zh-CN" sz="900" dirty="0">
                <a:solidFill>
                  <a:prstClr val="black"/>
                </a:solidFill>
              </a:rPr>
              <a:t>1</a:t>
            </a:r>
            <a:r>
              <a:rPr lang="zh-CN" altLang="en-US" sz="900" dirty="0">
                <a:solidFill>
                  <a:prstClr val="black"/>
                </a:solidFill>
              </a:rPr>
              <a:t>次、特種設備</a:t>
            </a:r>
            <a:r>
              <a:rPr lang="en-US" altLang="zh-CN" sz="900" dirty="0">
                <a:solidFill>
                  <a:prstClr val="black"/>
                </a:solidFill>
              </a:rPr>
              <a:t>1</a:t>
            </a:r>
            <a:r>
              <a:rPr lang="zh-CN" altLang="en-US" sz="900" dirty="0">
                <a:solidFill>
                  <a:prstClr val="black"/>
                </a:solidFill>
              </a:rPr>
              <a:t>次</a:t>
            </a:r>
            <a:r>
              <a:rPr lang="zh-CN" altLang="en-US" sz="900" dirty="0" smtClean="0">
                <a:solidFill>
                  <a:prstClr val="black"/>
                </a:solidFill>
              </a:rPr>
              <a:t>）</a:t>
            </a:r>
            <a:r>
              <a:rPr lang="zh-TW" altLang="en-US" sz="900" dirty="0" smtClean="0">
                <a:solidFill>
                  <a:srgbClr val="FF0000"/>
                </a:solidFill>
              </a:rPr>
              <a:t>南京廠區共組織</a:t>
            </a:r>
            <a:r>
              <a:rPr lang="en-US" altLang="zh-TW" sz="900" dirty="0" smtClean="0">
                <a:solidFill>
                  <a:srgbClr val="FF0000"/>
                </a:solidFill>
              </a:rPr>
              <a:t>(</a:t>
            </a:r>
            <a:r>
              <a:rPr lang="zh-TW" altLang="en-US" sz="900" dirty="0" smtClean="0">
                <a:solidFill>
                  <a:srgbClr val="FF0000"/>
                </a:solidFill>
              </a:rPr>
              <a:t>消防演習</a:t>
            </a:r>
            <a:r>
              <a:rPr lang="en-US" altLang="zh-TW" sz="900" dirty="0" smtClean="0">
                <a:solidFill>
                  <a:srgbClr val="FF0000"/>
                </a:solidFill>
              </a:rPr>
              <a:t>5</a:t>
            </a:r>
            <a:r>
              <a:rPr lang="zh-TW" altLang="en-US" sz="900" dirty="0" smtClean="0">
                <a:solidFill>
                  <a:srgbClr val="FF0000"/>
                </a:solidFill>
              </a:rPr>
              <a:t>次、化學品泄漏應急演練一次</a:t>
            </a:r>
            <a:r>
              <a:rPr lang="en-US" altLang="zh-TW" sz="900" dirty="0" smtClean="0">
                <a:solidFill>
                  <a:srgbClr val="FF0000"/>
                </a:solidFill>
              </a:rPr>
              <a:t>)</a:t>
            </a:r>
            <a:r>
              <a:rPr lang="zh-TW" altLang="en-US" sz="900" dirty="0" smtClean="0">
                <a:solidFill>
                  <a:srgbClr val="FF0000"/>
                </a:solidFill>
              </a:rPr>
              <a:t>。</a:t>
            </a:r>
            <a:endParaRPr lang="en-US" altLang="zh-TW" dirty="0" smtClean="0">
              <a:solidFill>
                <a:srgbClr val="FF0000"/>
              </a:solidFill>
            </a:endParaRPr>
          </a:p>
          <a:p>
            <a:pPr marL="0" lvl="0" indent="265113">
              <a:lnSpc>
                <a:spcPct val="130000"/>
              </a:lnSpc>
              <a:spcAft>
                <a:spcPts val="600"/>
              </a:spcAft>
              <a:buClr>
                <a:srgbClr val="FE8637"/>
              </a:buClr>
              <a:tabLst>
                <a:tab pos="0" algn="l"/>
              </a:tabLst>
              <a:defRPr/>
            </a:pPr>
            <a:r>
              <a:rPr lang="en-US" altLang="zh-TW" dirty="0" smtClean="0">
                <a:solidFill>
                  <a:prstClr val="black"/>
                </a:solidFill>
              </a:rPr>
              <a:t>(</a:t>
            </a:r>
            <a:r>
              <a:rPr lang="en-US" altLang="zh-TW" sz="900" dirty="0">
                <a:solidFill>
                  <a:prstClr val="black"/>
                </a:solidFill>
              </a:rPr>
              <a:t>2).</a:t>
            </a:r>
            <a:r>
              <a:rPr lang="zh-TW" altLang="en-US" sz="900" dirty="0">
                <a:solidFill>
                  <a:prstClr val="black"/>
                </a:solidFill>
              </a:rPr>
              <a:t>安全教育訓練</a:t>
            </a:r>
          </a:p>
          <a:p>
            <a:pPr marL="0" indent="265113">
              <a:lnSpc>
                <a:spcPct val="130000"/>
              </a:lnSpc>
              <a:spcAft>
                <a:spcPts val="600"/>
              </a:spcAft>
              <a:buClr>
                <a:srgbClr val="FE8637"/>
              </a:buClr>
              <a:defRPr/>
            </a:pPr>
            <a:r>
              <a:rPr lang="zh-TW" altLang="en-US" sz="900" dirty="0">
                <a:solidFill>
                  <a:prstClr val="black"/>
                </a:solidFill>
              </a:rPr>
              <a:t>教育訓練是職業健康安全管理系統推動與實務運作的基礎</a:t>
            </a:r>
            <a:r>
              <a:rPr lang="zh-TW" altLang="en-US" sz="900" dirty="0" smtClean="0">
                <a:solidFill>
                  <a:prstClr val="black"/>
                </a:solidFill>
              </a:rPr>
              <a:t>。</a:t>
            </a:r>
            <a:r>
              <a:rPr lang="zh-TW" altLang="en-US" sz="900" dirty="0" smtClean="0">
                <a:solidFill>
                  <a:srgbClr val="FF0000"/>
                </a:solidFill>
              </a:rPr>
              <a:t>英華達各廠區的</a:t>
            </a:r>
            <a:r>
              <a:rPr lang="en-US" altLang="zh-TW" sz="900" dirty="0" smtClean="0">
                <a:solidFill>
                  <a:srgbClr val="FF0000"/>
                </a:solidFill>
              </a:rPr>
              <a:t>HR</a:t>
            </a:r>
            <a:r>
              <a:rPr lang="zh-TW" altLang="zh-TW" sz="900" dirty="0">
                <a:solidFill>
                  <a:srgbClr val="FF0000"/>
                </a:solidFill>
              </a:rPr>
              <a:t>提供「各項檢定合格名單 」來追蹤執行之職安相關教育訓練</a:t>
            </a:r>
            <a:r>
              <a:rPr lang="zh-TW" altLang="zh-TW" sz="900" dirty="0" smtClean="0">
                <a:solidFill>
                  <a:srgbClr val="FF0000"/>
                </a:solidFill>
              </a:rPr>
              <a:t>課程</a:t>
            </a:r>
            <a:r>
              <a:rPr lang="zh-TW" altLang="en-US" sz="900" dirty="0" smtClean="0">
                <a:solidFill>
                  <a:srgbClr val="FF0000"/>
                </a:solidFill>
              </a:rPr>
              <a:t>，浦東廠區包括有毒</a:t>
            </a:r>
            <a:r>
              <a:rPr lang="zh-TW" altLang="en-US" sz="900" dirty="0">
                <a:solidFill>
                  <a:srgbClr val="FF0000"/>
                </a:solidFill>
              </a:rPr>
              <a:t>有害有限空間作業、特種設備安全管理、危險化學品、消防管理員、建</a:t>
            </a:r>
            <a:r>
              <a:rPr lang="en-US" altLang="zh-TW" sz="900" dirty="0">
                <a:solidFill>
                  <a:srgbClr val="FF0000"/>
                </a:solidFill>
              </a:rPr>
              <a:t>(</a:t>
            </a:r>
            <a:r>
              <a:rPr lang="zh-TW" altLang="en-US" sz="900" dirty="0">
                <a:solidFill>
                  <a:srgbClr val="FF0000"/>
                </a:solidFill>
              </a:rPr>
              <a:t>構</a:t>
            </a:r>
            <a:r>
              <a:rPr lang="en-US" altLang="zh-TW" sz="900" dirty="0">
                <a:solidFill>
                  <a:srgbClr val="FF0000"/>
                </a:solidFill>
              </a:rPr>
              <a:t>)</a:t>
            </a:r>
            <a:r>
              <a:rPr lang="zh-TW" altLang="en-US" sz="900" dirty="0">
                <a:solidFill>
                  <a:srgbClr val="FF0000"/>
                </a:solidFill>
              </a:rPr>
              <a:t>築物消防</a:t>
            </a:r>
            <a:r>
              <a:rPr lang="zh-TW" altLang="en-US" sz="900" dirty="0" smtClean="0">
                <a:solidFill>
                  <a:srgbClr val="FF0000"/>
                </a:solidFill>
              </a:rPr>
              <a:t>員、特種作業操作、</a:t>
            </a:r>
            <a:r>
              <a:rPr lang="en-US" altLang="zh-TW" sz="900" dirty="0">
                <a:solidFill>
                  <a:srgbClr val="FF0000"/>
                </a:solidFill>
              </a:rPr>
              <a:t>X-Ray</a:t>
            </a:r>
            <a:r>
              <a:rPr lang="zh-TW" altLang="en-US" sz="900" dirty="0">
                <a:solidFill>
                  <a:srgbClr val="FF0000"/>
                </a:solidFill>
              </a:rPr>
              <a:t>輻射安全與</a:t>
            </a:r>
            <a:r>
              <a:rPr lang="zh-TW" altLang="en-US" sz="900" dirty="0" smtClean="0">
                <a:solidFill>
                  <a:srgbClr val="FF0000"/>
                </a:solidFill>
              </a:rPr>
              <a:t>防護：南京廠區包括特種作業操作、特種設備作業人員、電工作業、</a:t>
            </a:r>
            <a:r>
              <a:rPr lang="zh-TW" altLang="en-US" sz="900" dirty="0">
                <a:solidFill>
                  <a:srgbClr val="FF0000"/>
                </a:solidFill>
              </a:rPr>
              <a:t>消防管理員、建</a:t>
            </a:r>
            <a:r>
              <a:rPr lang="en-US" altLang="zh-TW" sz="900" dirty="0">
                <a:solidFill>
                  <a:srgbClr val="FF0000"/>
                </a:solidFill>
              </a:rPr>
              <a:t>(</a:t>
            </a:r>
            <a:r>
              <a:rPr lang="zh-TW" altLang="en-US" sz="900" dirty="0">
                <a:solidFill>
                  <a:srgbClr val="FF0000"/>
                </a:solidFill>
              </a:rPr>
              <a:t>構</a:t>
            </a:r>
            <a:r>
              <a:rPr lang="en-US" altLang="zh-TW" sz="900" dirty="0">
                <a:solidFill>
                  <a:srgbClr val="FF0000"/>
                </a:solidFill>
              </a:rPr>
              <a:t>)</a:t>
            </a:r>
            <a:r>
              <a:rPr lang="zh-TW" altLang="en-US" sz="900" dirty="0">
                <a:solidFill>
                  <a:srgbClr val="FF0000"/>
                </a:solidFill>
              </a:rPr>
              <a:t>築物消防員、放射工作人員</a:t>
            </a:r>
            <a:r>
              <a:rPr lang="zh-TW" altLang="en-US" sz="900" dirty="0" smtClean="0">
                <a:solidFill>
                  <a:srgbClr val="FF0000"/>
                </a:solidFill>
              </a:rPr>
              <a:t>培訓</a:t>
            </a:r>
            <a:r>
              <a:rPr lang="zh-TW" altLang="en-US" sz="900" dirty="0" smtClean="0"/>
              <a:t>。</a:t>
            </a:r>
            <a:endParaRPr lang="zh-TW" altLang="zh-TW" sz="900" dirty="0"/>
          </a:p>
          <a:p>
            <a:pPr marL="0" indent="265113">
              <a:lnSpc>
                <a:spcPct val="130000"/>
              </a:lnSpc>
              <a:spcAft>
                <a:spcPts val="600"/>
              </a:spcAft>
              <a:buClr>
                <a:srgbClr val="FE8637"/>
              </a:buClr>
              <a:defRPr/>
            </a:pPr>
            <a:r>
              <a:rPr lang="zh-TW" altLang="en-US" sz="900" dirty="0" smtClean="0">
                <a:solidFill>
                  <a:srgbClr val="FF0000"/>
                </a:solidFill>
              </a:rPr>
              <a:t>英華</a:t>
            </a:r>
            <a:r>
              <a:rPr lang="zh-TW" altLang="en-US" sz="900" dirty="0">
                <a:solidFill>
                  <a:srgbClr val="FF0000"/>
                </a:solidFill>
              </a:rPr>
              <a:t>達</a:t>
            </a:r>
            <a:r>
              <a:rPr lang="zh-TW" altLang="en-US" sz="900" dirty="0" smtClean="0">
                <a:solidFill>
                  <a:srgbClr val="FF0000"/>
                </a:solidFill>
              </a:rPr>
              <a:t>浦東及南京廠</a:t>
            </a:r>
            <a:r>
              <a:rPr lang="zh-TW" altLang="en-US" sz="900" dirty="0">
                <a:solidFill>
                  <a:srgbClr val="FF0000"/>
                </a:solidFill>
              </a:rPr>
              <a:t>區</a:t>
            </a:r>
            <a:r>
              <a:rPr lang="zh-TW" altLang="en-US" sz="900" dirty="0">
                <a:solidFill>
                  <a:prstClr val="black"/>
                </a:solidFill>
              </a:rPr>
              <a:t>每月組織公司員工進行安全健康知識培訓，如新員工環境健康安全、反恐安全知識、交通安全、消防安全、危險化學品與用電安全、有限空間作業安全、機械安全、勞防用品、事故調查與報告、輻射安全以及工傷與職業病防護等，</a:t>
            </a:r>
            <a:r>
              <a:rPr lang="en-US" altLang="zh-TW" sz="900" dirty="0">
                <a:solidFill>
                  <a:prstClr val="black"/>
                </a:solidFill>
              </a:rPr>
              <a:t>2018</a:t>
            </a:r>
            <a:r>
              <a:rPr lang="zh-TW" altLang="en-US" sz="900" dirty="0">
                <a:solidFill>
                  <a:prstClr val="black"/>
                </a:solidFill>
              </a:rPr>
              <a:t>年英華達浦東廠區完成安全教育時數達每季</a:t>
            </a:r>
            <a:r>
              <a:rPr lang="en-US" altLang="zh-TW" sz="900" dirty="0">
                <a:solidFill>
                  <a:prstClr val="black"/>
                </a:solidFill>
              </a:rPr>
              <a:t>6.4</a:t>
            </a:r>
            <a:r>
              <a:rPr lang="zh-TW" altLang="en-US" sz="900" dirty="0">
                <a:solidFill>
                  <a:prstClr val="black"/>
                </a:solidFill>
              </a:rPr>
              <a:t>小時</a:t>
            </a:r>
            <a:r>
              <a:rPr lang="en-US" altLang="zh-TW" dirty="0">
                <a:solidFill>
                  <a:prstClr val="black"/>
                </a:solidFill>
              </a:rPr>
              <a:t>/</a:t>
            </a:r>
            <a:r>
              <a:rPr lang="zh-TW" altLang="en-US" dirty="0" smtClean="0">
                <a:solidFill>
                  <a:prstClr val="black"/>
                </a:solidFill>
              </a:rPr>
              <a:t>人，</a:t>
            </a:r>
            <a:r>
              <a:rPr lang="zh-TW" altLang="en-US" sz="900" dirty="0" smtClean="0">
                <a:solidFill>
                  <a:srgbClr val="FF0000"/>
                </a:solidFill>
              </a:rPr>
              <a:t>南京</a:t>
            </a:r>
            <a:r>
              <a:rPr lang="zh-TW" altLang="en-US" sz="900" dirty="0">
                <a:solidFill>
                  <a:srgbClr val="FF0000"/>
                </a:solidFill>
              </a:rPr>
              <a:t>廠區完成安全教育時數達每季</a:t>
            </a:r>
            <a:r>
              <a:rPr lang="en-US" altLang="zh-TW" sz="900" dirty="0">
                <a:solidFill>
                  <a:srgbClr val="FF0000"/>
                </a:solidFill>
              </a:rPr>
              <a:t>7.8</a:t>
            </a:r>
            <a:r>
              <a:rPr lang="zh-TW" altLang="en-US" sz="900" dirty="0">
                <a:solidFill>
                  <a:srgbClr val="FF0000"/>
                </a:solidFill>
              </a:rPr>
              <a:t>小時</a:t>
            </a:r>
            <a:r>
              <a:rPr lang="en-US" altLang="zh-TW" sz="900" dirty="0">
                <a:solidFill>
                  <a:srgbClr val="FF0000"/>
                </a:solidFill>
              </a:rPr>
              <a:t>/</a:t>
            </a:r>
            <a:r>
              <a:rPr lang="zh-TW" altLang="en-US" sz="900" dirty="0">
                <a:solidFill>
                  <a:srgbClr val="FF0000"/>
                </a:solidFill>
              </a:rPr>
              <a:t>人。 </a:t>
            </a:r>
          </a:p>
          <a:p>
            <a:pPr marL="0" lvl="0" indent="265113">
              <a:lnSpc>
                <a:spcPct val="130000"/>
              </a:lnSpc>
              <a:spcAft>
                <a:spcPts val="600"/>
              </a:spcAft>
              <a:buClr>
                <a:srgbClr val="FE8637"/>
              </a:buClr>
              <a:defRPr/>
            </a:pPr>
            <a:r>
              <a:rPr lang="zh-TW" altLang="en-US" dirty="0" smtClean="0">
                <a:solidFill>
                  <a:prstClr val="black"/>
                </a:solidFill>
              </a:rPr>
              <a:t>。</a:t>
            </a:r>
            <a:endParaRPr lang="en-US" altLang="zh-TW" dirty="0">
              <a:solidFill>
                <a:prstClr val="black"/>
              </a:solidFill>
            </a:endParaRPr>
          </a:p>
          <a:p>
            <a:endParaRPr lang="en-US" altLang="zh-TW" dirty="0"/>
          </a:p>
          <a:p>
            <a:endParaRPr lang="en-US" altLang="zh-TW" dirty="0" smtClean="0"/>
          </a:p>
          <a:p>
            <a:endParaRPr lang="en-US" altLang="zh-TW" dirty="0"/>
          </a:p>
          <a:p>
            <a:endParaRPr lang="en-US" altLang="zh-TW" dirty="0" smtClean="0"/>
          </a:p>
          <a:p>
            <a:endParaRPr lang="en-US" altLang="zh-TW" dirty="0"/>
          </a:p>
          <a:p>
            <a:endParaRPr lang="zh-TW" altLang="en-US" dirty="0"/>
          </a:p>
        </p:txBody>
      </p:sp>
      <p:sp>
        <p:nvSpPr>
          <p:cNvPr id="4" name="標題 3"/>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sp>
        <p:nvSpPr>
          <p:cNvPr id="5" name="內容版面配置區 4"/>
          <p:cNvSpPr>
            <a:spLocks noGrp="1"/>
          </p:cNvSpPr>
          <p:nvPr>
            <p:ph idx="4294967295"/>
          </p:nvPr>
        </p:nvSpPr>
        <p:spPr>
          <a:xfrm>
            <a:off x="345083" y="980727"/>
            <a:ext cx="3023741" cy="55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gn="just">
              <a:spcBef>
                <a:spcPts val="600"/>
              </a:spcBef>
              <a:buNone/>
            </a:pPr>
            <a:r>
              <a:rPr lang="en-US" altLang="zh-TW" sz="1100" b="1" dirty="0">
                <a:latin typeface="微軟正黑體" panose="020B0604030504040204" pitchFamily="34" charset="-120"/>
                <a:ea typeface="微軟正黑體" panose="020B0604030504040204" pitchFamily="34" charset="-120"/>
              </a:rPr>
              <a:t>3)</a:t>
            </a:r>
            <a:r>
              <a:rPr lang="zh-TW" altLang="en-US" sz="1100" b="1" dirty="0">
                <a:latin typeface="微軟正黑體" panose="020B0604030504040204" pitchFamily="34" charset="-120"/>
                <a:ea typeface="微軟正黑體" panose="020B0604030504040204" pitchFamily="34" charset="-120"/>
              </a:rPr>
              <a:t> </a:t>
            </a:r>
            <a:r>
              <a:rPr lang="zh-TW" altLang="en-US" sz="1100" b="1"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職業</a:t>
            </a:r>
            <a:r>
              <a:rPr lang="zh-TW" altLang="en-US" sz="1100" b="1"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安全衛生</a:t>
            </a:r>
            <a:r>
              <a:rPr lang="zh-TW" altLang="en-US" sz="1100" b="1"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管理體系</a:t>
            </a:r>
            <a:endParaRPr lang="en-US" altLang="zh-TW" sz="1100" b="1"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0" algn="just">
              <a:spcBef>
                <a:spcPts val="600"/>
              </a:spcBef>
              <a:buNone/>
            </a:pPr>
            <a:endParaRPr lang="en-US" altLang="zh-TW" sz="900" dirty="0" smtClean="0">
              <a:latin typeface="微軟正黑體" pitchFamily="34" charset="-120"/>
              <a:ea typeface="微軟正黑體" pitchFamily="34" charset="-120"/>
            </a:endParaRPr>
          </a:p>
          <a:p>
            <a:pPr marL="0" lvl="0" indent="265113">
              <a:lnSpc>
                <a:spcPct val="130000"/>
              </a:lnSpc>
              <a:spcBef>
                <a:spcPct val="20000"/>
              </a:spcBef>
              <a:spcAft>
                <a:spcPts val="600"/>
              </a:spcAft>
              <a:buNone/>
              <a:defRPr/>
            </a:pPr>
            <a:r>
              <a:rPr lang="zh-TW" altLang="en-US" sz="900" dirty="0" smtClean="0">
                <a:latin typeface="微軟正黑體" pitchFamily="34" charset="-120"/>
                <a:ea typeface="微軟正黑體" pitchFamily="34" charset="-120"/>
              </a:rPr>
              <a:t>英華</a:t>
            </a:r>
            <a:r>
              <a:rPr lang="zh-TW" altLang="en-US" sz="900" dirty="0">
                <a:latin typeface="微軟正黑體" pitchFamily="34" charset="-120"/>
                <a:ea typeface="微軟正黑體" pitchFamily="34" charset="-120"/>
              </a:rPr>
              <a:t>達為提升職業安全衛生管理績效，設置專業及有效的安衛環</a:t>
            </a:r>
            <a:r>
              <a:rPr lang="zh-TW" altLang="en-US" sz="900" dirty="0" smtClean="0">
                <a:latin typeface="微軟正黑體" pitchFamily="34" charset="-120"/>
                <a:ea typeface="微軟正黑體" pitchFamily="34" charset="-120"/>
              </a:rPr>
              <a:t>管理系統，兩大</a:t>
            </a:r>
            <a:r>
              <a:rPr lang="zh-TW" altLang="en-US" sz="900" dirty="0">
                <a:latin typeface="微軟正黑體" pitchFamily="34" charset="-120"/>
                <a:ea typeface="微軟正黑體" pitchFamily="34" charset="-120"/>
              </a:rPr>
              <a:t>生產基地的浦東廠、南京廠均通過</a:t>
            </a:r>
            <a:r>
              <a:rPr lang="en-US" altLang="zh-TW" sz="900" dirty="0">
                <a:latin typeface="微軟正黑體" pitchFamily="34" charset="-120"/>
                <a:ea typeface="微軟正黑體" pitchFamily="34" charset="-120"/>
              </a:rPr>
              <a:t>OHSAS 18001</a:t>
            </a:r>
            <a:r>
              <a:rPr lang="zh-TW" altLang="en-US" sz="900" dirty="0">
                <a:latin typeface="微軟正黑體" pitchFamily="34" charset="-120"/>
                <a:ea typeface="微軟正黑體" pitchFamily="34" charset="-120"/>
              </a:rPr>
              <a:t>安全衛生管理系統，研擬風險管理策略並及時掌握國際各項資訊</a:t>
            </a:r>
            <a:r>
              <a:rPr lang="zh-TW" altLang="en-US" sz="900" dirty="0" smtClean="0">
                <a:latin typeface="微軟正黑體" pitchFamily="34" charset="-120"/>
                <a:ea typeface="微軟正黑體" pitchFamily="34" charset="-120"/>
              </a:rPr>
              <a:t>，台北廠區依據</a:t>
            </a:r>
            <a:r>
              <a:rPr lang="en-US" altLang="zh-TW" sz="900" dirty="0" smtClean="0">
                <a:solidFill>
                  <a:srgbClr val="FF0000"/>
                </a:solidFill>
                <a:latin typeface="微軟正黑體" pitchFamily="34" charset="-120"/>
                <a:ea typeface="微軟正黑體" pitchFamily="34" charset="-120"/>
              </a:rPr>
              <a:t>(</a:t>
            </a:r>
            <a:r>
              <a:rPr lang="zh-TW" altLang="en-US" sz="900" dirty="0" smtClean="0">
                <a:solidFill>
                  <a:srgbClr val="FF0000"/>
                </a:solidFill>
                <a:latin typeface="微軟正黑體" pitchFamily="34" charset="-120"/>
                <a:ea typeface="微軟正黑體" pitchFamily="34" charset="-120"/>
              </a:rPr>
              <a:t>職</a:t>
            </a:r>
            <a:r>
              <a:rPr lang="zh-TW" altLang="en-US" sz="900" dirty="0">
                <a:solidFill>
                  <a:srgbClr val="FF0000"/>
                </a:solidFill>
                <a:latin typeface="微軟正黑體" pitchFamily="34" charset="-120"/>
                <a:ea typeface="微軟正黑體" pitchFamily="34" charset="-120"/>
              </a:rPr>
              <a:t>業</a:t>
            </a:r>
            <a:r>
              <a:rPr lang="zh-TW" altLang="en-US" sz="900" dirty="0" smtClean="0">
                <a:solidFill>
                  <a:srgbClr val="FF0000"/>
                </a:solidFill>
                <a:latin typeface="微軟正黑體" pitchFamily="34" charset="-120"/>
                <a:ea typeface="微軟正黑體" pitchFamily="34" charset="-120"/>
              </a:rPr>
              <a:t>安全衛生法規範，</a:t>
            </a:r>
            <a:r>
              <a:rPr lang="zh-TW" altLang="en-US" sz="900" dirty="0" smtClean="0">
                <a:latin typeface="微軟正黑體" pitchFamily="34" charset="-120"/>
                <a:ea typeface="微軟正黑體" pitchFamily="34" charset="-120"/>
              </a:rPr>
              <a:t>持續</a:t>
            </a:r>
            <a:r>
              <a:rPr lang="zh-TW" altLang="en-US" sz="900" dirty="0">
                <a:latin typeface="微軟正黑體" pitchFamily="34" charset="-120"/>
                <a:ea typeface="微軟正黑體" pitchFamily="34" charset="-120"/>
              </a:rPr>
              <a:t>改善的</a:t>
            </a:r>
            <a:r>
              <a:rPr lang="zh-TW" altLang="en-US" sz="900" dirty="0" smtClean="0">
                <a:latin typeface="微軟正黑體" pitchFamily="34" charset="-120"/>
                <a:ea typeface="微軟正黑體" pitchFamily="34" charset="-120"/>
              </a:rPr>
              <a:t>精神；</a:t>
            </a:r>
            <a:r>
              <a:rPr lang="zh-TW" altLang="en-US" sz="900" dirty="0" smtClean="0">
                <a:solidFill>
                  <a:srgbClr val="FF0000"/>
                </a:solidFill>
                <a:latin typeface="微軟正黑體" pitchFamily="34" charset="-120"/>
                <a:ea typeface="微軟正黑體" pitchFamily="34" charset="-120"/>
              </a:rPr>
              <a:t>浦東</a:t>
            </a:r>
            <a:r>
              <a:rPr lang="zh-TW" altLang="zh-TW" sz="900" dirty="0" smtClean="0">
                <a:solidFill>
                  <a:srgbClr val="FF0000"/>
                </a:solidFill>
                <a:latin typeface="微軟正黑體" panose="020B0604030504040204" pitchFamily="34" charset="-120"/>
                <a:ea typeface="微軟正黑體" panose="020B0604030504040204" pitchFamily="34" charset="-120"/>
              </a:rPr>
              <a:t>廠</a:t>
            </a:r>
            <a:r>
              <a:rPr lang="zh-TW" altLang="zh-TW" sz="900" dirty="0">
                <a:solidFill>
                  <a:srgbClr val="FF0000"/>
                </a:solidFill>
                <a:latin typeface="微軟正黑體" panose="020B0604030504040204" pitchFamily="34" charset="-120"/>
                <a:ea typeface="微軟正黑體" panose="020B0604030504040204" pitchFamily="34" charset="-120"/>
              </a:rPr>
              <a:t>區危險源登記表各部門持續更新（在有新工藝、新機器等入廠時，各部門會對各部門的風險源進行識別、結果匯整及控制措施等），</a:t>
            </a:r>
            <a:r>
              <a:rPr lang="en-US" altLang="zh-TW" sz="900" dirty="0">
                <a:solidFill>
                  <a:srgbClr val="FF0000"/>
                </a:solidFill>
                <a:latin typeface="微軟正黑體" panose="020B0604030504040204" pitchFamily="34" charset="-120"/>
                <a:ea typeface="微軟正黑體" panose="020B0604030504040204" pitchFamily="34" charset="-120"/>
              </a:rPr>
              <a:t>QS</a:t>
            </a:r>
            <a:r>
              <a:rPr lang="zh-TW" altLang="zh-TW" sz="900" dirty="0">
                <a:solidFill>
                  <a:srgbClr val="FF0000"/>
                </a:solidFill>
                <a:latin typeface="微軟正黑體" panose="020B0604030504040204" pitchFamily="34" charset="-120"/>
                <a:ea typeface="微軟正黑體" panose="020B0604030504040204" pitchFamily="34" charset="-120"/>
              </a:rPr>
              <a:t>部門每季度會對危險源登記表進行</a:t>
            </a:r>
            <a:r>
              <a:rPr lang="zh-TW" altLang="zh-TW" sz="900" dirty="0" smtClean="0">
                <a:solidFill>
                  <a:srgbClr val="FF0000"/>
                </a:solidFill>
                <a:latin typeface="微軟正黑體" panose="020B0604030504040204" pitchFamily="34" charset="-120"/>
                <a:ea typeface="微軟正黑體" panose="020B0604030504040204" pitchFamily="34" charset="-120"/>
              </a:rPr>
              <a:t>評審</a:t>
            </a:r>
            <a:r>
              <a:rPr lang="zh-TW" altLang="en-US" sz="900" dirty="0" smtClean="0">
                <a:solidFill>
                  <a:srgbClr val="FF0000"/>
                </a:solidFill>
                <a:latin typeface="微軟正黑體" panose="020B0604030504040204" pitchFamily="34" charset="-120"/>
                <a:ea typeface="微軟正黑體" panose="020B0604030504040204" pitchFamily="34" charset="-120"/>
              </a:rPr>
              <a:t>。南京廠區</a:t>
            </a:r>
            <a:r>
              <a:rPr lang="zh-TW" altLang="zh-TW" sz="900" dirty="0" smtClean="0">
                <a:solidFill>
                  <a:srgbClr val="FF0000"/>
                </a:solidFill>
                <a:latin typeface="微軟正黑體" panose="020B0604030504040204" pitchFamily="34" charset="-120"/>
                <a:ea typeface="微軟正黑體" panose="020B0604030504040204" pitchFamily="34" charset="-120"/>
              </a:rPr>
              <a:t>各</a:t>
            </a:r>
            <a:r>
              <a:rPr lang="zh-TW" altLang="zh-TW" sz="900" dirty="0">
                <a:solidFill>
                  <a:srgbClr val="FF0000"/>
                </a:solidFill>
                <a:latin typeface="微軟正黑體" panose="020B0604030504040204" pitchFamily="34" charset="-120"/>
                <a:ea typeface="微軟正黑體" panose="020B0604030504040204" pitchFamily="34" charset="-120"/>
              </a:rPr>
              <a:t>相關部門每季度應確保各單位環境因素以及危險源收集之完整性，由環境管理推動小組品質系統部</a:t>
            </a:r>
            <a:r>
              <a:rPr lang="en-US" altLang="zh-TW" sz="900" dirty="0">
                <a:solidFill>
                  <a:srgbClr val="FF0000"/>
                </a:solidFill>
                <a:latin typeface="微軟正黑體" panose="020B0604030504040204" pitchFamily="34" charset="-120"/>
                <a:ea typeface="微軟正黑體" panose="020B0604030504040204" pitchFamily="34" charset="-120"/>
              </a:rPr>
              <a:t>&amp;</a:t>
            </a:r>
            <a:r>
              <a:rPr lang="zh-TW" altLang="zh-TW" sz="900" dirty="0">
                <a:solidFill>
                  <a:srgbClr val="FF0000"/>
                </a:solidFill>
                <a:latin typeface="微軟正黑體" panose="020B0604030504040204" pitchFamily="34" charset="-120"/>
                <a:ea typeface="微軟正黑體" panose="020B0604030504040204" pitchFamily="34" charset="-120"/>
              </a:rPr>
              <a:t>職業健康安全管理推動小組工安組進行全廠區環境因素及危險源識別評估過程記錄與匯整</a:t>
            </a:r>
            <a:r>
              <a:rPr lang="zh-TW" altLang="zh-TW" sz="900" dirty="0" smtClean="0">
                <a:solidFill>
                  <a:srgbClr val="FF0000"/>
                </a:solidFill>
                <a:latin typeface="微軟正黑體" panose="020B0604030504040204" pitchFamily="34" charset="-120"/>
                <a:ea typeface="微軟正黑體" panose="020B0604030504040204" pitchFamily="34" charset="-120"/>
              </a:rPr>
              <a:t>。</a:t>
            </a:r>
            <a:endParaRPr lang="en-US" altLang="zh-TW" sz="900" dirty="0" smtClean="0">
              <a:latin typeface="微軟正黑體" pitchFamily="34" charset="-120"/>
              <a:ea typeface="微軟正黑體" pitchFamily="34" charset="-120"/>
            </a:endParaRPr>
          </a:p>
          <a:p>
            <a:pPr marL="0" indent="265113">
              <a:lnSpc>
                <a:spcPct val="130000"/>
              </a:lnSpc>
              <a:spcBef>
                <a:spcPct val="20000"/>
              </a:spcBef>
              <a:spcAft>
                <a:spcPts val="600"/>
              </a:spcAft>
              <a:buNone/>
              <a:defRPr/>
            </a:pPr>
            <a:r>
              <a:rPr lang="zh-TW" altLang="en-US" sz="900" dirty="0" smtClean="0">
                <a:latin typeface="微軟正黑體" pitchFamily="34" charset="-120"/>
                <a:ea typeface="微軟正黑體" pitchFamily="34" charset="-120"/>
              </a:rPr>
              <a:t>台灣地區職業安全衛生委員會資方</a:t>
            </a:r>
            <a:r>
              <a:rPr lang="en-US" altLang="zh-TW" sz="900" dirty="0" smtClean="0">
                <a:latin typeface="微軟正黑體" pitchFamily="34" charset="-120"/>
                <a:ea typeface="微軟正黑體" pitchFamily="34" charset="-120"/>
              </a:rPr>
              <a:t>:</a:t>
            </a:r>
            <a:r>
              <a:rPr lang="zh-TW" altLang="en-US" sz="900" dirty="0" smtClean="0">
                <a:latin typeface="微軟正黑體" pitchFamily="34" charset="-120"/>
                <a:ea typeface="微軟正黑體" pitchFamily="34" charset="-120"/>
              </a:rPr>
              <a:t>勞方代表比例為</a:t>
            </a:r>
            <a:r>
              <a:rPr lang="en-US" altLang="zh-TW" sz="900" dirty="0" smtClean="0">
                <a:latin typeface="微軟正黑體" pitchFamily="34" charset="-120"/>
                <a:ea typeface="微軟正黑體" pitchFamily="34" charset="-120"/>
              </a:rPr>
              <a:t>5:6</a:t>
            </a:r>
            <a:r>
              <a:rPr lang="zh-TW" altLang="en-US" sz="900" dirty="0" smtClean="0">
                <a:latin typeface="微軟正黑體" pitchFamily="34" charset="-120"/>
                <a:ea typeface="微軟正黑體" pitchFamily="34" charset="-120"/>
              </a:rPr>
              <a:t>，勞方會議出席率為</a:t>
            </a:r>
            <a:r>
              <a:rPr lang="en-US" altLang="zh-TW" sz="900" dirty="0" smtClean="0">
                <a:latin typeface="微軟正黑體" pitchFamily="34" charset="-120"/>
                <a:ea typeface="微軟正黑體" pitchFamily="34" charset="-120"/>
              </a:rPr>
              <a:t>34%</a:t>
            </a:r>
            <a:r>
              <a:rPr lang="zh-TW" altLang="en-US" sz="900" dirty="0" smtClean="0">
                <a:latin typeface="微軟正黑體" pitchFamily="34" charset="-120"/>
                <a:ea typeface="微軟正黑體" pitchFamily="34" charset="-120"/>
              </a:rPr>
              <a:t>；浦東廠區安全委員會資方</a:t>
            </a:r>
            <a:r>
              <a:rPr lang="en-US" altLang="zh-TW" sz="900" dirty="0" smtClean="0">
                <a:latin typeface="微軟正黑體" pitchFamily="34" charset="-120"/>
                <a:ea typeface="微軟正黑體" pitchFamily="34" charset="-120"/>
              </a:rPr>
              <a:t>:</a:t>
            </a:r>
            <a:r>
              <a:rPr lang="zh-TW" altLang="en-US" sz="900" dirty="0" smtClean="0">
                <a:latin typeface="微軟正黑體" pitchFamily="34" charset="-120"/>
                <a:ea typeface="微軟正黑體" pitchFamily="34" charset="-120"/>
              </a:rPr>
              <a:t>勞工代表比例為</a:t>
            </a:r>
            <a:r>
              <a:rPr lang="en-US" altLang="zh-TW" sz="900" dirty="0" smtClean="0">
                <a:latin typeface="微軟正黑體" pitchFamily="34" charset="-120"/>
                <a:ea typeface="微軟正黑體" pitchFamily="34" charset="-120"/>
              </a:rPr>
              <a:t>16:21</a:t>
            </a:r>
            <a:r>
              <a:rPr lang="zh-TW" altLang="en-US" sz="900" dirty="0" smtClean="0">
                <a:latin typeface="微軟正黑體" pitchFamily="34" charset="-120"/>
                <a:ea typeface="微軟正黑體" pitchFamily="34" charset="-120"/>
              </a:rPr>
              <a:t>，勞方會議出席率為</a:t>
            </a:r>
            <a:r>
              <a:rPr lang="en-US" altLang="zh-TW" sz="900" dirty="0" smtClean="0">
                <a:latin typeface="微軟正黑體" pitchFamily="34" charset="-120"/>
                <a:ea typeface="微軟正黑體" pitchFamily="34" charset="-120"/>
              </a:rPr>
              <a:t>39%</a:t>
            </a:r>
            <a:r>
              <a:rPr lang="zh-TW" altLang="en-US" sz="900" dirty="0" smtClean="0">
                <a:latin typeface="微軟正黑體" pitchFamily="34" charset="-120"/>
                <a:ea typeface="微軟正黑體" pitchFamily="34" charset="-120"/>
              </a:rPr>
              <a:t>，</a:t>
            </a:r>
            <a:r>
              <a:rPr lang="zh-TW" altLang="en-US" sz="900" dirty="0" smtClean="0">
                <a:solidFill>
                  <a:srgbClr val="FF0000"/>
                </a:solidFill>
                <a:latin typeface="微軟正黑體" pitchFamily="34" charset="-120"/>
                <a:ea typeface="微軟正黑體" pitchFamily="34" charset="-120"/>
              </a:rPr>
              <a:t>南京廠區</a:t>
            </a:r>
            <a:r>
              <a:rPr lang="zh-TW" altLang="zh-TW" sz="900" dirty="0" smtClean="0">
                <a:solidFill>
                  <a:srgbClr val="FF0000"/>
                </a:solidFill>
                <a:latin typeface="微軟正黑體" panose="020B0604030504040204" pitchFamily="34" charset="-120"/>
                <a:ea typeface="微軟正黑體" panose="020B0604030504040204" pitchFamily="34" charset="-120"/>
              </a:rPr>
              <a:t>沒有</a:t>
            </a:r>
            <a:r>
              <a:rPr lang="zh-TW" altLang="en-US" sz="900" dirty="0" smtClean="0">
                <a:solidFill>
                  <a:srgbClr val="FF0000"/>
                </a:solidFill>
                <a:latin typeface="微軟正黑體" panose="020B0604030504040204" pitchFamily="34" charset="-120"/>
                <a:ea typeface="微軟正黑體" panose="020B0604030504040204" pitchFamily="34" charset="-120"/>
              </a:rPr>
              <a:t>設置安全委員會</a:t>
            </a:r>
            <a:r>
              <a:rPr lang="zh-TW" altLang="zh-TW" sz="900" dirty="0" smtClean="0">
                <a:solidFill>
                  <a:srgbClr val="FF0000"/>
                </a:solidFill>
                <a:latin typeface="微軟正黑體" panose="020B0604030504040204" pitchFamily="34" charset="-120"/>
                <a:ea typeface="微軟正黑體" panose="020B0604030504040204" pitchFamily="34" charset="-120"/>
              </a:rPr>
              <a:t>，但每季度都會召開安全委員會議，向各部門主管呈報當季度廠區工安狀態，並由部門主管向各單位勞工傳達會議紀要和改善意見</a:t>
            </a:r>
            <a:r>
              <a:rPr lang="zh-TW" altLang="en-US" sz="900" dirty="0" smtClean="0">
                <a:solidFill>
                  <a:srgbClr val="FF0000"/>
                </a:solidFill>
                <a:latin typeface="微軟正黑體" pitchFamily="34" charset="-120"/>
                <a:ea typeface="微軟正黑體" pitchFamily="34" charset="-120"/>
              </a:rPr>
              <a:t>。</a:t>
            </a:r>
            <a:endParaRPr lang="en-US" altLang="zh-TW" sz="900" dirty="0" smtClean="0">
              <a:solidFill>
                <a:srgbClr val="FF0000"/>
              </a:solidFill>
              <a:latin typeface="微軟正黑體" pitchFamily="34" charset="-120"/>
              <a:ea typeface="微軟正黑體" pitchFamily="34" charset="-120"/>
            </a:endParaRPr>
          </a:p>
          <a:p>
            <a:pPr marL="0" indent="0" algn="just">
              <a:lnSpc>
                <a:spcPct val="150000"/>
              </a:lnSpc>
              <a:spcBef>
                <a:spcPct val="20000"/>
              </a:spcBef>
              <a:spcAft>
                <a:spcPts val="600"/>
              </a:spcAft>
              <a:buNone/>
              <a:defRPr/>
            </a:pPr>
            <a:r>
              <a:rPr lang="en-US" altLang="zh-TW" sz="1100" b="1" dirty="0" smtClean="0">
                <a:latin typeface="微軟正黑體" pitchFamily="34" charset="-120"/>
                <a:ea typeface="微軟正黑體" pitchFamily="34" charset="-120"/>
              </a:rPr>
              <a:t>4)</a:t>
            </a:r>
            <a:r>
              <a:rPr lang="zh-TW" altLang="en-US" sz="1100" b="1" dirty="0" smtClean="0">
                <a:latin typeface="微軟正黑體" pitchFamily="34" charset="-120"/>
                <a:ea typeface="微軟正黑體" pitchFamily="34" charset="-120"/>
              </a:rPr>
              <a:t>緊急</a:t>
            </a:r>
            <a:r>
              <a:rPr lang="zh-TW" altLang="en-US" sz="1100" b="1" dirty="0">
                <a:latin typeface="微軟正黑體" pitchFamily="34" charset="-120"/>
                <a:ea typeface="微軟正黑體" pitchFamily="34" charset="-120"/>
              </a:rPr>
              <a:t>應變</a:t>
            </a:r>
            <a:r>
              <a:rPr lang="zh-TW" altLang="en-US" sz="1100" b="1" dirty="0" smtClean="0">
                <a:latin typeface="微軟正黑體" pitchFamily="34" charset="-120"/>
                <a:ea typeface="微軟正黑體" pitchFamily="34" charset="-120"/>
              </a:rPr>
              <a:t>與</a:t>
            </a:r>
            <a:r>
              <a:rPr lang="zh-TW" altLang="en-US" sz="1100" b="1" dirty="0">
                <a:latin typeface="微軟正黑體" pitchFamily="34" charset="-120"/>
                <a:ea typeface="微軟正黑體" pitchFamily="34" charset="-120"/>
              </a:rPr>
              <a:t>安全</a:t>
            </a:r>
            <a:r>
              <a:rPr lang="zh-TW" altLang="en-US" sz="1100" b="1" dirty="0" smtClean="0">
                <a:latin typeface="微軟正黑體" pitchFamily="34" charset="-120"/>
                <a:ea typeface="微軟正黑體" pitchFamily="34" charset="-120"/>
              </a:rPr>
              <a:t>教育訓練</a:t>
            </a:r>
            <a:endParaRPr lang="en-US" altLang="zh-TW" sz="1100" b="1" dirty="0" smtClean="0">
              <a:latin typeface="微軟正黑體" pitchFamily="34" charset="-120"/>
              <a:ea typeface="微軟正黑體" pitchFamily="34" charset="-120"/>
            </a:endParaRPr>
          </a:p>
          <a:p>
            <a:pPr marL="0" indent="265113">
              <a:lnSpc>
                <a:spcPct val="130000"/>
              </a:lnSpc>
              <a:spcBef>
                <a:spcPct val="20000"/>
              </a:spcBef>
              <a:spcAft>
                <a:spcPts val="600"/>
              </a:spcAft>
              <a:buNone/>
              <a:tabLst>
                <a:tab pos="0" algn="l"/>
              </a:tabLst>
              <a:defRPr/>
            </a:pPr>
            <a:r>
              <a:rPr lang="en-US" altLang="zh-TW" sz="900" dirty="0">
                <a:latin typeface="微軟正黑體" pitchFamily="34" charset="-120"/>
                <a:ea typeface="微軟正黑體" pitchFamily="34" charset="-120"/>
              </a:rPr>
              <a:t>(1).</a:t>
            </a:r>
            <a:r>
              <a:rPr lang="zh-TW" altLang="en-US" sz="900" dirty="0">
                <a:latin typeface="微軟正黑體" pitchFamily="34" charset="-120"/>
                <a:ea typeface="微軟正黑體" pitchFamily="34" charset="-120"/>
              </a:rPr>
              <a:t>緊急應變</a:t>
            </a:r>
            <a:r>
              <a:rPr lang="en-US" altLang="zh-TW" sz="900" dirty="0">
                <a:latin typeface="微軟正黑體" pitchFamily="34" charset="-120"/>
                <a:ea typeface="微軟正黑體" pitchFamily="34" charset="-120"/>
              </a:rPr>
              <a:t>			        </a:t>
            </a:r>
            <a:r>
              <a:rPr lang="en-US" altLang="zh-TW" sz="900" dirty="0" smtClean="0">
                <a:latin typeface="微軟正黑體" pitchFamily="34" charset="-120"/>
                <a:ea typeface="微軟正黑體" pitchFamily="34" charset="-120"/>
              </a:rPr>
              <a:t>	</a:t>
            </a:r>
            <a:r>
              <a:rPr lang="zh-TW" altLang="en-US" sz="900" dirty="0" smtClean="0">
                <a:latin typeface="微軟正黑體" pitchFamily="34" charset="-120"/>
                <a:ea typeface="微軟正黑體" pitchFamily="34" charset="-120"/>
              </a:rPr>
              <a:t>        即時處理</a:t>
            </a:r>
            <a:r>
              <a:rPr lang="zh-TW" altLang="en-US" sz="900" dirty="0">
                <a:latin typeface="微軟正黑體" pitchFamily="34" charset="-120"/>
                <a:ea typeface="微軟正黑體" pitchFamily="34" charset="-120"/>
              </a:rPr>
              <a:t>廠內發生之突發狀況、避免災害擴大及損失，是災害緊急應變管理系統的主要工作。英華達浦東廠每年定期舉辦廠內消防演習，制定應變措施及災後復原計畫，使員工了解各項消防資訊，包含消防器具使用、廠內疏散路線及相關應變措施，並設有緊急應變小組，以便應變資訊的及時傳遞與掌握，落實各項安全</a:t>
            </a:r>
            <a:r>
              <a:rPr lang="zh-TW" altLang="en-US" sz="900" dirty="0" smtClean="0">
                <a:latin typeface="微軟正黑體" pitchFamily="34" charset="-120"/>
                <a:ea typeface="微軟正黑體" pitchFamily="34" charset="-120"/>
              </a:rPr>
              <a:t>預防</a:t>
            </a:r>
            <a:r>
              <a:rPr lang="en-US" altLang="zh-TW" sz="900" dirty="0">
                <a:latin typeface="微軟正黑體" pitchFamily="34" charset="-120"/>
                <a:ea typeface="微軟正黑體" pitchFamily="34" charset="-120"/>
              </a:rPr>
              <a:t>			</a:t>
            </a:r>
            <a:endParaRPr lang="en-US" altLang="zh-TW" sz="1100" b="1" dirty="0">
              <a:latin typeface="微軟正黑體" pitchFamily="34" charset="-120"/>
              <a:ea typeface="微軟正黑體" pitchFamily="34" charset="-120"/>
            </a:endParaRPr>
          </a:p>
        </p:txBody>
      </p:sp>
      <p:sp>
        <p:nvSpPr>
          <p:cNvPr id="13" name="內容版面配置區 2"/>
          <p:cNvSpPr txBox="1">
            <a:spLocks/>
          </p:cNvSpPr>
          <p:nvPr/>
        </p:nvSpPr>
        <p:spPr>
          <a:xfrm>
            <a:off x="3370615" y="745827"/>
            <a:ext cx="2879725" cy="5851525"/>
          </a:xfrm>
          <a:prstGeom prst="rect">
            <a:avLst/>
          </a:prstGeom>
        </p:spPr>
        <p:txBody>
          <a:bodyPr vert="horz" lIns="91440" tIns="45720" rIns="91440" bIns="45720" rtlCol="0">
            <a:normAutofit/>
          </a:bodyPr>
          <a:lstStyle>
            <a:lvl1pPr marL="182563" indent="-182563" algn="l" defTabSz="914400" rtl="0" eaLnBrk="1" latinLnBrk="0" hangingPunct="1">
              <a:spcBef>
                <a:spcPct val="20000"/>
              </a:spcBef>
              <a:buFontTx/>
              <a:buNone/>
              <a:defRPr sz="1100" kern="1200">
                <a:solidFill>
                  <a:schemeClr val="tx1"/>
                </a:solidFill>
                <a:latin typeface="微軟正黑體" pitchFamily="34" charset="-120"/>
                <a:ea typeface="微軟正黑體" pitchFamily="34" charset="-120"/>
                <a:cs typeface="+mn-cs"/>
              </a:defRPr>
            </a:lvl1pPr>
            <a:lvl2pPr marL="182563" indent="-182563" algn="l" defTabSz="914400" rtl="0" eaLnBrk="1" latinLnBrk="0" hangingPunct="1">
              <a:spcBef>
                <a:spcPct val="20000"/>
              </a:spcBef>
              <a:buFontTx/>
              <a:buNone/>
              <a:defRPr sz="9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Aft>
                <a:spcPts val="600"/>
              </a:spcAft>
              <a:defRPr/>
            </a:pPr>
            <a:endParaRPr lang="en-US" altLang="zh-TW" b="1" dirty="0" smtClean="0"/>
          </a:p>
        </p:txBody>
      </p:sp>
      <p:sp>
        <p:nvSpPr>
          <p:cNvPr id="14" name="矩形 13"/>
          <p:cNvSpPr/>
          <p:nvPr/>
        </p:nvSpPr>
        <p:spPr>
          <a:xfrm>
            <a:off x="344488" y="791126"/>
            <a:ext cx="1104790" cy="261610"/>
          </a:xfrm>
          <a:prstGeom prst="rect">
            <a:avLst/>
          </a:prstGeom>
        </p:spPr>
        <p:txBody>
          <a:bodyPr wrap="none">
            <a:spAutoFit/>
          </a:bodyPr>
          <a:lstStyle/>
          <a:p>
            <a:r>
              <a:rPr lang="en-US" altLang="zh-TW" sz="1100" b="1" dirty="0">
                <a:latin typeface="微軟正黑體" panose="020B0604030504040204" pitchFamily="34" charset="-120"/>
                <a:ea typeface="微軟正黑體" panose="020B0604030504040204" pitchFamily="34" charset="-120"/>
                <a:sym typeface="微軟正黑體" pitchFamily="34" charset="-120"/>
              </a:rPr>
              <a:t>7.2.3 </a:t>
            </a:r>
            <a:r>
              <a:rPr lang="zh-TW" altLang="en-US" sz="1100" b="1" dirty="0">
                <a:latin typeface="微軟正黑體" panose="020B0604030504040204" pitchFamily="34" charset="-120"/>
                <a:ea typeface="微軟正黑體" panose="020B0604030504040204" pitchFamily="34" charset="-120"/>
                <a:sym typeface="微軟正黑體" pitchFamily="34" charset="-120"/>
              </a:rPr>
              <a:t>友善職場</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p:txBody>
      </p:sp>
      <p:sp>
        <p:nvSpPr>
          <p:cNvPr id="15" name="文字方塊 14"/>
          <p:cNvSpPr txBox="1"/>
          <p:nvPr/>
        </p:nvSpPr>
        <p:spPr>
          <a:xfrm>
            <a:off x="2072680" y="404664"/>
            <a:ext cx="1872208" cy="230832"/>
          </a:xfrm>
          <a:prstGeom prst="rect">
            <a:avLst/>
          </a:prstGeom>
          <a:solidFill>
            <a:srgbClr val="00B0F0"/>
          </a:solidFill>
        </p:spPr>
        <p:txBody>
          <a:bodyPr wrap="square" rtlCol="0">
            <a:spAutoFit/>
          </a:bodyPr>
          <a:lstStyle/>
          <a:p>
            <a:pPr algn="ctr"/>
            <a:r>
              <a:rPr lang="en-US" altLang="zh-TW" sz="900" dirty="0" smtClean="0">
                <a:latin typeface="微軟正黑體" panose="020B0604030504040204" pitchFamily="34" charset="-120"/>
                <a:ea typeface="微軟正黑體" panose="020B0604030504040204" pitchFamily="34" charset="-120"/>
              </a:rPr>
              <a:t>GRI 403-1</a:t>
            </a:r>
            <a:r>
              <a:rPr lang="zh-TW" altLang="en-US" sz="900" dirty="0">
                <a:latin typeface="微軟正黑體" panose="020B0604030504040204" pitchFamily="34" charset="-120"/>
                <a:ea typeface="微軟正黑體" panose="020B0604030504040204" pitchFamily="34" charset="-120"/>
              </a:rPr>
              <a:t>職業安全衛生管理系統</a:t>
            </a:r>
          </a:p>
        </p:txBody>
      </p:sp>
      <p:sp>
        <p:nvSpPr>
          <p:cNvPr id="16" name="文字方塊 15"/>
          <p:cNvSpPr txBox="1"/>
          <p:nvPr/>
        </p:nvSpPr>
        <p:spPr>
          <a:xfrm>
            <a:off x="4016896" y="404664"/>
            <a:ext cx="1440160" cy="230832"/>
          </a:xfrm>
          <a:prstGeom prst="rect">
            <a:avLst/>
          </a:prstGeom>
          <a:solidFill>
            <a:srgbClr val="00B0F0"/>
          </a:solidFill>
        </p:spPr>
        <p:txBody>
          <a:bodyPr wrap="square" rtlCol="0">
            <a:spAutoFit/>
          </a:bodyPr>
          <a:lstStyle/>
          <a:p>
            <a:pPr algn="ctr"/>
            <a:r>
              <a:rPr lang="en-US" altLang="zh-TW" sz="900" dirty="0" smtClean="0">
                <a:latin typeface="微軟正黑體" panose="020B0604030504040204" pitchFamily="34" charset="-120"/>
                <a:ea typeface="微軟正黑體" panose="020B0604030504040204" pitchFamily="34" charset="-120"/>
              </a:rPr>
              <a:t>GRI 403-3 </a:t>
            </a:r>
            <a:r>
              <a:rPr lang="zh-TW" altLang="en-US" sz="900" dirty="0" smtClean="0">
                <a:latin typeface="微軟正黑體" panose="020B0604030504040204" pitchFamily="34" charset="-120"/>
                <a:ea typeface="微軟正黑體" panose="020B0604030504040204" pitchFamily="34" charset="-120"/>
              </a:rPr>
              <a:t>職業</a:t>
            </a:r>
            <a:r>
              <a:rPr lang="zh-TW" altLang="en-US" sz="900" dirty="0">
                <a:latin typeface="微軟正黑體" panose="020B0604030504040204" pitchFamily="34" charset="-120"/>
                <a:ea typeface="微軟正黑體" panose="020B0604030504040204" pitchFamily="34" charset="-120"/>
              </a:rPr>
              <a:t>健康服務</a:t>
            </a:r>
          </a:p>
        </p:txBody>
      </p:sp>
      <p:pic>
        <p:nvPicPr>
          <p:cNvPr id="19" name="圖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908" y="5373216"/>
            <a:ext cx="2803138" cy="10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SDC11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136" y="4797152"/>
            <a:ext cx="2794384" cy="16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SDC11088"/>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6607553" y="2420888"/>
            <a:ext cx="2853511" cy="152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內容版面配置區 3"/>
          <p:cNvSpPr>
            <a:spLocks noGrp="1"/>
          </p:cNvSpPr>
          <p:nvPr>
            <p:ph idx="13"/>
          </p:nvPr>
        </p:nvSpPr>
        <p:spPr/>
        <p:txBody>
          <a:bodyPr/>
          <a:lstStyle/>
          <a:p>
            <a:pPr marL="0" indent="265113">
              <a:lnSpc>
                <a:spcPct val="130000"/>
              </a:lnSpc>
              <a:spcBef>
                <a:spcPct val="20000"/>
              </a:spcBef>
              <a:spcAft>
                <a:spcPts val="600"/>
              </a:spcAft>
              <a:defRPr/>
            </a:pPr>
            <a:r>
              <a:rPr lang="zh-TW" altLang="en-US" sz="900" dirty="0"/>
              <a:t>英華達對於承攬商入廠訂有嚴謹之作業安全管理規範，除要求承攬商必須簽屬承攬商安全衛生管理承諾書，於發包前或安全會議時將共同作業與危險作業管制等協調事項宣達予所有承攬商知悉，並於承攬商人員每次入廠進行作業前舉行工具箱會議及危害告知宣導，入廠期間則由工程主辦單位與環安單位不定期執行現場監督查核，以確保承攬作業</a:t>
            </a:r>
            <a:r>
              <a:rPr lang="zh-TW" altLang="en-US" sz="900" dirty="0" smtClean="0"/>
              <a:t>安全</a:t>
            </a:r>
            <a:r>
              <a:rPr lang="zh-TW" altLang="en-US" sz="900" dirty="0" smtClean="0">
                <a:solidFill>
                  <a:srgbClr val="FF0000"/>
                </a:solidFill>
              </a:rPr>
              <a:t>，承攬商與在廠內其他工作者皆可使用各廠所提供的健康咨詢及醫療服務。目前尚未建立承攬商通報記錄機制。</a:t>
            </a:r>
            <a:endParaRPr lang="en-US" altLang="zh-TW" sz="900" dirty="0">
              <a:solidFill>
                <a:srgbClr val="FF0000"/>
              </a:solidFill>
            </a:endParaRPr>
          </a:p>
          <a:p>
            <a:endParaRPr lang="zh-TW" altLang="en-US" dirty="0"/>
          </a:p>
        </p:txBody>
      </p:sp>
      <p:sp>
        <p:nvSpPr>
          <p:cNvPr id="24" name="文字方塊 23"/>
          <p:cNvSpPr txBox="1"/>
          <p:nvPr/>
        </p:nvSpPr>
        <p:spPr>
          <a:xfrm>
            <a:off x="5535778" y="404664"/>
            <a:ext cx="2801598" cy="215444"/>
          </a:xfrm>
          <a:prstGeom prst="rect">
            <a:avLst/>
          </a:prstGeom>
          <a:solidFill>
            <a:srgbClr val="00B0F0"/>
          </a:solidFill>
        </p:spPr>
        <p:txBody>
          <a:bodyPr wrap="square" rtlCol="0">
            <a:spAutoFit/>
          </a:bodyPr>
          <a:lstStyle/>
          <a:p>
            <a:pPr algn="ctr"/>
            <a:r>
              <a:rPr lang="en-US" altLang="zh-TW" sz="800" dirty="0" smtClean="0">
                <a:latin typeface="微軟正黑體" panose="020B0604030504040204" pitchFamily="34" charset="-120"/>
                <a:ea typeface="微軟正黑體" panose="020B0604030504040204" pitchFamily="34" charset="-120"/>
              </a:rPr>
              <a:t>GRI 403-4</a:t>
            </a:r>
            <a:r>
              <a:rPr lang="zh-TW" altLang="en-US" sz="800" dirty="0">
                <a:latin typeface="微軟正黑體" panose="020B0604030504040204" pitchFamily="34" charset="-120"/>
                <a:ea typeface="微軟正黑體" panose="020B0604030504040204" pitchFamily="34" charset="-120"/>
              </a:rPr>
              <a:t>有關職業安全衛生之工作者參與、諮商與溝通</a:t>
            </a:r>
          </a:p>
        </p:txBody>
      </p:sp>
      <p:sp>
        <p:nvSpPr>
          <p:cNvPr id="25" name="文字方塊 24"/>
          <p:cNvSpPr txBox="1"/>
          <p:nvPr/>
        </p:nvSpPr>
        <p:spPr>
          <a:xfrm>
            <a:off x="8409385" y="404664"/>
            <a:ext cx="1224136" cy="338554"/>
          </a:xfrm>
          <a:prstGeom prst="rect">
            <a:avLst/>
          </a:prstGeom>
          <a:solidFill>
            <a:srgbClr val="00B0F0"/>
          </a:solidFill>
        </p:spPr>
        <p:txBody>
          <a:bodyPr wrap="square" rtlCol="0">
            <a:spAutoFit/>
          </a:bodyPr>
          <a:lstStyle/>
          <a:p>
            <a:pPr algn="ctr"/>
            <a:r>
              <a:rPr lang="en-US" altLang="zh-TW" sz="800" dirty="0" smtClean="0">
                <a:latin typeface="微軟正黑體" panose="020B0604030504040204" pitchFamily="34" charset="-120"/>
                <a:ea typeface="微軟正黑體" panose="020B0604030504040204" pitchFamily="34" charset="-120"/>
              </a:rPr>
              <a:t>GRI 403-5</a:t>
            </a:r>
            <a:r>
              <a:rPr lang="zh-TW" altLang="en-US" sz="800" dirty="0">
                <a:latin typeface="微軟正黑體" panose="020B0604030504040204" pitchFamily="34" charset="-120"/>
                <a:ea typeface="微軟正黑體" panose="020B0604030504040204" pitchFamily="34" charset="-120"/>
              </a:rPr>
              <a:t>有關職業安全衛生之工作者訓練</a:t>
            </a:r>
          </a:p>
        </p:txBody>
      </p:sp>
    </p:spTree>
    <p:extLst>
      <p:ext uri="{BB962C8B-B14F-4D97-AF65-F5344CB8AC3E}">
        <p14:creationId xmlns:p14="http://schemas.microsoft.com/office/powerpoint/2010/main" val="398647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內容版面配置區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gn="just">
              <a:lnSpc>
                <a:spcPct val="150000"/>
              </a:lnSpc>
              <a:spcAft>
                <a:spcPts val="600"/>
              </a:spcAft>
            </a:pPr>
            <a:r>
              <a:rPr lang="en-US" altLang="zh-TW" b="1" dirty="0">
                <a:latin typeface="微軟正黑體" panose="020B0604030504040204" pitchFamily="34" charset="-120"/>
                <a:ea typeface="微軟正黑體" panose="020B0604030504040204" pitchFamily="34" charset="-120"/>
                <a:sym typeface="微軟正黑體" pitchFamily="34" charset="-120"/>
              </a:rPr>
              <a:t>7.2.3 </a:t>
            </a:r>
            <a:r>
              <a:rPr lang="zh-TW" altLang="en-US" b="1" dirty="0">
                <a:latin typeface="微軟正黑體" panose="020B0604030504040204" pitchFamily="34" charset="-120"/>
                <a:ea typeface="微軟正黑體" panose="020B0604030504040204" pitchFamily="34" charset="-120"/>
                <a:sym typeface="微軟正黑體" pitchFamily="34" charset="-120"/>
              </a:rPr>
              <a:t>友善職場</a:t>
            </a:r>
            <a:endParaRPr lang="en-US" altLang="zh-TW" b="1" dirty="0">
              <a:latin typeface="微軟正黑體" panose="020B0604030504040204" pitchFamily="34" charset="-120"/>
              <a:ea typeface="微軟正黑體" panose="020B0604030504040204" pitchFamily="34" charset="-120"/>
              <a:sym typeface="微軟正黑體" pitchFamily="34" charset="-120"/>
            </a:endParaRPr>
          </a:p>
          <a:p>
            <a:pPr marL="0" indent="0" algn="just">
              <a:lnSpc>
                <a:spcPct val="150000"/>
              </a:lnSpc>
              <a:spcAft>
                <a:spcPts val="600"/>
              </a:spcAft>
              <a:defRPr/>
            </a:pPr>
            <a:r>
              <a:rPr lang="en-US" altLang="zh-TW" sz="1000" b="1" dirty="0" smtClean="0">
                <a:latin typeface="微軟正黑體" panose="020B0604030504040204" pitchFamily="34" charset="-120"/>
                <a:ea typeface="微軟正黑體" panose="020B0604030504040204" pitchFamily="34" charset="-120"/>
              </a:rPr>
              <a:t>5)</a:t>
            </a:r>
            <a:r>
              <a:rPr lang="zh-TW" altLang="en-US" sz="1000" b="1" dirty="0">
                <a:latin typeface="微軟正黑體" panose="020B0604030504040204" pitchFamily="34" charset="-120"/>
                <a:ea typeface="微軟正黑體" panose="020B0604030504040204" pitchFamily="34" charset="-120"/>
              </a:rPr>
              <a:t>職業災害預防與工傷統計分析</a:t>
            </a:r>
          </a:p>
          <a:p>
            <a:pPr marL="0" indent="234000" algn="just">
              <a:lnSpc>
                <a:spcPct val="150000"/>
              </a:lnSpc>
              <a:spcAft>
                <a:spcPts val="600"/>
              </a:spcAft>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英華達致力提供安全無虞的工作環境，以職場零災害作為終極目標，並以完全符合當地法令與公司工業安全衛生政策為主要作為，透過職場安全教育訓練、安全演練、安全標語及預防措施為環安衛管理方式，提升公司安全意識及安全文化。</a:t>
            </a: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p:txBody>
      </p:sp>
      <p:sp>
        <p:nvSpPr>
          <p:cNvPr id="3" name="內容版面配置區 2"/>
          <p:cNvSpPr>
            <a:spLocks noGrp="1"/>
          </p:cNvSpPr>
          <p:nvPr>
            <p:ph idx="12"/>
          </p:nvPr>
        </p:nvSpPr>
        <p:spPr>
          <a:noFill/>
          <a:ln>
            <a:noFill/>
          </a:ln>
        </p:spPr>
        <p:txBody>
          <a:bodyPr>
            <a:noAutofit/>
          </a:bodyPr>
          <a:lstStyle/>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a:p>
            <a:pPr marL="0" indent="0">
              <a:lnSpc>
                <a:spcPct val="150000"/>
              </a:lnSpc>
            </a:pPr>
            <a:endParaRPr lang="en-US" altLang="zh-TW" sz="900" dirty="0"/>
          </a:p>
          <a:p>
            <a:pPr marL="0" indent="0">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p:txBody>
      </p:sp>
      <p:sp>
        <p:nvSpPr>
          <p:cNvPr id="15" name="內容版面配置區 14"/>
          <p:cNvSpPr>
            <a:spLocks noGrp="1"/>
          </p:cNvSpPr>
          <p:nvPr>
            <p:ph idx="13"/>
          </p:nvPr>
        </p:nvSpPr>
        <p:spPr>
          <a:xfrm>
            <a:off x="6717536" y="565157"/>
            <a:ext cx="3060000" cy="58515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gn="just">
              <a:lnSpc>
                <a:spcPct val="150000"/>
              </a:lnSpc>
              <a:spcAft>
                <a:spcPts val="600"/>
              </a:spcAft>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此外，為了增強員工安全生產意識，提高了安全生產率和企業經濟效益，英華達浦東廠還制定了損工比專案</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a:t>
            </a:r>
            <a:r>
              <a:rPr lang="en-US" altLang="zh-TW" sz="900" kern="100" dirty="0">
                <a:latin typeface="微軟正黑體" panose="020B0604030504040204" pitchFamily="34" charset="-120"/>
                <a:ea typeface="微軟正黑體" panose="020B0604030504040204" pitchFamily="34" charset="-120"/>
                <a:cs typeface="Arial Unicode MS"/>
              </a:rPr>
              <a:t>2018</a:t>
            </a:r>
            <a:r>
              <a:rPr lang="zh-TW" altLang="en-US" sz="900" kern="100" dirty="0">
                <a:latin typeface="微軟正黑體" panose="020B0604030504040204" pitchFamily="34" charset="-120"/>
                <a:ea typeface="微軟正黑體" panose="020B0604030504040204" pitchFamily="34" charset="-120"/>
                <a:cs typeface="Arial Unicode MS"/>
              </a:rPr>
              <a:t>年廠區人為意外損工比降至</a:t>
            </a:r>
            <a:r>
              <a:rPr lang="en-US" altLang="zh-TW" sz="900" kern="100" dirty="0">
                <a:latin typeface="微軟正黑體" panose="020B0604030504040204" pitchFamily="34" charset="-120"/>
                <a:ea typeface="微軟正黑體" panose="020B0604030504040204" pitchFamily="34" charset="-120"/>
                <a:cs typeface="Arial Unicode MS"/>
              </a:rPr>
              <a:t>10</a:t>
            </a:r>
            <a:r>
              <a:rPr lang="zh-TW" altLang="en-US" sz="900" kern="100" dirty="0">
                <a:latin typeface="微軟正黑體" panose="020B0604030504040204" pitchFamily="34" charset="-120"/>
                <a:ea typeface="微軟正黑體" panose="020B0604030504040204" pitchFamily="34" charset="-120"/>
                <a:cs typeface="Arial Unicode MS"/>
              </a:rPr>
              <a:t>以下</a:t>
            </a:r>
            <a:r>
              <a:rPr lang="en-US" altLang="zh-TW" sz="900" kern="100" dirty="0">
                <a:latin typeface="微軟正黑體" panose="020B0604030504040204" pitchFamily="34" charset="-120"/>
                <a:ea typeface="微軟正黑體" panose="020B0604030504040204" pitchFamily="34" charset="-120"/>
                <a:cs typeface="Arial Unicode MS"/>
              </a:rPr>
              <a:t>》</a:t>
            </a:r>
            <a:r>
              <a:rPr lang="zh-TW" altLang="en-US" sz="900" kern="100" dirty="0">
                <a:latin typeface="微軟正黑體" panose="020B0604030504040204" pitchFamily="34" charset="-120"/>
                <a:ea typeface="微軟正黑體" panose="020B0604030504040204" pitchFamily="34" charset="-120"/>
                <a:cs typeface="Arial Unicode MS"/>
              </a:rPr>
              <a:t>，</a:t>
            </a:r>
            <a:r>
              <a:rPr lang="en-US" altLang="zh-TW" sz="900" kern="100" dirty="0">
                <a:latin typeface="微軟正黑體" panose="020B0604030504040204" pitchFamily="34" charset="-120"/>
                <a:ea typeface="微軟正黑體" panose="020B0604030504040204" pitchFamily="34" charset="-120"/>
                <a:cs typeface="Arial Unicode MS"/>
              </a:rPr>
              <a:t>2018</a:t>
            </a:r>
            <a:r>
              <a:rPr lang="zh-TW" altLang="en-US" sz="900" kern="100" dirty="0">
                <a:latin typeface="微軟正黑體" panose="020B0604030504040204" pitchFamily="34" charset="-120"/>
                <a:ea typeface="微軟正黑體" panose="020B0604030504040204" pitchFamily="34" charset="-120"/>
                <a:cs typeface="Arial Unicode MS"/>
              </a:rPr>
              <a:t>年英華達浦東廠區人為意外工傷損工比</a:t>
            </a:r>
            <a:r>
              <a:rPr lang="zh-TW" altLang="en-US" sz="900" kern="100" dirty="0" smtClean="0">
                <a:latin typeface="微軟正黑體" panose="020B0604030504040204" pitchFamily="34" charset="-120"/>
                <a:ea typeface="微軟正黑體" panose="020B0604030504040204" pitchFamily="34" charset="-120"/>
                <a:cs typeface="Arial Unicode MS"/>
              </a:rPr>
              <a:t>為</a:t>
            </a:r>
            <a:r>
              <a:rPr lang="en-US" altLang="zh-TW" sz="900" kern="100" dirty="0" smtClean="0">
                <a:solidFill>
                  <a:srgbClr val="FF0000"/>
                </a:solidFill>
                <a:latin typeface="微軟正黑體" panose="020B0604030504040204" pitchFamily="34" charset="-120"/>
                <a:ea typeface="微軟正黑體" panose="020B0604030504040204" pitchFamily="34" charset="-120"/>
                <a:cs typeface="Arial Unicode MS"/>
              </a:rPr>
              <a:t>27.82</a:t>
            </a:r>
            <a:r>
              <a:rPr lang="zh-TW" altLang="en-US" sz="9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。分析主要因為</a:t>
            </a:r>
            <a:r>
              <a:rPr lang="zh-TW" altLang="zh-TW" sz="900" dirty="0" smtClean="0">
                <a:solidFill>
                  <a:srgbClr val="FF0000"/>
                </a:solidFill>
                <a:latin typeface="微軟正黑體" panose="020B0604030504040204" pitchFamily="34" charset="-120"/>
                <a:ea typeface="微軟正黑體" panose="020B0604030504040204" pitchFamily="34" charset="-120"/>
              </a:rPr>
              <a:t>人員</a:t>
            </a:r>
            <a:r>
              <a:rPr lang="zh-TW" altLang="zh-TW" sz="900" dirty="0">
                <a:solidFill>
                  <a:srgbClr val="FF0000"/>
                </a:solidFill>
                <a:latin typeface="微軟正黑體" panose="020B0604030504040204" pitchFamily="34" charset="-120"/>
                <a:ea typeface="微軟正黑體" panose="020B0604030504040204" pitchFamily="34" charset="-120"/>
              </a:rPr>
              <a:t>流動性過大</a:t>
            </a:r>
            <a:r>
              <a:rPr lang="zh-TW" altLang="zh-TW" sz="900" dirty="0" smtClean="0">
                <a:solidFill>
                  <a:srgbClr val="FF0000"/>
                </a:solidFill>
                <a:latin typeface="微軟正黑體" panose="020B0604030504040204" pitchFamily="34" charset="-120"/>
                <a:ea typeface="微軟正黑體" panose="020B0604030504040204" pitchFamily="34" charset="-120"/>
              </a:rPr>
              <a:t>，</a:t>
            </a:r>
            <a:r>
              <a:rPr lang="zh-TW" altLang="en-US" sz="900" dirty="0">
                <a:solidFill>
                  <a:srgbClr val="FF0000"/>
                </a:solidFill>
                <a:latin typeface="微軟正黑體" panose="020B0604030504040204" pitchFamily="34" charset="-120"/>
                <a:ea typeface="微軟正黑體" panose="020B0604030504040204" pitchFamily="34" charset="-120"/>
              </a:rPr>
              <a:t>及</a:t>
            </a:r>
            <a:r>
              <a:rPr lang="en-US" altLang="zh-TW" sz="900" dirty="0" smtClean="0">
                <a:solidFill>
                  <a:srgbClr val="FF0000"/>
                </a:solidFill>
                <a:latin typeface="微軟正黑體" panose="020B0604030504040204" pitchFamily="34" charset="-120"/>
                <a:ea typeface="微軟正黑體" panose="020B0604030504040204" pitchFamily="34" charset="-120"/>
              </a:rPr>
              <a:t>D</a:t>
            </a:r>
            <a:r>
              <a:rPr lang="zh-TW" altLang="zh-TW" sz="900" dirty="0">
                <a:solidFill>
                  <a:srgbClr val="FF0000"/>
                </a:solidFill>
                <a:latin typeface="微軟正黑體" panose="020B0604030504040204" pitchFamily="34" charset="-120"/>
                <a:ea typeface="微軟正黑體" panose="020B0604030504040204" pitchFamily="34" charset="-120"/>
              </a:rPr>
              <a:t>棟產能增加，人員劇增</a:t>
            </a:r>
            <a:r>
              <a:rPr lang="zh-TW" altLang="zh-TW" sz="900" dirty="0" smtClean="0">
                <a:solidFill>
                  <a:srgbClr val="FF0000"/>
                </a:solidFill>
                <a:latin typeface="微軟正黑體" panose="020B0604030504040204" pitchFamily="34" charset="-120"/>
                <a:ea typeface="微軟正黑體" panose="020B0604030504040204" pitchFamily="34" charset="-120"/>
              </a:rPr>
              <a:t>之後</a:t>
            </a:r>
            <a:r>
              <a:rPr lang="zh-TW" altLang="en-US" sz="900" dirty="0" smtClean="0">
                <a:solidFill>
                  <a:srgbClr val="FF0000"/>
                </a:solidFill>
                <a:latin typeface="微軟正黑體" panose="020B0604030504040204" pitchFamily="34" charset="-120"/>
                <a:ea typeface="微軟正黑體" panose="020B0604030504040204" pitchFamily="34" charset="-120"/>
              </a:rPr>
              <a:t>導至</a:t>
            </a:r>
            <a:r>
              <a:rPr lang="zh-TW" altLang="zh-TW" sz="900" dirty="0" smtClean="0">
                <a:solidFill>
                  <a:srgbClr val="FF0000"/>
                </a:solidFill>
                <a:latin typeface="微軟正黑體" panose="020B0604030504040204" pitchFamily="34" charset="-120"/>
                <a:ea typeface="微軟正黑體" panose="020B0604030504040204" pitchFamily="34" charset="-120"/>
              </a:rPr>
              <a:t>工傷</a:t>
            </a:r>
            <a:r>
              <a:rPr lang="zh-TW" altLang="zh-TW" sz="900" dirty="0">
                <a:solidFill>
                  <a:srgbClr val="FF0000"/>
                </a:solidFill>
                <a:latin typeface="微軟正黑體" panose="020B0604030504040204" pitchFamily="34" charset="-120"/>
                <a:ea typeface="微軟正黑體" panose="020B0604030504040204" pitchFamily="34" charset="-120"/>
              </a:rPr>
              <a:t>率也隨之上升。去年</a:t>
            </a:r>
            <a:r>
              <a:rPr lang="en-US" altLang="zh-TW" sz="900" dirty="0">
                <a:solidFill>
                  <a:srgbClr val="FF0000"/>
                </a:solidFill>
                <a:latin typeface="微軟正黑體" panose="020B0604030504040204" pitchFamily="34" charset="-120"/>
                <a:ea typeface="微軟正黑體" panose="020B0604030504040204" pitchFamily="34" charset="-120"/>
              </a:rPr>
              <a:t>D</a:t>
            </a:r>
            <a:r>
              <a:rPr lang="zh-TW" altLang="zh-TW" sz="900" dirty="0">
                <a:solidFill>
                  <a:srgbClr val="FF0000"/>
                </a:solidFill>
                <a:latin typeface="微軟正黑體" panose="020B0604030504040204" pitchFamily="34" charset="-120"/>
                <a:ea typeface="微軟正黑體" panose="020B0604030504040204" pitchFamily="34" charset="-120"/>
              </a:rPr>
              <a:t>棟工傷事件占總事件的</a:t>
            </a:r>
            <a:r>
              <a:rPr lang="en-US" altLang="zh-TW" sz="900" dirty="0">
                <a:solidFill>
                  <a:srgbClr val="FF0000"/>
                </a:solidFill>
                <a:latin typeface="微軟正黑體" panose="020B0604030504040204" pitchFamily="34" charset="-120"/>
                <a:ea typeface="微軟正黑體" panose="020B0604030504040204" pitchFamily="34" charset="-120"/>
              </a:rPr>
              <a:t>48%</a:t>
            </a:r>
            <a:r>
              <a:rPr lang="zh-TW" altLang="zh-TW" sz="900" dirty="0">
                <a:solidFill>
                  <a:srgbClr val="FF0000"/>
                </a:solidFill>
                <a:latin typeface="微軟正黑體" panose="020B0604030504040204" pitchFamily="34" charset="-120"/>
                <a:ea typeface="微軟正黑體" panose="020B0604030504040204" pitchFamily="34" charset="-120"/>
              </a:rPr>
              <a:t>，是導致損工比不達標的主要</a:t>
            </a:r>
            <a:r>
              <a:rPr lang="zh-TW" altLang="zh-TW" sz="900" dirty="0" smtClean="0">
                <a:solidFill>
                  <a:srgbClr val="FF0000"/>
                </a:solidFill>
                <a:latin typeface="微軟正黑體" panose="020B0604030504040204" pitchFamily="34" charset="-120"/>
                <a:ea typeface="微軟正黑體" panose="020B0604030504040204" pitchFamily="34" charset="-120"/>
              </a:rPr>
              <a:t>原因</a:t>
            </a:r>
            <a:r>
              <a:rPr lang="zh-TW" altLang="en-US" sz="900" dirty="0" smtClean="0">
                <a:solidFill>
                  <a:srgbClr val="FF0000"/>
                </a:solidFill>
                <a:latin typeface="微軟正黑體" panose="020B0604030504040204" pitchFamily="34" charset="-120"/>
                <a:ea typeface="微軟正黑體" panose="020B0604030504040204" pitchFamily="34" charset="-120"/>
              </a:rPr>
              <a:t>，針對工傷事件進行下列改善措施：</a:t>
            </a:r>
            <a:endParaRPr lang="en-US" altLang="zh-TW" sz="9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CN" sz="900" dirty="0">
                <a:solidFill>
                  <a:srgbClr val="FF0000"/>
                </a:solidFill>
                <a:latin typeface="微軟正黑體" panose="020B0604030504040204" pitchFamily="34" charset="-120"/>
                <a:ea typeface="微軟正黑體" panose="020B0604030504040204" pitchFamily="34" charset="-120"/>
              </a:rPr>
              <a:t>1.</a:t>
            </a:r>
            <a:r>
              <a:rPr lang="zh-CN" altLang="en-US" sz="900" dirty="0">
                <a:solidFill>
                  <a:srgbClr val="FF0000"/>
                </a:solidFill>
                <a:latin typeface="微軟正黑體" panose="020B0604030504040204" pitchFamily="34" charset="-120"/>
                <a:ea typeface="微軟正黑體" panose="020B0604030504040204" pitchFamily="34" charset="-120"/>
              </a:rPr>
              <a:t>對新進人員做好三級安全教育，特別是班組級安全培訓，加強員工安全意識和專業作業操作能力，使作業員工對危險源有全面的認識，避免事故的發生；並讓產線幹部對員工開展日常安全培訓，加強每日安全</a:t>
            </a:r>
            <a:r>
              <a:rPr lang="zh-CN" altLang="en-US" sz="900" dirty="0" smtClean="0">
                <a:solidFill>
                  <a:srgbClr val="FF0000"/>
                </a:solidFill>
                <a:latin typeface="微軟正黑體" panose="020B0604030504040204" pitchFamily="34" charset="-120"/>
                <a:ea typeface="微軟正黑體" panose="020B0604030504040204" pitchFamily="34" charset="-120"/>
              </a:rPr>
              <a:t>宣導</a:t>
            </a:r>
            <a:r>
              <a:rPr lang="zh-TW" altLang="en-US" sz="900" dirty="0" smtClean="0">
                <a:solidFill>
                  <a:srgbClr val="FF0000"/>
                </a:solidFill>
                <a:latin typeface="微軟正黑體" panose="020B0604030504040204" pitchFamily="34" charset="-120"/>
                <a:ea typeface="微軟正黑體" panose="020B0604030504040204" pitchFamily="34" charset="-120"/>
              </a:rPr>
              <a:t>。</a:t>
            </a:r>
            <a:endParaRPr lang="en-US" altLang="zh-CN" sz="9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CN" sz="900" dirty="0">
                <a:solidFill>
                  <a:srgbClr val="FF0000"/>
                </a:solidFill>
                <a:latin typeface="微軟正黑體" panose="020B0604030504040204" pitchFamily="34" charset="-120"/>
                <a:ea typeface="微軟正黑體" panose="020B0604030504040204" pitchFamily="34" charset="-120"/>
              </a:rPr>
              <a:t>2.</a:t>
            </a:r>
            <a:r>
              <a:rPr lang="zh-CN" altLang="en-US" sz="900" dirty="0">
                <a:solidFill>
                  <a:srgbClr val="FF0000"/>
                </a:solidFill>
                <a:latin typeface="微軟正黑體" panose="020B0604030504040204" pitchFamily="34" charset="-120"/>
                <a:ea typeface="微軟正黑體" panose="020B0604030504040204" pitchFamily="34" charset="-120"/>
              </a:rPr>
              <a:t>工安及產線幹部加強日常稽核，發現問題及時處理，對於檢查出來的問題做好閉環</a:t>
            </a:r>
            <a:r>
              <a:rPr lang="zh-CN" altLang="en-US" sz="900" dirty="0" smtClean="0">
                <a:solidFill>
                  <a:srgbClr val="FF0000"/>
                </a:solidFill>
                <a:latin typeface="微軟正黑體" panose="020B0604030504040204" pitchFamily="34" charset="-120"/>
                <a:ea typeface="微軟正黑體" panose="020B0604030504040204" pitchFamily="34" charset="-120"/>
              </a:rPr>
              <a:t>管理</a:t>
            </a:r>
            <a:r>
              <a:rPr lang="zh-TW" altLang="en-US" sz="900" dirty="0" smtClean="0">
                <a:solidFill>
                  <a:srgbClr val="FF0000"/>
                </a:solidFill>
                <a:latin typeface="微軟正黑體" panose="020B0604030504040204" pitchFamily="34" charset="-120"/>
                <a:ea typeface="微軟正黑體" panose="020B0604030504040204" pitchFamily="34" charset="-120"/>
              </a:rPr>
              <a:t>。</a:t>
            </a:r>
            <a:endParaRPr lang="en-US" altLang="zh-CN" sz="9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CN" sz="900" dirty="0">
                <a:solidFill>
                  <a:srgbClr val="FF0000"/>
                </a:solidFill>
                <a:latin typeface="微軟正黑體" panose="020B0604030504040204" pitchFamily="34" charset="-120"/>
                <a:ea typeface="微軟正黑體" panose="020B0604030504040204" pitchFamily="34" charset="-120"/>
              </a:rPr>
              <a:t>3.</a:t>
            </a:r>
            <a:r>
              <a:rPr lang="zh-CN" altLang="en-US" sz="900" dirty="0">
                <a:solidFill>
                  <a:srgbClr val="FF0000"/>
                </a:solidFill>
                <a:latin typeface="微軟正黑體" panose="020B0604030504040204" pitchFamily="34" charset="-120"/>
                <a:ea typeface="微軟正黑體" panose="020B0604030504040204" pitchFamily="34" charset="-120"/>
              </a:rPr>
              <a:t>工安提取每年發生的典型事故，對各部門開展</a:t>
            </a:r>
            <a:r>
              <a:rPr lang="en-US" altLang="zh-CN" sz="900" dirty="0">
                <a:solidFill>
                  <a:srgbClr val="FF0000"/>
                </a:solidFill>
                <a:latin typeface="微軟正黑體" panose="020B0604030504040204" pitchFamily="34" charset="-120"/>
                <a:ea typeface="微軟正黑體" panose="020B0604030504040204" pitchFamily="34" charset="-120"/>
              </a:rPr>
              <a:t>《</a:t>
            </a:r>
            <a:r>
              <a:rPr lang="zh-CN" altLang="en-US" sz="900" dirty="0">
                <a:solidFill>
                  <a:srgbClr val="FF0000"/>
                </a:solidFill>
                <a:latin typeface="微軟正黑體" panose="020B0604030504040204" pitchFamily="34" charset="-120"/>
                <a:ea typeface="微軟正黑體" panose="020B0604030504040204" pitchFamily="34" charset="-120"/>
              </a:rPr>
              <a:t>工傷及事故處理</a:t>
            </a:r>
            <a:r>
              <a:rPr lang="en-US" altLang="zh-CN" sz="900" dirty="0">
                <a:solidFill>
                  <a:srgbClr val="FF0000"/>
                </a:solidFill>
                <a:latin typeface="微軟正黑體" panose="020B0604030504040204" pitchFamily="34" charset="-120"/>
                <a:ea typeface="微軟正黑體" panose="020B0604030504040204" pitchFamily="34" charset="-120"/>
              </a:rPr>
              <a:t>》</a:t>
            </a:r>
            <a:r>
              <a:rPr lang="zh-CN" altLang="en-US" sz="900" dirty="0">
                <a:solidFill>
                  <a:srgbClr val="FF0000"/>
                </a:solidFill>
                <a:latin typeface="微軟正黑體" panose="020B0604030504040204" pitchFamily="34" charset="-120"/>
                <a:ea typeface="微軟正黑體" panose="020B0604030504040204" pitchFamily="34" charset="-120"/>
              </a:rPr>
              <a:t>培訓，再由各部門對產線作業人員開展工傷事故的</a:t>
            </a:r>
            <a:r>
              <a:rPr lang="zh-CN" altLang="en-US" sz="900" dirty="0" smtClean="0">
                <a:solidFill>
                  <a:srgbClr val="FF0000"/>
                </a:solidFill>
                <a:latin typeface="微軟正黑體" panose="020B0604030504040204" pitchFamily="34" charset="-120"/>
                <a:ea typeface="微軟正黑體" panose="020B0604030504040204" pitchFamily="34" charset="-120"/>
              </a:rPr>
              <a:t>培訓</a:t>
            </a:r>
            <a:r>
              <a:rPr lang="zh-TW" altLang="en-US" sz="900" dirty="0">
                <a:solidFill>
                  <a:srgbClr val="FF0000"/>
                </a:solidFill>
                <a:latin typeface="微軟正黑體" panose="020B0604030504040204" pitchFamily="34" charset="-120"/>
                <a:ea typeface="微軟正黑體" panose="020B0604030504040204" pitchFamily="34" charset="-120"/>
              </a:rPr>
              <a:t>。</a:t>
            </a:r>
            <a:endParaRPr lang="en-US" altLang="zh-CN" sz="9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CN" sz="900" dirty="0">
                <a:solidFill>
                  <a:srgbClr val="FF0000"/>
                </a:solidFill>
                <a:latin typeface="微軟正黑體" panose="020B0604030504040204" pitchFamily="34" charset="-120"/>
                <a:ea typeface="微軟正黑體" panose="020B0604030504040204" pitchFamily="34" charset="-120"/>
              </a:rPr>
              <a:t>4.</a:t>
            </a:r>
            <a:r>
              <a:rPr lang="zh-CN" altLang="en-US" sz="900" dirty="0">
                <a:solidFill>
                  <a:srgbClr val="FF0000"/>
                </a:solidFill>
                <a:latin typeface="微軟正黑體" panose="020B0604030504040204" pitchFamily="34" charset="-120"/>
                <a:ea typeface="微軟正黑體" panose="020B0604030504040204" pitchFamily="34" charset="-120"/>
              </a:rPr>
              <a:t>對危險器具加強管理，淘汰落後設備，增加安全聯鎖裝置，並對安全裝置進行每日點</a:t>
            </a:r>
            <a:r>
              <a:rPr lang="zh-CN" altLang="en-US" sz="900" dirty="0" smtClean="0">
                <a:solidFill>
                  <a:srgbClr val="FF0000"/>
                </a:solidFill>
                <a:latin typeface="微軟正黑體" panose="020B0604030504040204" pitchFamily="34" charset="-120"/>
                <a:ea typeface="微軟正黑體" panose="020B0604030504040204" pitchFamily="34" charset="-120"/>
              </a:rPr>
              <a:t>檢</a:t>
            </a:r>
            <a:r>
              <a:rPr lang="zh-TW" altLang="en-US" sz="900" dirty="0" smtClean="0">
                <a:solidFill>
                  <a:srgbClr val="FF0000"/>
                </a:solidFill>
                <a:latin typeface="微軟正黑體" panose="020B0604030504040204" pitchFamily="34" charset="-120"/>
                <a:ea typeface="微軟正黑體" panose="020B0604030504040204" pitchFamily="34" charset="-120"/>
              </a:rPr>
              <a:t>。</a:t>
            </a:r>
            <a:endParaRPr lang="en-US" altLang="zh-CN" sz="9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CN" sz="900" dirty="0">
                <a:solidFill>
                  <a:srgbClr val="FF0000"/>
                </a:solidFill>
                <a:latin typeface="微軟正黑體" panose="020B0604030504040204" pitchFamily="34" charset="-120"/>
                <a:ea typeface="微軟正黑體" panose="020B0604030504040204" pitchFamily="34" charset="-120"/>
              </a:rPr>
              <a:t>5.</a:t>
            </a:r>
            <a:r>
              <a:rPr lang="zh-CN" altLang="en-US" sz="900" dirty="0">
                <a:solidFill>
                  <a:srgbClr val="FF0000"/>
                </a:solidFill>
                <a:latin typeface="微軟正黑體" panose="020B0604030504040204" pitchFamily="34" charset="-120"/>
                <a:ea typeface="微軟正黑體" panose="020B0604030504040204" pitchFamily="34" charset="-120"/>
              </a:rPr>
              <a:t>在每個樓層加入工安宣傳欄，增加與工業安全相關的宣傳圖，並在人員流動較大場所使用視頻宣傳，增強員工安全意識，避免事故的發生。</a:t>
            </a:r>
            <a:endParaRPr lang="en-US" altLang="zh-CN" sz="900" dirty="0">
              <a:solidFill>
                <a:srgbClr val="FF0000"/>
              </a:solidFill>
              <a:latin typeface="微軟正黑體" panose="020B0604030504040204" pitchFamily="34" charset="-120"/>
              <a:ea typeface="微軟正黑體" panose="020B0604030504040204" pitchFamily="34" charset="-120"/>
            </a:endParaRPr>
          </a:p>
          <a:p>
            <a:pPr marL="0" indent="234000" algn="just">
              <a:lnSpc>
                <a:spcPct val="150000"/>
              </a:lnSpc>
              <a:spcAft>
                <a:spcPts val="600"/>
              </a:spcAft>
            </a:pPr>
            <a:endParaRPr lang="en-US" altLang="zh-TW" sz="900" dirty="0">
              <a:solidFill>
                <a:srgbClr val="FF0000"/>
              </a:solidFill>
              <a:latin typeface="微軟正黑體" panose="020B0604030504040204" pitchFamily="34" charset="-120"/>
              <a:ea typeface="微軟正黑體" panose="020B0604030504040204" pitchFamily="34" charset="-120"/>
            </a:endParaRPr>
          </a:p>
          <a:p>
            <a:pPr marL="0" indent="234000" algn="just">
              <a:lnSpc>
                <a:spcPct val="150000"/>
              </a:lnSpc>
              <a:spcAft>
                <a:spcPts val="600"/>
              </a:spcAft>
            </a:pPr>
            <a:endParaRPr lang="en-US" altLang="zh-TW" sz="900" dirty="0">
              <a:solidFill>
                <a:srgbClr val="FF0000"/>
              </a:solidFill>
              <a:latin typeface="微軟正黑體" panose="020B0604030504040204" pitchFamily="34" charset="-120"/>
              <a:ea typeface="微軟正黑體" panose="020B0604030504040204" pitchFamily="34" charset="-120"/>
            </a:endParaRPr>
          </a:p>
          <a:p>
            <a:pPr marL="0" indent="234000" algn="just">
              <a:lnSpc>
                <a:spcPct val="150000"/>
              </a:lnSpc>
              <a:spcAft>
                <a:spcPts val="600"/>
              </a:spcAft>
            </a:pPr>
            <a:endParaRPr lang="en-US" altLang="zh-TW" sz="900" strike="sngStrike" kern="100" dirty="0" smtClean="0">
              <a:solidFill>
                <a:srgbClr val="FF0000"/>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Aft>
                <a:spcPts val="600"/>
              </a:spcAft>
            </a:pPr>
            <a:endParaRPr lang="en-US" altLang="zh-TW" sz="900" strike="sngStrike" kern="100" dirty="0">
              <a:solidFill>
                <a:srgbClr val="FF0000"/>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Aft>
                <a:spcPts val="600"/>
              </a:spcAft>
            </a:pPr>
            <a:endParaRPr lang="en-US" altLang="zh-TW" sz="900" strike="sngStrike" kern="100" dirty="0">
              <a:solidFill>
                <a:srgbClr val="FF0000"/>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Aft>
                <a:spcPts val="600"/>
              </a:spcAft>
            </a:pPr>
            <a:endParaRPr lang="en-US" altLang="zh-TW" sz="900" strike="sngStrike" kern="100" dirty="0">
              <a:solidFill>
                <a:srgbClr val="FF0000"/>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Aft>
                <a:spcPts val="600"/>
              </a:spcAft>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每年對廠區工作場所職業病危害因素進行定期監測，針對各項危害進行風險評估、改善與預防。每季度召開安全衛生委員會，分析、研究、解決安全生產重大問題，組織綜合性、專題性安全生產調研工作。日常組織開展安全生產檢查，針對發現的的問題和隱患，協調有關部門及時整改等措施。</a:t>
            </a:r>
          </a:p>
        </p:txBody>
      </p:sp>
      <p:sp>
        <p:nvSpPr>
          <p:cNvPr id="5" name="標題 4"/>
          <p:cNvSpPr>
            <a:spLocks noGrp="1"/>
          </p:cNvSpPr>
          <p:nvPr>
            <p:ph type="title"/>
          </p:nvPr>
        </p:nvSpPr>
        <p:spPr/>
        <p:txBody>
          <a:bodyPr/>
          <a:lstStyle/>
          <a:p>
            <a:r>
              <a:rPr lang="en-US" altLang="zh-TW" b="1" dirty="0">
                <a:solidFill>
                  <a:schemeClr val="tx1"/>
                </a:solidFill>
                <a:latin typeface="微軟正黑體" panose="020B0604030504040204" pitchFamily="34" charset="-120"/>
                <a:ea typeface="微軟正黑體" panose="020B0604030504040204" pitchFamily="34" charset="-120"/>
              </a:rPr>
              <a:t>7.2 </a:t>
            </a:r>
            <a:r>
              <a:rPr lang="zh-TW" altLang="en-US" b="1" dirty="0">
                <a:solidFill>
                  <a:schemeClr val="tx1"/>
                </a:solidFill>
                <a:latin typeface="微軟正黑體" panose="020B0604030504040204" pitchFamily="34" charset="-120"/>
                <a:ea typeface="微軟正黑體" panose="020B0604030504040204" pitchFamily="34" charset="-120"/>
              </a:rPr>
              <a:t>英華達公司</a:t>
            </a:r>
          </a:p>
        </p:txBody>
      </p:sp>
      <p:sp>
        <p:nvSpPr>
          <p:cNvPr id="10" name="Rectangle 1"/>
          <p:cNvSpPr>
            <a:spLocks noChangeArrowheads="1"/>
          </p:cNvSpPr>
          <p:nvPr/>
        </p:nvSpPr>
        <p:spPr bwMode="auto">
          <a:xfrm>
            <a:off x="3430165" y="4031889"/>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graphicFrame>
        <p:nvGraphicFramePr>
          <p:cNvPr id="19" name="表格 18"/>
          <p:cNvGraphicFramePr>
            <a:graphicFrameLocks noGrp="1"/>
          </p:cNvGraphicFramePr>
          <p:nvPr>
            <p:extLst>
              <p:ext uri="{D42A27DB-BD31-4B8C-83A1-F6EECF244321}">
                <p14:modId xmlns:p14="http://schemas.microsoft.com/office/powerpoint/2010/main" val="3397973657"/>
              </p:ext>
            </p:extLst>
          </p:nvPr>
        </p:nvGraphicFramePr>
        <p:xfrm>
          <a:off x="200472" y="2492896"/>
          <a:ext cx="3132578" cy="3528389"/>
        </p:xfrm>
        <a:graphic>
          <a:graphicData uri="http://schemas.openxmlformats.org/drawingml/2006/table">
            <a:tbl>
              <a:tblPr/>
              <a:tblGrid>
                <a:gridCol w="329142"/>
                <a:gridCol w="1338003"/>
                <a:gridCol w="318573"/>
                <a:gridCol w="764573"/>
                <a:gridCol w="382287"/>
              </a:tblGrid>
              <a:tr h="229853">
                <a:tc>
                  <a:txBody>
                    <a:bodyPr/>
                    <a:lstStyle/>
                    <a:p>
                      <a:pPr algn="ctr" fontAlgn="ctr"/>
                      <a:r>
                        <a:rPr lang="zh-TW" altLang="en-US" sz="800" b="0" i="0" u="none" strike="noStrike" dirty="0">
                          <a:solidFill>
                            <a:srgbClr val="000000"/>
                          </a:solidFill>
                          <a:effectLst/>
                          <a:latin typeface="微軟正黑體"/>
                        </a:rPr>
                        <a:t>地區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dirty="0">
                          <a:solidFill>
                            <a:srgbClr val="000000"/>
                          </a:solidFill>
                          <a:effectLst/>
                          <a:latin typeface="微軟正黑體"/>
                        </a:rPr>
                        <a:t>統計指標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微軟正黑體"/>
                        </a:rPr>
                        <a:t>性別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微軟正黑體"/>
                        </a:rPr>
                        <a:t>統計數據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800" b="0" i="0" u="none" strike="noStrike">
                          <a:solidFill>
                            <a:srgbClr val="000000"/>
                          </a:solidFill>
                          <a:effectLst/>
                          <a:latin typeface="微軟正黑體"/>
                        </a:rPr>
                        <a:t>單位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37439">
                <a:tc rowSpan="8">
                  <a:txBody>
                    <a:bodyPr/>
                    <a:lstStyle/>
                    <a:p>
                      <a:pPr algn="ctr" fontAlgn="ctr"/>
                      <a:r>
                        <a:rPr lang="zh-TW" altLang="en-US" sz="800" b="0" i="0" u="none" strike="noStrike" dirty="0">
                          <a:solidFill>
                            <a:srgbClr val="000000"/>
                          </a:solidFill>
                          <a:effectLst/>
                          <a:latin typeface="微軟正黑體"/>
                        </a:rPr>
                        <a:t>台灣</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l" rtl="0" fontAlgn="ctr"/>
                      <a:r>
                        <a:rPr lang="zh-TW" altLang="en-US" sz="800" b="0" i="0" u="none" strike="noStrike" dirty="0">
                          <a:solidFill>
                            <a:srgbClr val="000000"/>
                          </a:solidFill>
                          <a:effectLst/>
                          <a:latin typeface="微軟正黑體"/>
                        </a:rPr>
                        <a:t>員工工傷總數</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含死亡</a:t>
                      </a:r>
                      <a:r>
                        <a:rPr lang="en-US" altLang="zh-TW" sz="800" b="0" i="0" u="none" strike="noStrike" dirty="0">
                          <a:solidFill>
                            <a:srgbClr val="000000"/>
                          </a:solidFill>
                          <a:effectLst/>
                          <a:latin typeface="微軟正黑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vMerge="1">
                  <a:txBody>
                    <a:bodyPr/>
                    <a:lstStyle/>
                    <a:p>
                      <a:endParaRPr lang="zh-TW" altLang="en-US"/>
                    </a:p>
                  </a:txBody>
                  <a:tcPr/>
                </a:tc>
                <a:tc rowSpan="2">
                  <a:txBody>
                    <a:bodyPr/>
                    <a:lstStyle/>
                    <a:p>
                      <a:pPr algn="l" rtl="0" fontAlgn="ctr"/>
                      <a:r>
                        <a:rPr lang="zh-TW" altLang="en-US" sz="800" b="0" i="0" u="none" strike="noStrike" dirty="0">
                          <a:solidFill>
                            <a:srgbClr val="000000"/>
                          </a:solidFill>
                          <a:effectLst/>
                          <a:latin typeface="微軟正黑體"/>
                        </a:rPr>
                        <a:t>員工嚴重工傷數</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不含死亡</a:t>
                      </a:r>
                      <a:r>
                        <a:rPr lang="en-US" altLang="zh-TW" sz="800" b="0" i="0" u="none" strike="noStrike" dirty="0">
                          <a:solidFill>
                            <a:srgbClr val="000000"/>
                          </a:solidFill>
                          <a:effectLst/>
                          <a:latin typeface="微軟正黑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800" b="0" i="0" u="none" strike="noStrike" dirty="0">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vMerge="1">
                  <a:txBody>
                    <a:bodyPr/>
                    <a:lstStyle/>
                    <a:p>
                      <a:endParaRPr lang="zh-TW" altLang="en-US"/>
                    </a:p>
                  </a:txBody>
                  <a:tcPr/>
                </a:tc>
                <a:tc rowSpan="2">
                  <a:txBody>
                    <a:bodyPr/>
                    <a:lstStyle/>
                    <a:p>
                      <a:pPr algn="l" rtl="0" fontAlgn="ctr"/>
                      <a:r>
                        <a:rPr lang="zh-TW" altLang="en-US" sz="800" b="0" i="0" u="none" strike="noStrike" dirty="0">
                          <a:solidFill>
                            <a:srgbClr val="000000"/>
                          </a:solidFill>
                          <a:effectLst/>
                          <a:latin typeface="微軟正黑體"/>
                        </a:rPr>
                        <a:t>員工工傷死亡人數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dirty="0">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vMerge="1">
                  <a:txBody>
                    <a:bodyPr/>
                    <a:lstStyle/>
                    <a:p>
                      <a:endParaRPr lang="zh-TW" altLang="en-US"/>
                    </a:p>
                  </a:txBody>
                  <a:tcPr/>
                </a:tc>
                <a:tc rowSpan="2">
                  <a:txBody>
                    <a:bodyPr/>
                    <a:lstStyle/>
                    <a:p>
                      <a:pPr algn="l" rtl="0" fontAlgn="ctr"/>
                      <a:r>
                        <a:rPr lang="zh-TW" altLang="en-US" sz="800" b="0" i="0" u="none" strike="noStrike" dirty="0">
                          <a:solidFill>
                            <a:srgbClr val="000000"/>
                          </a:solidFill>
                          <a:effectLst/>
                          <a:latin typeface="微軟正黑體"/>
                        </a:rPr>
                        <a:t>員工總工作時數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dirty="0">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dirty="0" smtClean="0">
                          <a:solidFill>
                            <a:srgbClr val="000000"/>
                          </a:solidFill>
                          <a:effectLst/>
                          <a:latin typeface="微軟正黑體"/>
                        </a:rPr>
                        <a:t>840,533.16 </a:t>
                      </a:r>
                      <a:endParaRPr lang="en-US" altLang="zh-TW" sz="800" b="0" i="0" u="none" strike="noStrike" dirty="0">
                        <a:solidFill>
                          <a:srgbClr val="000000"/>
                        </a:solidFill>
                        <a:effectLst/>
                        <a:latin typeface="微軟正黑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小時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dirty="0">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dirty="0" smtClean="0">
                          <a:solidFill>
                            <a:srgbClr val="000000"/>
                          </a:solidFill>
                          <a:effectLst/>
                          <a:latin typeface="微軟正黑體"/>
                        </a:rPr>
                        <a:t>292,221.25 </a:t>
                      </a:r>
                      <a:endParaRPr lang="en-US" altLang="zh-TW" sz="800" b="0" i="0" u="none" strike="noStrike" dirty="0">
                        <a:solidFill>
                          <a:srgbClr val="000000"/>
                        </a:solidFill>
                        <a:effectLst/>
                        <a:latin typeface="微軟正黑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800" b="0" i="0" u="none" strike="noStrike">
                          <a:solidFill>
                            <a:srgbClr val="000000"/>
                          </a:solidFill>
                          <a:effectLst/>
                          <a:latin typeface="微軟正黑體"/>
                        </a:rPr>
                        <a:t>小時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7439">
                <a:tc rowSpan="8">
                  <a:txBody>
                    <a:bodyPr/>
                    <a:lstStyle/>
                    <a:p>
                      <a:pPr algn="ctr" fontAlgn="ctr"/>
                      <a:r>
                        <a:rPr lang="zh-TW" altLang="en-US" sz="800" b="0" i="0" u="none" strike="noStrike">
                          <a:solidFill>
                            <a:srgbClr val="000000"/>
                          </a:solidFill>
                          <a:effectLst/>
                          <a:latin typeface="微軟正黑體"/>
                        </a:rPr>
                        <a:t>浦東廠區</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l" rtl="0" fontAlgn="ctr"/>
                      <a:r>
                        <a:rPr lang="zh-TW" altLang="en-US" sz="800" b="0" i="0" u="none" strike="noStrike" dirty="0">
                          <a:solidFill>
                            <a:srgbClr val="000000"/>
                          </a:solidFill>
                          <a:effectLst/>
                          <a:latin typeface="微軟正黑體"/>
                        </a:rPr>
                        <a:t>員工工傷總數</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含死亡</a:t>
                      </a:r>
                      <a:r>
                        <a:rPr lang="en-US" altLang="zh-TW" sz="800" b="0" i="0" u="none" strike="noStrike" dirty="0">
                          <a:solidFill>
                            <a:srgbClr val="000000"/>
                          </a:solidFill>
                          <a:effectLst/>
                          <a:latin typeface="微軟正黑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dirty="0">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vMerge="1">
                  <a:txBody>
                    <a:bodyPr/>
                    <a:lstStyle/>
                    <a:p>
                      <a:endParaRPr lang="zh-TW" altLang="en-US"/>
                    </a:p>
                  </a:txBody>
                  <a:tcPr/>
                </a:tc>
                <a:tc rowSpan="2">
                  <a:txBody>
                    <a:bodyPr/>
                    <a:lstStyle/>
                    <a:p>
                      <a:pPr algn="l" rtl="0" fontAlgn="ctr"/>
                      <a:r>
                        <a:rPr lang="zh-TW" altLang="en-US" sz="800" b="0" i="0" u="none" strike="noStrike" dirty="0">
                          <a:solidFill>
                            <a:srgbClr val="000000"/>
                          </a:solidFill>
                          <a:effectLst/>
                          <a:latin typeface="微軟正黑體"/>
                        </a:rPr>
                        <a:t>員工嚴重工傷數</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不含死亡</a:t>
                      </a:r>
                      <a:r>
                        <a:rPr lang="en-US" altLang="zh-TW" sz="800" b="0" i="0" u="none" strike="noStrike" dirty="0">
                          <a:solidFill>
                            <a:srgbClr val="000000"/>
                          </a:solidFill>
                          <a:effectLst/>
                          <a:latin typeface="微軟正黑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dirty="0">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vMerge="1">
                  <a:txBody>
                    <a:bodyPr/>
                    <a:lstStyle/>
                    <a:p>
                      <a:endParaRPr lang="zh-TW" altLang="en-US"/>
                    </a:p>
                  </a:txBody>
                  <a:tcPr/>
                </a:tc>
                <a:tc rowSpan="2">
                  <a:txBody>
                    <a:bodyPr/>
                    <a:lstStyle/>
                    <a:p>
                      <a:pPr algn="l" rtl="0" fontAlgn="ctr"/>
                      <a:r>
                        <a:rPr lang="zh-TW" altLang="en-US" sz="800" b="0" i="0" u="none" strike="noStrike" dirty="0">
                          <a:solidFill>
                            <a:srgbClr val="000000"/>
                          </a:solidFill>
                          <a:effectLst/>
                          <a:latin typeface="微軟正黑體"/>
                        </a:rPr>
                        <a:t>員工工傷死亡人數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vMerge="1">
                  <a:txBody>
                    <a:bodyPr/>
                    <a:lstStyle/>
                    <a:p>
                      <a:endParaRPr lang="zh-TW" altLang="en-US"/>
                    </a:p>
                  </a:txBody>
                  <a:tcPr/>
                </a:tc>
                <a:tc rowSpan="2">
                  <a:txBody>
                    <a:bodyPr/>
                    <a:lstStyle/>
                    <a:p>
                      <a:pPr algn="l" rtl="0" fontAlgn="ctr"/>
                      <a:r>
                        <a:rPr lang="zh-TW" altLang="en-US" sz="800" b="0" i="0" u="none" strike="noStrike" dirty="0">
                          <a:solidFill>
                            <a:srgbClr val="000000"/>
                          </a:solidFill>
                          <a:effectLst/>
                          <a:latin typeface="微軟正黑體"/>
                        </a:rPr>
                        <a:t>員工總工作時數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27398463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a:solidFill>
                            <a:srgbClr val="000000"/>
                          </a:solidFill>
                          <a:effectLst/>
                          <a:latin typeface="微軟正黑體"/>
                        </a:rPr>
                        <a:t>小時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800" b="0" i="0" u="none" strike="noStrike" dirty="0">
                          <a:solidFill>
                            <a:srgbClr val="000000"/>
                          </a:solidFill>
                          <a:effectLst/>
                          <a:latin typeface="微軟正黑體"/>
                        </a:rPr>
                        <a:t>15550174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zh-TW" altLang="en-US" sz="800" b="0" i="0" u="none" strike="noStrike" dirty="0">
                          <a:solidFill>
                            <a:srgbClr val="000000"/>
                          </a:solidFill>
                          <a:effectLst/>
                          <a:latin typeface="微軟正黑體"/>
                        </a:rPr>
                        <a:t>小時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7439">
                <a:tc rowSpan="8">
                  <a:txBody>
                    <a:bodyPr/>
                    <a:lstStyle/>
                    <a:p>
                      <a:pPr algn="ctr" fontAlgn="ctr"/>
                      <a:r>
                        <a:rPr lang="zh-TW" altLang="en-US" sz="800" b="0" i="0" u="none" strike="noStrike">
                          <a:solidFill>
                            <a:srgbClr val="000000"/>
                          </a:solidFill>
                          <a:effectLst/>
                          <a:latin typeface="微軟正黑體"/>
                        </a:rPr>
                        <a:t>南京廠區</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l" rtl="0" fontAlgn="ctr"/>
                      <a:r>
                        <a:rPr lang="zh-TW" altLang="en-US" sz="800" b="0" i="0" u="none" strike="noStrike" dirty="0">
                          <a:solidFill>
                            <a:srgbClr val="000000"/>
                          </a:solidFill>
                          <a:effectLst/>
                          <a:latin typeface="微軟正黑體"/>
                        </a:rPr>
                        <a:t>員工工傷總數</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含死亡</a:t>
                      </a:r>
                      <a:r>
                        <a:rPr lang="en-US" altLang="zh-TW" sz="800" b="0" i="0" u="none" strike="noStrike" dirty="0">
                          <a:solidFill>
                            <a:srgbClr val="000000"/>
                          </a:solidFill>
                          <a:effectLst/>
                          <a:latin typeface="微軟正黑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800" b="0" i="0" u="none" strike="noStrike" dirty="0">
                          <a:solidFill>
                            <a:srgbClr val="FF0000"/>
                          </a:solidFill>
                          <a:effectLst/>
                          <a:latin typeface="微軟正黑體"/>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dirty="0">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800" b="0" i="0" u="none" strike="noStrike" dirty="0" smtClean="0">
                          <a:solidFill>
                            <a:srgbClr val="FF0000"/>
                          </a:solidFill>
                          <a:effectLst/>
                          <a:latin typeface="微軟正黑體"/>
                        </a:rPr>
                        <a:t>2</a:t>
                      </a:r>
                      <a:endParaRPr lang="en-US" altLang="zh-TW" sz="800" b="0" i="0" u="none" strike="noStrike" dirty="0">
                        <a:solidFill>
                          <a:srgbClr val="FF0000"/>
                        </a:solidFill>
                        <a:effectLst/>
                        <a:latin typeface="微軟正黑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7439">
                <a:tc vMerge="1">
                  <a:txBody>
                    <a:bodyPr/>
                    <a:lstStyle/>
                    <a:p>
                      <a:endParaRPr lang="zh-TW" altLang="en-US"/>
                    </a:p>
                  </a:txBody>
                  <a:tcPr/>
                </a:tc>
                <a:tc rowSpan="2">
                  <a:txBody>
                    <a:bodyPr/>
                    <a:lstStyle/>
                    <a:p>
                      <a:pPr algn="l" rtl="0" fontAlgn="ctr"/>
                      <a:r>
                        <a:rPr lang="zh-TW" altLang="en-US" sz="800" b="0" i="0" u="none" strike="noStrike" dirty="0">
                          <a:solidFill>
                            <a:srgbClr val="000000"/>
                          </a:solidFill>
                          <a:effectLst/>
                          <a:latin typeface="微軟正黑體"/>
                        </a:rPr>
                        <a:t>員工嚴重工傷數</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不含死亡</a:t>
                      </a:r>
                      <a:r>
                        <a:rPr lang="en-US" altLang="zh-TW" sz="800" b="0" i="0" u="none" strike="noStrike" dirty="0">
                          <a:solidFill>
                            <a:srgbClr val="000000"/>
                          </a:solidFill>
                          <a:effectLst/>
                          <a:latin typeface="微軟正黑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7439">
                <a:tc vMerge="1">
                  <a:txBody>
                    <a:bodyPr/>
                    <a:lstStyle/>
                    <a:p>
                      <a:endParaRPr lang="zh-TW" altLang="en-US"/>
                    </a:p>
                  </a:txBody>
                  <a:tcPr/>
                </a:tc>
                <a:tc rowSpan="2">
                  <a:txBody>
                    <a:bodyPr/>
                    <a:lstStyle/>
                    <a:p>
                      <a:pPr algn="l" rtl="0" fontAlgn="ctr"/>
                      <a:r>
                        <a:rPr lang="zh-TW" altLang="en-US" sz="800" b="0" i="0" u="none" strike="noStrike">
                          <a:solidFill>
                            <a:srgbClr val="000000"/>
                          </a:solidFill>
                          <a:effectLst/>
                          <a:latin typeface="微軟正黑體"/>
                        </a:rPr>
                        <a:t>員工工傷死亡人數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800" b="0" i="0" u="none" strike="noStrike">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zh-TW" sz="800" b="0" i="0" u="none" strike="noStrike" dirty="0">
                          <a:solidFill>
                            <a:srgbClr val="000000"/>
                          </a:solidFill>
                          <a:effectLst/>
                          <a:latin typeface="微軟正黑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7439">
                <a:tc vMerge="1">
                  <a:txBody>
                    <a:bodyPr/>
                    <a:lstStyle/>
                    <a:p>
                      <a:endParaRPr lang="zh-TW" altLang="en-US"/>
                    </a:p>
                  </a:txBody>
                  <a:tcPr/>
                </a:tc>
                <a:tc rowSpan="2">
                  <a:txBody>
                    <a:bodyPr/>
                    <a:lstStyle/>
                    <a:p>
                      <a:pPr algn="l" rtl="0" fontAlgn="ctr"/>
                      <a:r>
                        <a:rPr lang="zh-TW" altLang="en-US" sz="800" b="0" i="0" u="none" strike="noStrike">
                          <a:solidFill>
                            <a:srgbClr val="000000"/>
                          </a:solidFill>
                          <a:effectLst/>
                          <a:latin typeface="微軟正黑體"/>
                        </a:rPr>
                        <a:t>員工總工作時數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a:solidFill>
                            <a:srgbClr val="000000"/>
                          </a:solidFill>
                          <a:effectLst/>
                          <a:latin typeface="微軟正黑體"/>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zh-TW" sz="800" b="0" i="0" u="none" strike="noStrike" dirty="0">
                          <a:solidFill>
                            <a:srgbClr val="000000"/>
                          </a:solidFill>
                          <a:effectLst/>
                          <a:latin typeface="微軟正黑體"/>
                        </a:rPr>
                        <a:t>3,640,493.50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小時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7439">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800" b="0" i="0" u="none" strike="noStrike">
                          <a:solidFill>
                            <a:srgbClr val="000000"/>
                          </a:solidFill>
                          <a:effectLst/>
                          <a:latin typeface="微軟正黑體"/>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zh-TW" sz="800" b="0" i="0" u="none" strike="noStrike">
                          <a:solidFill>
                            <a:srgbClr val="000000"/>
                          </a:solidFill>
                          <a:effectLst/>
                          <a:latin typeface="微軟正黑體"/>
                        </a:rPr>
                        <a:t>2,161,902.25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800" b="0" i="0" u="none" strike="noStrike" dirty="0">
                          <a:solidFill>
                            <a:srgbClr val="000000"/>
                          </a:solidFill>
                          <a:effectLst/>
                          <a:latin typeface="微軟正黑體"/>
                        </a:rPr>
                        <a:t>小時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354195989"/>
              </p:ext>
            </p:extLst>
          </p:nvPr>
        </p:nvGraphicFramePr>
        <p:xfrm>
          <a:off x="3522957" y="666818"/>
          <a:ext cx="2952328" cy="2921492"/>
        </p:xfrm>
        <a:graphic>
          <a:graphicData uri="http://schemas.openxmlformats.org/drawingml/2006/table">
            <a:tbl>
              <a:tblPr/>
              <a:tblGrid>
                <a:gridCol w="326718"/>
                <a:gridCol w="1401474"/>
                <a:gridCol w="360040"/>
                <a:gridCol w="864096"/>
              </a:tblGrid>
              <a:tr h="173212">
                <a:tc>
                  <a:txBody>
                    <a:bodyPr/>
                    <a:lstStyle/>
                    <a:p>
                      <a:pPr algn="l"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地區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計算指標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性別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百萬小時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2875">
                <a:tc rowSpan="6">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台灣</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l" rtl="0"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員工工傷率</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含死亡</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42875">
                <a:tc vMerge="1">
                  <a:txBody>
                    <a:bodyPr/>
                    <a:lstStyle/>
                    <a:p>
                      <a:endParaRPr lang="zh-TW" altLang="en-US"/>
                    </a:p>
                  </a:txBody>
                  <a:tcPr/>
                </a:tc>
                <a:tc rowSpan="2">
                  <a:txBody>
                    <a:bodyPr/>
                    <a:lstStyle/>
                    <a:p>
                      <a:pPr algn="l" rtl="0"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員工嚴重工傷率</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不含死亡</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42875">
                <a:tc vMerge="1">
                  <a:txBody>
                    <a:bodyPr/>
                    <a:lstStyle/>
                    <a:p>
                      <a:endParaRPr lang="zh-TW" altLang="en-US"/>
                    </a:p>
                  </a:txBody>
                  <a:tcPr/>
                </a:tc>
                <a:tc rowSpan="2">
                  <a:txBody>
                    <a:bodyPr/>
                    <a:lstStyle/>
                    <a:p>
                      <a:pPr algn="l"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員工工傷死亡率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42875">
                <a:tc rowSpan="6">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浦東廠區</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l" rtl="0"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員工工傷率</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含死亡</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zh-TW" sz="900" b="0" i="0" u="none" strike="noStrike" dirty="0" smtClean="0">
                          <a:solidFill>
                            <a:srgbClr val="000000"/>
                          </a:solidFill>
                          <a:effectLst/>
                          <a:latin typeface="微軟正黑體" panose="020B0604030504040204" pitchFamily="34" charset="-120"/>
                          <a:ea typeface="微軟正黑體" panose="020B0604030504040204" pitchFamily="34" charset="-120"/>
                        </a:rPr>
                        <a:t>0.48</a:t>
                      </a:r>
                      <a:endPar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zh-TW" sz="900" b="0" i="0" u="none" strike="noStrike" dirty="0" smtClean="0">
                          <a:solidFill>
                            <a:srgbClr val="000000"/>
                          </a:solidFill>
                          <a:effectLst/>
                          <a:latin typeface="微軟正黑體" panose="020B0604030504040204" pitchFamily="34" charset="-120"/>
                          <a:ea typeface="微軟正黑體" panose="020B0604030504040204" pitchFamily="34" charset="-120"/>
                        </a:rPr>
                        <a:t>0.51</a:t>
                      </a:r>
                      <a:endPar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2875">
                <a:tc vMerge="1">
                  <a:txBody>
                    <a:bodyPr/>
                    <a:lstStyle/>
                    <a:p>
                      <a:endParaRPr lang="zh-TW" altLang="en-US"/>
                    </a:p>
                  </a:txBody>
                  <a:tcPr/>
                </a:tc>
                <a:tc rowSpan="2">
                  <a:txBody>
                    <a:bodyPr/>
                    <a:lstStyle/>
                    <a:p>
                      <a:pPr algn="l" rtl="0"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員工嚴重工傷率</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不含死亡</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zh-TW" sz="900" b="0" i="0" u="none" strike="noStrike" smtClean="0">
                          <a:solidFill>
                            <a:srgbClr val="000000"/>
                          </a:solidFill>
                          <a:effectLst/>
                          <a:latin typeface="微軟正黑體" panose="020B0604030504040204" pitchFamily="34" charset="-120"/>
                          <a:ea typeface="微軟正黑體" panose="020B0604030504040204" pitchFamily="34" charset="-120"/>
                        </a:rPr>
                        <a:t>0.06</a:t>
                      </a:r>
                      <a:endPar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2875">
                <a:tc vMerge="1">
                  <a:txBody>
                    <a:bodyPr/>
                    <a:lstStyle/>
                    <a:p>
                      <a:endParaRPr lang="zh-TW" altLang="en-US"/>
                    </a:p>
                  </a:txBody>
                  <a:tcPr/>
                </a:tc>
                <a:tc rowSpan="2">
                  <a:txBody>
                    <a:bodyPr/>
                    <a:lstStyle/>
                    <a:p>
                      <a:pPr algn="l"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員工工傷死亡率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2875">
                <a:tc rowSpan="6">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南京廠區</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l"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員工工傷率</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含死亡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ctr"/>
                      <a:r>
                        <a:rPr lang="en-US" altLang="zh-TW" sz="900" b="0" i="0" u="none" strike="noStrike" dirty="0" smtClean="0">
                          <a:solidFill>
                            <a:srgbClr val="FF0000"/>
                          </a:solidFill>
                          <a:effectLst/>
                          <a:latin typeface="微軟正黑體" panose="020B0604030504040204" pitchFamily="34" charset="-120"/>
                          <a:ea typeface="微軟正黑體" panose="020B0604030504040204" pitchFamily="34" charset="-120"/>
                        </a:rPr>
                        <a:t>1.23</a:t>
                      </a:r>
                      <a:endParaRPr lang="en-US" altLang="zh-TW" sz="9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ctr"/>
                      <a:r>
                        <a:rPr lang="en-US" altLang="zh-TW" sz="900" b="0" i="0" u="none" strike="noStrike" dirty="0" smtClean="0">
                          <a:solidFill>
                            <a:srgbClr val="FF0000"/>
                          </a:solidFill>
                          <a:effectLst/>
                          <a:latin typeface="微軟正黑體" panose="020B0604030504040204" pitchFamily="34" charset="-120"/>
                          <a:ea typeface="微軟正黑體" panose="020B0604030504040204" pitchFamily="34" charset="-120"/>
                        </a:rPr>
                        <a:t>0.59</a:t>
                      </a:r>
                      <a:endParaRPr lang="en-US" altLang="zh-TW" sz="9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42875">
                <a:tc vMerge="1">
                  <a:txBody>
                    <a:bodyPr/>
                    <a:lstStyle/>
                    <a:p>
                      <a:endParaRPr lang="zh-TW" altLang="en-US"/>
                    </a:p>
                  </a:txBody>
                  <a:tcPr/>
                </a:tc>
                <a:tc rowSpan="2">
                  <a:txBody>
                    <a:bodyPr/>
                    <a:lstStyle/>
                    <a:p>
                      <a:pPr algn="l"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員工嚴重工傷率</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不含死亡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463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0">
                <a:tc vMerge="1">
                  <a:txBody>
                    <a:bodyPr/>
                    <a:lstStyle/>
                    <a:p>
                      <a:endParaRPr lang="zh-TW" altLang="en-US"/>
                    </a:p>
                  </a:txBody>
                  <a:tcPr/>
                </a:tc>
                <a:tc rowSpan="2">
                  <a:txBody>
                    <a:bodyPr/>
                    <a:lstStyle/>
                    <a:p>
                      <a:pPr algn="l" rtl="0"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員工工傷死亡率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42875">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1895740657"/>
              </p:ext>
            </p:extLst>
          </p:nvPr>
        </p:nvGraphicFramePr>
        <p:xfrm>
          <a:off x="3522957" y="3789040"/>
          <a:ext cx="3024336" cy="2152650"/>
        </p:xfrm>
        <a:graphic>
          <a:graphicData uri="http://schemas.openxmlformats.org/drawingml/2006/table">
            <a:tbl>
              <a:tblPr/>
              <a:tblGrid>
                <a:gridCol w="3024336"/>
              </a:tblGrid>
              <a:tr h="116080">
                <a:tc>
                  <a:txBody>
                    <a:bodyPr/>
                    <a:lstStyle/>
                    <a:p>
                      <a:pPr algn="l" rtl="0"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名詞解釋 </a:t>
                      </a:r>
                    </a:p>
                  </a:txBody>
                  <a:tcPr marL="9525" marR="9525" marT="9525" marB="0" anchor="ctr">
                    <a:lnL>
                      <a:noFill/>
                    </a:lnL>
                    <a:lnR>
                      <a:noFill/>
                    </a:lnR>
                    <a:lnT>
                      <a:noFill/>
                    </a:lnT>
                    <a:lnB>
                      <a:noFill/>
                    </a:lnB>
                  </a:tcPr>
                </a:tc>
              </a:tr>
              <a:tr h="224622">
                <a:tc>
                  <a:txBody>
                    <a:bodyPr/>
                    <a:lstStyle/>
                    <a:p>
                      <a:pPr algn="l"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 </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工傷總數：工傷事件不分輕重傷，只要是工傷依法全數納入計算，但</a:t>
                      </a:r>
                      <a:r>
                        <a:rPr lang="zh-TW" altLang="en-US" sz="900" b="0" i="0" u="none" strike="noStrike" dirty="0">
                          <a:solidFill>
                            <a:srgbClr val="FF0000"/>
                          </a:solidFill>
                          <a:effectLst/>
                          <a:latin typeface="微軟正黑體" panose="020B0604030504040204" pitchFamily="34" charset="-120"/>
                          <a:ea typeface="微軟正黑體" panose="020B0604030504040204" pitchFamily="34" charset="-120"/>
                        </a:rPr>
                        <a:t>不含</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上下班時自行發生的交通事故。</a:t>
                      </a:r>
                    </a:p>
                  </a:txBody>
                  <a:tcPr marL="9525" marR="9525" marT="9525" marB="0" anchor="ctr">
                    <a:lnL>
                      <a:noFill/>
                    </a:lnL>
                    <a:lnR>
                      <a:noFill/>
                    </a:lnR>
                    <a:lnT>
                      <a:noFill/>
                    </a:lnT>
                    <a:lnB>
                      <a:noFill/>
                    </a:lnB>
                  </a:tcPr>
                </a:tc>
              </a:tr>
              <a:tr h="116080">
                <a:tc>
                  <a:txBody>
                    <a:bodyPr/>
                    <a:lstStyle/>
                    <a:p>
                      <a:pPr algn="l"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 </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嚴重工傷：無法在</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6</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個月內恢復至受傷前健康狀態的工傷。</a:t>
                      </a:r>
                    </a:p>
                  </a:txBody>
                  <a:tcPr marL="9525" marR="9525" marT="9525" marB="0" anchor="ctr">
                    <a:lnL>
                      <a:noFill/>
                    </a:lnL>
                    <a:lnR>
                      <a:noFill/>
                    </a:lnR>
                    <a:lnT>
                      <a:noFill/>
                    </a:lnT>
                    <a:lnB>
                      <a:noFill/>
                    </a:lnB>
                  </a:tcPr>
                </a:tc>
              </a:tr>
              <a:tr h="116080">
                <a:tc>
                  <a:txBody>
                    <a:bodyPr/>
                    <a:lstStyle/>
                    <a:p>
                      <a:pPr algn="l"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 </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總工作時數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=2018</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年各月應在廠時數總和。 </a:t>
                      </a:r>
                    </a:p>
                  </a:txBody>
                  <a:tcPr marL="9525" marR="9525" marT="9525" marB="0" anchor="ctr">
                    <a:lnL>
                      <a:noFill/>
                    </a:lnL>
                    <a:lnR>
                      <a:noFill/>
                    </a:lnR>
                    <a:lnT>
                      <a:noFill/>
                    </a:lnT>
                    <a:lnB>
                      <a:noFill/>
                    </a:lnB>
                  </a:tcPr>
                </a:tc>
              </a:tr>
              <a:tr h="116080">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a:noFill/>
                    </a:lnB>
                  </a:tcPr>
                </a:tc>
              </a:tr>
              <a:tr h="116080">
                <a:tc>
                  <a:txBody>
                    <a:bodyPr/>
                    <a:lstStyle/>
                    <a:p>
                      <a:pPr algn="just"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計算說明 </a:t>
                      </a:r>
                    </a:p>
                  </a:txBody>
                  <a:tcPr marL="9525" marR="9525" marT="9525" marB="0" anchor="ctr">
                    <a:lnL>
                      <a:noFill/>
                    </a:lnL>
                    <a:lnR>
                      <a:noFill/>
                    </a:lnR>
                    <a:lnT>
                      <a:noFill/>
                    </a:lnT>
                    <a:lnB>
                      <a:noFill/>
                    </a:lnB>
                  </a:tcPr>
                </a:tc>
              </a:tr>
              <a:tr h="224622">
                <a:tc>
                  <a:txBody>
                    <a:bodyPr/>
                    <a:lstStyle/>
                    <a:p>
                      <a:pPr algn="just"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 </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工傷率</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含死亡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 = [</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工傷總數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件</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總工作時數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小時</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 x 1,000,000 </a:t>
                      </a:r>
                    </a:p>
                  </a:txBody>
                  <a:tcPr marL="9525" marR="9525" marT="9525" marB="0" anchor="ctr">
                    <a:lnL>
                      <a:noFill/>
                    </a:lnL>
                    <a:lnR>
                      <a:noFill/>
                    </a:lnR>
                    <a:lnT>
                      <a:noFill/>
                    </a:lnT>
                    <a:lnB>
                      <a:noFill/>
                    </a:lnB>
                  </a:tcPr>
                </a:tc>
              </a:tr>
              <a:tr h="224622">
                <a:tc>
                  <a:txBody>
                    <a:bodyPr/>
                    <a:lstStyle/>
                    <a:p>
                      <a:pPr algn="just"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 </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嚴重工傷率</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不含死亡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 [</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嚴重工傷數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件</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總工作時數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小時</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 x 1,000,000 </a:t>
                      </a:r>
                    </a:p>
                  </a:txBody>
                  <a:tcPr marL="9525" marR="9525" marT="9525" marB="0" anchor="ctr">
                    <a:lnL>
                      <a:noFill/>
                    </a:lnL>
                    <a:lnR>
                      <a:noFill/>
                    </a:lnR>
                    <a:lnT>
                      <a:noFill/>
                    </a:lnT>
                    <a:lnB>
                      <a:noFill/>
                    </a:lnB>
                  </a:tcPr>
                </a:tc>
              </a:tr>
              <a:tr h="224622">
                <a:tc>
                  <a:txBody>
                    <a:bodyPr/>
                    <a:lstStyle/>
                    <a:p>
                      <a:pPr algn="just"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 </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工傷死亡率</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 [</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工傷死亡人數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人</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總工作時數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小時</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 x 1,000,000 </a:t>
                      </a:r>
                    </a:p>
                  </a:txBody>
                  <a:tcPr marL="9525" marR="9525" marT="9525" marB="0" anchor="ctr">
                    <a:lnL>
                      <a:noFill/>
                    </a:lnL>
                    <a:lnR>
                      <a:noFill/>
                    </a:lnR>
                    <a:lnT>
                      <a:noFill/>
                    </a:lnT>
                    <a:lnB>
                      <a:noFill/>
                    </a:lnB>
                  </a:tcPr>
                </a:tc>
              </a:tr>
              <a:tr h="224622">
                <a:tc>
                  <a:txBody>
                    <a:bodyPr/>
                    <a:lstStyle/>
                    <a:p>
                      <a:pPr algn="just"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4. </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係數</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1,000,000</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由</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500</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名員工工作</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年，且每名員工</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年工作</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2,000</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小時得出。</a:t>
                      </a:r>
                    </a:p>
                  </a:txBody>
                  <a:tcPr marL="9525" marR="9525" marT="9525" marB="0" anchor="ctr">
                    <a:lnL>
                      <a:noFill/>
                    </a:lnL>
                    <a:lnR>
                      <a:noFill/>
                    </a:lnR>
                    <a:lnT>
                      <a:noFill/>
                    </a:lnT>
                    <a:lnB>
                      <a:noFill/>
                    </a:lnB>
                  </a:tcPr>
                </a:tc>
              </a:tr>
            </a:tbl>
          </a:graphicData>
        </a:graphic>
      </p:graphicFrame>
      <p:sp>
        <p:nvSpPr>
          <p:cNvPr id="25" name="文字方塊 24"/>
          <p:cNvSpPr txBox="1"/>
          <p:nvPr/>
        </p:nvSpPr>
        <p:spPr>
          <a:xfrm>
            <a:off x="2069667" y="15515"/>
            <a:ext cx="3024336"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403-2 </a:t>
            </a:r>
            <a:r>
              <a:rPr lang="zh-TW" altLang="en-US" sz="1100" dirty="0" smtClean="0">
                <a:latin typeface="微軟正黑體" panose="020B0604030504040204" pitchFamily="34" charset="-120"/>
                <a:ea typeface="微軟正黑體" panose="020B0604030504040204" pitchFamily="34" charset="-120"/>
              </a:rPr>
              <a:t>危害</a:t>
            </a:r>
            <a:r>
              <a:rPr lang="zh-TW" altLang="en-US" sz="1100" dirty="0">
                <a:latin typeface="微軟正黑體" panose="020B0604030504040204" pitchFamily="34" charset="-120"/>
                <a:ea typeface="微軟正黑體" panose="020B0604030504040204" pitchFamily="34" charset="-120"/>
              </a:rPr>
              <a:t>辨識、風險評估、及事故調查</a:t>
            </a:r>
          </a:p>
        </p:txBody>
      </p:sp>
      <p:sp>
        <p:nvSpPr>
          <p:cNvPr id="26" name="文字方塊 25"/>
          <p:cNvSpPr txBox="1"/>
          <p:nvPr/>
        </p:nvSpPr>
        <p:spPr>
          <a:xfrm>
            <a:off x="5260492" y="21031"/>
            <a:ext cx="1872209"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403-6</a:t>
            </a:r>
            <a:r>
              <a:rPr lang="zh-TW" altLang="en-US" sz="1100" dirty="0">
                <a:latin typeface="微軟正黑體" panose="020B0604030504040204" pitchFamily="34" charset="-120"/>
                <a:ea typeface="微軟正黑體" panose="020B0604030504040204" pitchFamily="34" charset="-120"/>
              </a:rPr>
              <a:t>工作者健康促進</a:t>
            </a:r>
          </a:p>
        </p:txBody>
      </p:sp>
      <p:sp>
        <p:nvSpPr>
          <p:cNvPr id="27" name="文字方塊 26"/>
          <p:cNvSpPr txBox="1"/>
          <p:nvPr/>
        </p:nvSpPr>
        <p:spPr>
          <a:xfrm>
            <a:off x="2070261" y="303547"/>
            <a:ext cx="1439566"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403-9</a:t>
            </a:r>
            <a:r>
              <a:rPr lang="zh-TW" altLang="en-US" sz="1100" dirty="0">
                <a:latin typeface="微軟正黑體" panose="020B0604030504040204" pitchFamily="34" charset="-120"/>
                <a:ea typeface="微軟正黑體" panose="020B0604030504040204" pitchFamily="34" charset="-120"/>
              </a:rPr>
              <a:t>職業傷害</a:t>
            </a:r>
          </a:p>
        </p:txBody>
      </p:sp>
      <p:sp>
        <p:nvSpPr>
          <p:cNvPr id="28" name="文字方塊 27"/>
          <p:cNvSpPr txBox="1"/>
          <p:nvPr/>
        </p:nvSpPr>
        <p:spPr>
          <a:xfrm>
            <a:off x="5238019" y="303547"/>
            <a:ext cx="3967236" cy="246221"/>
          </a:xfrm>
          <a:prstGeom prst="rect">
            <a:avLst/>
          </a:prstGeom>
          <a:solidFill>
            <a:srgbClr val="00B0F0"/>
          </a:solidFill>
        </p:spPr>
        <p:txBody>
          <a:bodyPr wrap="square" rtlCol="0">
            <a:spAutoFit/>
          </a:bodyPr>
          <a:lstStyle/>
          <a:p>
            <a:pPr algn="ctr"/>
            <a:r>
              <a:rPr lang="en-US" altLang="zh-TW" sz="1000" dirty="0" smtClean="0">
                <a:latin typeface="微軟正黑體" panose="020B0604030504040204" pitchFamily="34" charset="-120"/>
                <a:ea typeface="微軟正黑體" panose="020B0604030504040204" pitchFamily="34" charset="-120"/>
              </a:rPr>
              <a:t>GRI 403-7</a:t>
            </a:r>
            <a:r>
              <a:rPr lang="zh-TW" altLang="en-US" sz="1000" dirty="0">
                <a:latin typeface="微軟正黑體" panose="020B0604030504040204" pitchFamily="34" charset="-120"/>
                <a:ea typeface="微軟正黑體" panose="020B0604030504040204" pitchFamily="34" charset="-120"/>
              </a:rPr>
              <a:t>預防和減輕與業務關係直接相關聯之職業安全衛生的衝擊</a:t>
            </a:r>
          </a:p>
        </p:txBody>
      </p:sp>
      <p:graphicFrame>
        <p:nvGraphicFramePr>
          <p:cNvPr id="4" name="表格 3"/>
          <p:cNvGraphicFramePr>
            <a:graphicFrameLocks noGrp="1"/>
          </p:cNvGraphicFramePr>
          <p:nvPr>
            <p:extLst>
              <p:ext uri="{D42A27DB-BD31-4B8C-83A1-F6EECF244321}">
                <p14:modId xmlns:p14="http://schemas.microsoft.com/office/powerpoint/2010/main" val="1210600625"/>
              </p:ext>
            </p:extLst>
          </p:nvPr>
        </p:nvGraphicFramePr>
        <p:xfrm>
          <a:off x="7401272" y="5445224"/>
          <a:ext cx="2047391" cy="798141"/>
        </p:xfrm>
        <a:graphic>
          <a:graphicData uri="http://schemas.openxmlformats.org/drawingml/2006/table">
            <a:tbl>
              <a:tblPr/>
              <a:tblGrid>
                <a:gridCol w="672715"/>
                <a:gridCol w="343669"/>
                <a:gridCol w="343669"/>
                <a:gridCol w="343669"/>
                <a:gridCol w="343669"/>
              </a:tblGrid>
              <a:tr h="158190">
                <a:tc gridSpan="5">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工傷統計類型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8190">
                <a:tc>
                  <a:txBody>
                    <a:bodyPr/>
                    <a:lstStyle/>
                    <a:p>
                      <a:pPr algn="l"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虛驚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輕微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一般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重傷</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58190">
                <a:tc>
                  <a:txBody>
                    <a:bodyPr/>
                    <a:lstStyle/>
                    <a:p>
                      <a:pPr algn="l"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台灣廠區</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58190">
                <a:tc>
                  <a:txBody>
                    <a:bodyPr/>
                    <a:lstStyle/>
                    <a:p>
                      <a:pPr algn="l"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浦東廠區</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smtClean="0">
                          <a:solidFill>
                            <a:srgbClr val="000000"/>
                          </a:solidFill>
                          <a:effectLst/>
                          <a:latin typeface="微軟正黑體" panose="020B0604030504040204" pitchFamily="34" charset="-120"/>
                          <a:ea typeface="微軟正黑體" panose="020B0604030504040204" pitchFamily="34" charset="-120"/>
                        </a:rPr>
                        <a:t>1</a:t>
                      </a:r>
                      <a:endPar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5381">
                <a:tc>
                  <a:txBody>
                    <a:bodyPr/>
                    <a:lstStyle/>
                    <a:p>
                      <a:pPr algn="l"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南京廠區</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111913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p:txBody>
          <a:bodyPr/>
          <a:lstStyle/>
          <a:p>
            <a:pPr marL="0" indent="269875"/>
            <a:endParaRPr lang="zh-TW" altLang="en-US" sz="900" dirty="0"/>
          </a:p>
          <a:p>
            <a:endParaRPr lang="zh-TW" altLang="en-US" dirty="0"/>
          </a:p>
        </p:txBody>
      </p:sp>
      <p:sp>
        <p:nvSpPr>
          <p:cNvPr id="3" name="內容版面配置區 2"/>
          <p:cNvSpPr>
            <a:spLocks noGrp="1"/>
          </p:cNvSpPr>
          <p:nvPr>
            <p:ph idx="13"/>
          </p:nvPr>
        </p:nvSpPr>
        <p:spPr>
          <a:xfrm>
            <a:off x="6573520" y="745826"/>
            <a:ext cx="3060000" cy="5851525"/>
          </a:xfrm>
        </p:spPr>
        <p:txBody>
          <a:bodyPr>
            <a:normAutofit/>
          </a:bodyPr>
          <a:lstStyle/>
          <a:p>
            <a:pPr marL="0" indent="265113">
              <a:lnSpc>
                <a:spcPct val="130000"/>
              </a:lnSpc>
              <a:spcAft>
                <a:spcPts val="600"/>
              </a:spcAft>
              <a:defRPr/>
            </a:pPr>
            <a:r>
              <a:rPr lang="zh-TW" altLang="en-US" sz="900" kern="100" dirty="0">
                <a:solidFill>
                  <a:prstClr val="black">
                    <a:lumMod val="95000"/>
                    <a:lumOff val="5000"/>
                  </a:prstClr>
                </a:solidFill>
                <a:latin typeface="微軟正黑體"/>
                <a:cs typeface="Arial Unicode MS"/>
              </a:rPr>
              <a:t>英華達南京廠區通過“安全健康管理活動的持續改善”致力於推動新版職業安全衛生管理系統。在</a:t>
            </a:r>
            <a:r>
              <a:rPr lang="en-US" altLang="zh-TW" sz="900" kern="100" dirty="0">
                <a:solidFill>
                  <a:prstClr val="black">
                    <a:lumMod val="95000"/>
                    <a:lumOff val="5000"/>
                  </a:prstClr>
                </a:solidFill>
                <a:latin typeface="微軟正黑體"/>
                <a:cs typeface="Arial Unicode MS"/>
              </a:rPr>
              <a:t>3</a:t>
            </a:r>
            <a:r>
              <a:rPr lang="zh-TW" altLang="en-US" sz="900" kern="100" dirty="0">
                <a:solidFill>
                  <a:prstClr val="black">
                    <a:lumMod val="95000"/>
                    <a:lumOff val="5000"/>
                  </a:prstClr>
                </a:solidFill>
                <a:latin typeface="微軟正黑體"/>
                <a:cs typeface="Arial Unicode MS"/>
              </a:rPr>
              <a:t>月份進行了南京廠區醫立達服務與血壓計推廣工作，辦理健康關懷</a:t>
            </a:r>
            <a:r>
              <a:rPr lang="en-US" altLang="zh-TW" sz="900" kern="100" dirty="0">
                <a:solidFill>
                  <a:prstClr val="black">
                    <a:lumMod val="95000"/>
                    <a:lumOff val="5000"/>
                  </a:prstClr>
                </a:solidFill>
                <a:latin typeface="微軟正黑體"/>
                <a:cs typeface="Arial Unicode MS"/>
              </a:rPr>
              <a:t>-</a:t>
            </a:r>
            <a:r>
              <a:rPr lang="zh-TW" altLang="en-US" sz="900" kern="100" dirty="0">
                <a:solidFill>
                  <a:prstClr val="black">
                    <a:lumMod val="95000"/>
                    <a:lumOff val="5000"/>
                  </a:prstClr>
                </a:solidFill>
                <a:latin typeface="微軟正黑體"/>
                <a:cs typeface="Arial Unicode MS"/>
              </a:rPr>
              <a:t>衛教資訊宣導、健康講座、疫苗接踵及癌症篩檢等活動場次達</a:t>
            </a:r>
            <a:r>
              <a:rPr lang="en-US" altLang="zh-TW" sz="900" kern="100" dirty="0">
                <a:solidFill>
                  <a:prstClr val="black">
                    <a:lumMod val="95000"/>
                    <a:lumOff val="5000"/>
                  </a:prstClr>
                </a:solidFill>
                <a:latin typeface="微軟正黑體"/>
                <a:cs typeface="Arial Unicode MS"/>
              </a:rPr>
              <a:t>28</a:t>
            </a:r>
            <a:r>
              <a:rPr lang="zh-TW" altLang="en-US" sz="900" kern="100" dirty="0">
                <a:solidFill>
                  <a:prstClr val="black">
                    <a:lumMod val="95000"/>
                    <a:lumOff val="5000"/>
                  </a:prstClr>
                </a:solidFill>
                <a:latin typeface="微軟正黑體"/>
                <a:cs typeface="Arial Unicode MS"/>
              </a:rPr>
              <a:t>場</a:t>
            </a:r>
            <a:r>
              <a:rPr lang="en-US" altLang="zh-TW" sz="900" kern="100" dirty="0">
                <a:solidFill>
                  <a:prstClr val="black">
                    <a:lumMod val="95000"/>
                    <a:lumOff val="5000"/>
                  </a:prstClr>
                </a:solidFill>
                <a:latin typeface="微軟正黑體"/>
                <a:cs typeface="Arial Unicode MS"/>
              </a:rPr>
              <a:t>,</a:t>
            </a:r>
            <a:r>
              <a:rPr lang="zh-TW" altLang="en-US" sz="900" kern="100" dirty="0">
                <a:solidFill>
                  <a:prstClr val="black">
                    <a:lumMod val="95000"/>
                    <a:lumOff val="5000"/>
                  </a:prstClr>
                </a:solidFill>
                <a:latin typeface="微軟正黑體"/>
                <a:cs typeface="Arial Unicode MS"/>
              </a:rPr>
              <a:t>參與人數</a:t>
            </a:r>
            <a:r>
              <a:rPr lang="zh-TW" altLang="en-US" sz="900" kern="100" dirty="0">
                <a:latin typeface="微軟正黑體"/>
                <a:cs typeface="Arial Unicode MS"/>
              </a:rPr>
              <a:t>達</a:t>
            </a:r>
            <a:r>
              <a:rPr lang="en-US" altLang="zh-TW" sz="900" kern="100" dirty="0">
                <a:latin typeface="微軟正黑體"/>
                <a:cs typeface="Arial Unicode MS"/>
              </a:rPr>
              <a:t>2300</a:t>
            </a:r>
            <a:r>
              <a:rPr lang="zh-TW" altLang="en-US" sz="900" kern="100" dirty="0">
                <a:solidFill>
                  <a:prstClr val="black">
                    <a:lumMod val="95000"/>
                    <a:lumOff val="5000"/>
                  </a:prstClr>
                </a:solidFill>
                <a:latin typeface="微軟正黑體"/>
                <a:cs typeface="Arial Unicode MS"/>
              </a:rPr>
              <a:t>人。</a:t>
            </a:r>
          </a:p>
          <a:p>
            <a:pPr marL="0" indent="265113">
              <a:lnSpc>
                <a:spcPct val="130000"/>
              </a:lnSpc>
              <a:spcAft>
                <a:spcPts val="600"/>
              </a:spcAft>
              <a:defRPr/>
            </a:pPr>
            <a:endParaRPr lang="zh-TW" altLang="en-US" sz="900" dirty="0"/>
          </a:p>
        </p:txBody>
      </p:sp>
      <p:sp>
        <p:nvSpPr>
          <p:cNvPr id="4" name="標題 3"/>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sp>
        <p:nvSpPr>
          <p:cNvPr id="5" name="內容版面配置區 4"/>
          <p:cNvSpPr>
            <a:spLocks noGrp="1"/>
          </p:cNvSpPr>
          <p:nvPr>
            <p:ph idx="4294967295"/>
          </p:nvPr>
        </p:nvSpPr>
        <p:spPr>
          <a:xfrm>
            <a:off x="345083" y="980728"/>
            <a:ext cx="302374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gn="just">
              <a:spcBef>
                <a:spcPts val="600"/>
              </a:spcBef>
              <a:buNone/>
            </a:pPr>
            <a:r>
              <a:rPr lang="en-US" altLang="zh-TW" sz="1100" b="1" dirty="0" smtClean="0">
                <a:latin typeface="微軟正黑體" panose="020B0604030504040204" pitchFamily="34" charset="-120"/>
                <a:ea typeface="微軟正黑體" panose="020B0604030504040204" pitchFamily="34" charset="-120"/>
              </a:rPr>
              <a:t>6)</a:t>
            </a:r>
            <a:r>
              <a:rPr lang="zh-TW" altLang="en-US" sz="1100" b="1" dirty="0" smtClean="0">
                <a:latin typeface="微軟正黑體" panose="020B0604030504040204" pitchFamily="34" charset="-120"/>
                <a:ea typeface="微軟正黑體" panose="020B0604030504040204" pitchFamily="34" charset="-120"/>
              </a:rPr>
              <a:t> </a:t>
            </a:r>
            <a:r>
              <a:rPr lang="zh-TW" altLang="en-US" sz="1100" b="1"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員工健康安全與職業健康</a:t>
            </a:r>
            <a:endParaRPr lang="en-US" altLang="zh-TW" sz="1100" b="1"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nSpc>
                <a:spcPct val="120000"/>
              </a:lnSpc>
              <a:buNone/>
            </a:pP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提供一個健康與安全的友善工作環境，是英華達對員工及其眷屬的責任。英華達深信唯有身心健康的員工，才有可能帶著積極正面的工作情緒，發揮最大的工作能量。 英華達於各地區的工廠內均設立了醫務室並配置專業的醫護人員，針對員工健康進行管理及健康促進計畫，也提供看診協助與臨時性休養並提供包紮換藥與緊急狀況之處置，打造一個員工安心的友善工作環境。</a:t>
            </a:r>
            <a:endParaRPr lang="en-US" altLang="zh-TW"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0" algn="just">
              <a:spcAft>
                <a:spcPts val="600"/>
              </a:spcAft>
              <a:buNone/>
              <a:defRPr/>
            </a:pPr>
            <a:r>
              <a:rPr lang="en-US" altLang="zh-TW" sz="11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 (1</a:t>
            </a:r>
            <a:r>
              <a:rPr lang="en-US" altLang="zh-TW" sz="11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a:t>
            </a:r>
            <a:r>
              <a:rPr lang="zh-TW" altLang="en-US" sz="11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職業病預防健康</a:t>
            </a:r>
            <a:r>
              <a:rPr lang="zh-TW" altLang="en-US" sz="11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管理</a:t>
            </a:r>
            <a:endParaRPr lang="en-US" altLang="zh-TW" sz="11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endParaRPr>
          </a:p>
          <a:p>
            <a:pPr marL="0" indent="234000" algn="just">
              <a:lnSpc>
                <a:spcPct val="120000"/>
              </a:lnSpc>
              <a:spcBef>
                <a:spcPts val="0"/>
              </a:spcBef>
              <a:buNone/>
              <a:tabLst>
                <a:tab pos="0" algn="l"/>
              </a:tabLst>
              <a:defRPr/>
            </a:pP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台灣地區每年對於在職人員安排優於法規的員工健康檢查，若有檢查結果出現異常的員工，隨即安排駐廠醫師參考歷年健檢報告資料，進行評估與建議，並依據健康檢查結果，進行健康管理相關措施及治療建議，並定期結合醫療資源安排同仁參加疫苗接種、乳癌、子宮頸癌、口腔癌篩檢及骨質密度檢測。</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Calibri" pitchFamily="34" charset="0"/>
              </a:rPr>
              <a:t>保健醫務室持續關懷同仁，並提供個人健康指導以及協助相關的改善服務。在</a:t>
            </a:r>
            <a:r>
              <a:rPr lang="en-US" altLang="zh-TW"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Calibri" pitchFamily="34" charset="0"/>
              </a:rPr>
              <a:t>2018</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Calibri" pitchFamily="34" charset="0"/>
              </a:rPr>
              <a:t>年期間，同仁並無罹患與工作相關或可能相關之職業病</a:t>
            </a:r>
            <a:r>
              <a:rPr lang="zh-TW" altLang="en-US" sz="8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Calibri" pitchFamily="34" charset="0"/>
              </a:rPr>
              <a:t>。</a:t>
            </a:r>
            <a:r>
              <a:rPr lang="zh-TW" altLang="en-US" sz="750" kern="100" dirty="0" smtClean="0">
                <a:latin typeface="微軟正黑體" panose="020B0604030504040204" pitchFamily="34" charset="-120"/>
                <a:ea typeface="微軟正黑體" panose="020B0604030504040204" pitchFamily="34" charset="-120"/>
                <a:cs typeface="Arial Unicode MS"/>
                <a:sym typeface="Calibri" pitchFamily="34" charset="0"/>
              </a:rPr>
              <a:t>    </a:t>
            </a:r>
            <a:endParaRPr lang="en-US" altLang="zh-TW" sz="750" kern="100" dirty="0" smtClean="0">
              <a:latin typeface="微軟正黑體" panose="020B0604030504040204" pitchFamily="34" charset="-120"/>
              <a:ea typeface="微軟正黑體" panose="020B0604030504040204" pitchFamily="34" charset="-120"/>
              <a:cs typeface="Arial Unicode MS"/>
              <a:sym typeface="Calibri" pitchFamily="34" charset="0"/>
            </a:endParaRPr>
          </a:p>
          <a:p>
            <a:pPr marL="0" indent="234000" algn="just">
              <a:lnSpc>
                <a:spcPct val="120000"/>
              </a:lnSpc>
              <a:spcBef>
                <a:spcPts val="0"/>
              </a:spcBef>
              <a:buNone/>
              <a:tabLst>
                <a:tab pos="0" algn="l"/>
              </a:tabLst>
              <a:defRPr/>
            </a:pPr>
            <a:r>
              <a:rPr lang="zh-TW" altLang="en-US" sz="750" kern="100" dirty="0" smtClean="0">
                <a:latin typeface="微軟正黑體" panose="020B0604030504040204" pitchFamily="34" charset="-120"/>
                <a:ea typeface="微軟正黑體" panose="020B0604030504040204" pitchFamily="34" charset="-120"/>
                <a:cs typeface="Arial Unicode MS"/>
                <a:sym typeface="Calibri" pitchFamily="34" charset="0"/>
              </a:rPr>
              <a:t>                    </a:t>
            </a:r>
            <a:endParaRPr lang="en-US" altLang="zh-TW" sz="750" kern="100" dirty="0">
              <a:latin typeface="微軟正黑體" panose="020B0604030504040204" pitchFamily="34" charset="-120"/>
              <a:ea typeface="微軟正黑體" panose="020B0604030504040204" pitchFamily="34" charset="-120"/>
              <a:cs typeface="Arial Unicode MS"/>
              <a:sym typeface="Calibri" pitchFamily="34" charset="0"/>
            </a:endParaRPr>
          </a:p>
          <a:p>
            <a:pPr marL="0" lvl="0" indent="234000" algn="just">
              <a:lnSpc>
                <a:spcPct val="120000"/>
              </a:lnSpc>
              <a:spcBef>
                <a:spcPts val="0"/>
              </a:spcBef>
              <a:buNone/>
              <a:tabLst>
                <a:tab pos="0" algn="l"/>
              </a:tabLst>
              <a:defRPr/>
            </a:pP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在大陸地區，除例行健康檢查外，亦依據當地法規，針對特殊作業內容如噪音、電離輻射、紫外線、激光、粉塵、</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銅煙、二氧化錫、甲苯、二甲苯、乙苯、乙酸乙酯、環己烷、異丙醇、甲醇、氧化鋅</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等相關作業人員定期進行特殊</a:t>
            </a:r>
            <a:r>
              <a:rPr lang="zh-TW" altLang="en-US" sz="8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健康檢查</a:t>
            </a:r>
            <a:r>
              <a:rPr lang="zh-TW" altLang="en-US" sz="800" kern="100" dirty="0">
                <a:solidFill>
                  <a:prstClr val="black">
                    <a:lumMod val="95000"/>
                    <a:lumOff val="5000"/>
                  </a:prstClr>
                </a:solidFill>
                <a:cs typeface="Arial Unicode MS"/>
                <a:sym typeface="微軟正黑體" pitchFamily="34" charset="-120"/>
              </a:rPr>
              <a:t>，</a:t>
            </a:r>
            <a:r>
              <a:rPr lang="zh-TW" altLang="en-US" sz="8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英華</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達浦東廠</a:t>
            </a:r>
            <a:r>
              <a:rPr lang="en-US" altLang="zh-TW" sz="8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2018</a:t>
            </a:r>
            <a:r>
              <a:rPr lang="zh-TW" altLang="en-US" sz="8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年</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特殊作業職業健康體檢人數共計</a:t>
            </a:r>
            <a:r>
              <a:rPr lang="en-US" altLang="zh-TW"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5,935</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人，其中崗前體檢</a:t>
            </a:r>
            <a:r>
              <a:rPr lang="en-US" altLang="zh-TW"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5,274</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人，崗中體檢</a:t>
            </a:r>
            <a:r>
              <a:rPr lang="en-US" altLang="zh-TW"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655</a:t>
            </a:r>
            <a:r>
              <a:rPr lang="zh-TW" altLang="en-US"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人，離崗體檢</a:t>
            </a:r>
            <a:r>
              <a:rPr lang="en-US" altLang="zh-TW" sz="8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6</a:t>
            </a:r>
            <a:r>
              <a:rPr lang="zh-TW" altLang="en-US" sz="8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人，</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南京廠</a:t>
            </a:r>
            <a:r>
              <a:rPr lang="zh-TW" altLang="en-US" sz="800" kern="100" dirty="0">
                <a:solidFill>
                  <a:srgbClr val="FF0000"/>
                </a:solidFill>
                <a:latin typeface="微軟正黑體" panose="020B0604030504040204" pitchFamily="34" charset="-120"/>
                <a:ea typeface="微軟正黑體" panose="020B0604030504040204" pitchFamily="34" charset="-120"/>
                <a:cs typeface="Arial Unicode MS"/>
              </a:rPr>
              <a:t>特殊作業職業健康體檢人數</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共計</a:t>
            </a:r>
            <a:r>
              <a:rPr lang="en-US" altLang="zh-TW" sz="800" kern="100" dirty="0" smtClean="0">
                <a:solidFill>
                  <a:srgbClr val="FF0000"/>
                </a:solidFill>
                <a:latin typeface="微軟正黑體" panose="020B0604030504040204" pitchFamily="34" charset="-120"/>
                <a:ea typeface="微軟正黑體" panose="020B0604030504040204" pitchFamily="34" charset="-120"/>
                <a:cs typeface="Arial Unicode MS"/>
              </a:rPr>
              <a:t>622</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人</a:t>
            </a:r>
            <a:r>
              <a:rPr lang="zh-TW" altLang="en-US" sz="800" kern="100" dirty="0">
                <a:solidFill>
                  <a:srgbClr val="FF0000"/>
                </a:solidFill>
                <a:latin typeface="微軟正黑體" panose="020B0604030504040204" pitchFamily="34" charset="-120"/>
                <a:ea typeface="微軟正黑體" panose="020B0604030504040204" pitchFamily="34" charset="-120"/>
                <a:cs typeface="Arial Unicode MS"/>
              </a:rPr>
              <a:t>，其中崗前</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體檢 </a:t>
            </a:r>
            <a:r>
              <a:rPr lang="en-US" altLang="zh-TW" sz="800" kern="100" dirty="0" smtClean="0">
                <a:solidFill>
                  <a:srgbClr val="FF0000"/>
                </a:solidFill>
                <a:latin typeface="微軟正黑體" panose="020B0604030504040204" pitchFamily="34" charset="-120"/>
                <a:ea typeface="微軟正黑體" panose="020B0604030504040204" pitchFamily="34" charset="-120"/>
                <a:cs typeface="Arial Unicode MS"/>
              </a:rPr>
              <a:t>370</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人</a:t>
            </a:r>
            <a:r>
              <a:rPr lang="zh-TW" altLang="en-US" sz="800" kern="100" dirty="0">
                <a:solidFill>
                  <a:srgbClr val="FF0000"/>
                </a:solidFill>
                <a:latin typeface="微軟正黑體" panose="020B0604030504040204" pitchFamily="34" charset="-120"/>
                <a:ea typeface="微軟正黑體" panose="020B0604030504040204" pitchFamily="34" charset="-120"/>
                <a:cs typeface="Arial Unicode MS"/>
              </a:rPr>
              <a:t>，崗中</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體檢</a:t>
            </a:r>
            <a:r>
              <a:rPr lang="en-US" altLang="zh-TW" sz="800" kern="100" dirty="0" smtClean="0">
                <a:solidFill>
                  <a:srgbClr val="FF0000"/>
                </a:solidFill>
                <a:latin typeface="微軟正黑體" panose="020B0604030504040204" pitchFamily="34" charset="-120"/>
                <a:ea typeface="微軟正黑體" panose="020B0604030504040204" pitchFamily="34" charset="-120"/>
                <a:cs typeface="Arial Unicode MS"/>
              </a:rPr>
              <a:t>237</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人</a:t>
            </a:r>
            <a:r>
              <a:rPr lang="zh-TW" altLang="en-US" sz="800" kern="100" dirty="0">
                <a:solidFill>
                  <a:srgbClr val="FF0000"/>
                </a:solidFill>
                <a:latin typeface="微軟正黑體" panose="020B0604030504040204" pitchFamily="34" charset="-120"/>
                <a:ea typeface="微軟正黑體" panose="020B0604030504040204" pitchFamily="34" charset="-120"/>
                <a:cs typeface="Arial Unicode MS"/>
              </a:rPr>
              <a:t>，離崗</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體檢</a:t>
            </a:r>
            <a:r>
              <a:rPr lang="en-US" altLang="zh-TW" sz="800" kern="100" dirty="0" smtClean="0">
                <a:solidFill>
                  <a:srgbClr val="FF0000"/>
                </a:solidFill>
                <a:latin typeface="微軟正黑體" panose="020B0604030504040204" pitchFamily="34" charset="-120"/>
                <a:ea typeface="微軟正黑體" panose="020B0604030504040204" pitchFamily="34" charset="-120"/>
                <a:cs typeface="Arial Unicode MS"/>
              </a:rPr>
              <a:t>15</a:t>
            </a:r>
            <a:r>
              <a:rPr lang="zh-TW" altLang="en-US" sz="800" kern="100" dirty="0" smtClean="0">
                <a:solidFill>
                  <a:srgbClr val="FF0000"/>
                </a:solidFill>
                <a:latin typeface="微軟正黑體" panose="020B0604030504040204" pitchFamily="34" charset="-120"/>
                <a:ea typeface="微軟正黑體" panose="020B0604030504040204" pitchFamily="34" charset="-120"/>
                <a:cs typeface="Arial Unicode MS"/>
              </a:rPr>
              <a:t>人。</a:t>
            </a:r>
            <a:r>
              <a:rPr lang="zh-TW" altLang="en-US" sz="800" kern="100" dirty="0">
                <a:solidFill>
                  <a:srgbClr val="FF0000"/>
                </a:solidFill>
                <a:latin typeface="微軟正黑體" panose="020B0604030504040204" pitchFamily="34" charset="-120"/>
                <a:ea typeface="微軟正黑體" panose="020B0604030504040204" pitchFamily="34" charset="-120"/>
                <a:cs typeface="Arial Unicode MS"/>
                <a:sym typeface="微軟正黑體" pitchFamily="34" charset="-120"/>
              </a:rPr>
              <a:t>台北、浦東、南京廠區均無發生因工作導至職業病的相關案例。</a:t>
            </a:r>
            <a:endParaRPr lang="en-US" altLang="zh-TW" sz="800" kern="100" dirty="0">
              <a:solidFill>
                <a:srgbClr val="FF0000"/>
              </a:solidFill>
              <a:latin typeface="微軟正黑體" panose="020B0604030504040204" pitchFamily="34" charset="-120"/>
              <a:ea typeface="微軟正黑體" panose="020B0604030504040204" pitchFamily="34" charset="-120"/>
              <a:cs typeface="Arial Unicode MS"/>
              <a:sym typeface="微軟正黑體" pitchFamily="34" charset="-120"/>
            </a:endParaRPr>
          </a:p>
          <a:p>
            <a:pPr marL="0" indent="234000" algn="just">
              <a:lnSpc>
                <a:spcPct val="120000"/>
              </a:lnSpc>
              <a:spcBef>
                <a:spcPts val="0"/>
              </a:spcBef>
              <a:buNone/>
              <a:tabLst>
                <a:tab pos="0" algn="l"/>
              </a:tabLst>
              <a:defRPr/>
            </a:pPr>
            <a:endParaRPr lang="en-US" altLang="zh-TW" sz="800" kern="100" dirty="0">
              <a:solidFill>
                <a:srgbClr val="FF0000"/>
              </a:solidFill>
              <a:latin typeface="微軟正黑體" panose="020B0604030504040204" pitchFamily="34" charset="-120"/>
              <a:ea typeface="微軟正黑體" panose="020B0604030504040204" pitchFamily="34" charset="-120"/>
              <a:cs typeface="Arial Unicode MS"/>
            </a:endParaRPr>
          </a:p>
        </p:txBody>
      </p:sp>
      <p:pic>
        <p:nvPicPr>
          <p:cNvPr id="10" name="Picture 2" descr="C:\Users\21607854\Desktop\流感的预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971" y="1916832"/>
            <a:ext cx="2339133" cy="23067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1192" y="1916832"/>
            <a:ext cx="302350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內容版面配置區 2"/>
          <p:cNvSpPr txBox="1">
            <a:spLocks/>
          </p:cNvSpPr>
          <p:nvPr/>
        </p:nvSpPr>
        <p:spPr>
          <a:xfrm>
            <a:off x="3370615" y="745827"/>
            <a:ext cx="2879725" cy="5851525"/>
          </a:xfrm>
          <a:prstGeom prst="rect">
            <a:avLst/>
          </a:prstGeom>
        </p:spPr>
        <p:txBody>
          <a:bodyPr vert="horz" lIns="91440" tIns="45720" rIns="91440" bIns="45720" rtlCol="0">
            <a:normAutofit/>
          </a:bodyPr>
          <a:lstStyle>
            <a:lvl1pPr marL="182563" indent="-182563" algn="l" defTabSz="914400" rtl="0" eaLnBrk="1" latinLnBrk="0" hangingPunct="1">
              <a:spcBef>
                <a:spcPct val="20000"/>
              </a:spcBef>
              <a:buFontTx/>
              <a:buNone/>
              <a:defRPr sz="1100" kern="1200">
                <a:solidFill>
                  <a:schemeClr val="tx1"/>
                </a:solidFill>
                <a:latin typeface="微軟正黑體" pitchFamily="34" charset="-120"/>
                <a:ea typeface="微軟正黑體" pitchFamily="34" charset="-120"/>
                <a:cs typeface="+mn-cs"/>
              </a:defRPr>
            </a:lvl1pPr>
            <a:lvl2pPr marL="182563" indent="-182563" algn="l" defTabSz="914400" rtl="0" eaLnBrk="1" latinLnBrk="0" hangingPunct="1">
              <a:spcBef>
                <a:spcPct val="20000"/>
              </a:spcBef>
              <a:buFontTx/>
              <a:buNone/>
              <a:defRPr sz="9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600"/>
              </a:spcBef>
              <a:spcAft>
                <a:spcPts val="600"/>
              </a:spcAft>
              <a:buClr>
                <a:schemeClr val="accent1"/>
              </a:buClr>
              <a:buSzPct val="70000"/>
              <a:defRPr/>
            </a:pPr>
            <a:r>
              <a:rPr lang="en-US" altLang="zh-TW" b="1" dirty="0" smtClean="0"/>
              <a:t>7</a:t>
            </a:r>
            <a:r>
              <a:rPr lang="en-US" altLang="zh-TW" b="1" dirty="0"/>
              <a:t>)</a:t>
            </a:r>
            <a:r>
              <a:rPr lang="zh-TW" altLang="en-US" b="1" dirty="0"/>
              <a:t>健康促進</a:t>
            </a:r>
          </a:p>
          <a:p>
            <a:pPr marL="0" indent="265113">
              <a:lnSpc>
                <a:spcPct val="130000"/>
              </a:lnSpc>
              <a:spcAft>
                <a:spcPts val="600"/>
              </a:spcAft>
              <a:defRPr/>
            </a:pPr>
            <a:r>
              <a:rPr lang="zh-TW" altLang="en-US" sz="900" dirty="0" smtClean="0"/>
              <a:t>此外</a:t>
            </a:r>
            <a:r>
              <a:rPr lang="zh-TW" altLang="en-US" sz="900" dirty="0"/>
              <a:t>，為積極推廣健康教育與宣導，持續改善健康及安全衛生績效，英華達浦東廠</a:t>
            </a:r>
            <a:r>
              <a:rPr lang="en-US" altLang="zh-TW" sz="900" dirty="0"/>
              <a:t>2018</a:t>
            </a:r>
            <a:r>
              <a:rPr lang="zh-TW" altLang="en-US" sz="900" dirty="0"/>
              <a:t>年安裝了工安電子宣傳看板，實現安全教育知識視頻、</a:t>
            </a:r>
            <a:r>
              <a:rPr lang="en-US" altLang="zh-TW" sz="900" dirty="0"/>
              <a:t>PPT</a:t>
            </a:r>
            <a:r>
              <a:rPr lang="zh-TW" altLang="en-US" sz="900" dirty="0"/>
              <a:t>等不同類型檔滾動播報。</a:t>
            </a:r>
            <a:endParaRPr lang="en-US" altLang="zh-TW" sz="900" dirty="0"/>
          </a:p>
        </p:txBody>
      </p:sp>
      <p:sp>
        <p:nvSpPr>
          <p:cNvPr id="14" name="矩形 13"/>
          <p:cNvSpPr/>
          <p:nvPr/>
        </p:nvSpPr>
        <p:spPr>
          <a:xfrm>
            <a:off x="344488" y="791126"/>
            <a:ext cx="1104790" cy="261610"/>
          </a:xfrm>
          <a:prstGeom prst="rect">
            <a:avLst/>
          </a:prstGeom>
        </p:spPr>
        <p:txBody>
          <a:bodyPr wrap="none">
            <a:spAutoFit/>
          </a:bodyPr>
          <a:lstStyle/>
          <a:p>
            <a:r>
              <a:rPr lang="en-US" altLang="zh-TW" sz="1100" b="1" dirty="0">
                <a:latin typeface="微軟正黑體" panose="020B0604030504040204" pitchFamily="34" charset="-120"/>
                <a:ea typeface="微軟正黑體" panose="020B0604030504040204" pitchFamily="34" charset="-120"/>
                <a:sym typeface="微軟正黑體" pitchFamily="34" charset="-120"/>
              </a:rPr>
              <a:t>7.2.3 </a:t>
            </a:r>
            <a:r>
              <a:rPr lang="zh-TW" altLang="en-US" sz="1100" b="1" dirty="0">
                <a:latin typeface="微軟正黑體" panose="020B0604030504040204" pitchFamily="34" charset="-120"/>
                <a:ea typeface="微軟正黑體" panose="020B0604030504040204" pitchFamily="34" charset="-120"/>
                <a:sym typeface="微軟正黑體" pitchFamily="34" charset="-120"/>
              </a:rPr>
              <a:t>友善職場</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p:txBody>
      </p:sp>
      <p:sp>
        <p:nvSpPr>
          <p:cNvPr id="15" name="文字方塊 14"/>
          <p:cNvSpPr txBox="1"/>
          <p:nvPr/>
        </p:nvSpPr>
        <p:spPr>
          <a:xfrm>
            <a:off x="2072680" y="404664"/>
            <a:ext cx="1872208" cy="230832"/>
          </a:xfrm>
          <a:prstGeom prst="rect">
            <a:avLst/>
          </a:prstGeom>
          <a:solidFill>
            <a:srgbClr val="00B0F0"/>
          </a:solidFill>
        </p:spPr>
        <p:txBody>
          <a:bodyPr wrap="square" rtlCol="0">
            <a:spAutoFit/>
          </a:bodyPr>
          <a:lstStyle/>
          <a:p>
            <a:pPr algn="ctr"/>
            <a:r>
              <a:rPr lang="en-US" altLang="zh-TW" sz="900" dirty="0" smtClean="0">
                <a:latin typeface="微軟正黑體" panose="020B0604030504040204" pitchFamily="34" charset="-120"/>
                <a:ea typeface="微軟正黑體" panose="020B0604030504040204" pitchFamily="34" charset="-120"/>
              </a:rPr>
              <a:t>GRI 403-1</a:t>
            </a:r>
            <a:r>
              <a:rPr lang="zh-TW" altLang="en-US" sz="900" dirty="0">
                <a:latin typeface="微軟正黑體" panose="020B0604030504040204" pitchFamily="34" charset="-120"/>
                <a:ea typeface="微軟正黑體" panose="020B0604030504040204" pitchFamily="34" charset="-120"/>
              </a:rPr>
              <a:t>職業安全衛生管理系統</a:t>
            </a:r>
          </a:p>
        </p:txBody>
      </p:sp>
      <p:sp>
        <p:nvSpPr>
          <p:cNvPr id="16" name="文字方塊 15"/>
          <p:cNvSpPr txBox="1"/>
          <p:nvPr/>
        </p:nvSpPr>
        <p:spPr>
          <a:xfrm>
            <a:off x="4016896" y="404664"/>
            <a:ext cx="1800200"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403-3 </a:t>
            </a:r>
            <a:r>
              <a:rPr lang="zh-TW" altLang="en-US" sz="1100" dirty="0" smtClean="0">
                <a:latin typeface="微軟正黑體" panose="020B0604030504040204" pitchFamily="34" charset="-120"/>
                <a:ea typeface="微軟正黑體" panose="020B0604030504040204" pitchFamily="34" charset="-120"/>
              </a:rPr>
              <a:t>職業</a:t>
            </a:r>
            <a:r>
              <a:rPr lang="zh-TW" altLang="en-US" sz="1100" dirty="0">
                <a:latin typeface="微軟正黑體" panose="020B0604030504040204" pitchFamily="34" charset="-120"/>
                <a:ea typeface="微軟正黑體" panose="020B0604030504040204" pitchFamily="34" charset="-120"/>
              </a:rPr>
              <a:t>健康服務</a:t>
            </a:r>
          </a:p>
        </p:txBody>
      </p:sp>
      <p:pic>
        <p:nvPicPr>
          <p:cNvPr id="17" name="Picture 3" descr="C:\Users\21607854\Desktop\timg-肺结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971" y="4420906"/>
            <a:ext cx="2339133" cy="20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95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2"/>
          </p:nvPr>
        </p:nvSpPr>
        <p:spPr>
          <a:xfrm>
            <a:off x="3422545" y="708725"/>
            <a:ext cx="2891725" cy="60567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0">
              <a:lnSpc>
                <a:spcPct val="150000"/>
              </a:lnSpc>
            </a:pPr>
            <a:endParaRPr lang="en-US" altLang="zh-TW" b="1" dirty="0" smtClean="0">
              <a:sym typeface="Arial Unicode MS" pitchFamily="34" charset="-120"/>
            </a:endParaRPr>
          </a:p>
          <a:p>
            <a:pPr marL="0" indent="0">
              <a:lnSpc>
                <a:spcPct val="150000"/>
              </a:lnSpc>
            </a:pPr>
            <a:r>
              <a:rPr lang="en-US" altLang="zh-TW" b="1" dirty="0" smtClean="0">
                <a:sym typeface="Arial Unicode MS" pitchFamily="34" charset="-120"/>
              </a:rPr>
              <a:t>11</a:t>
            </a:r>
            <a:r>
              <a:rPr lang="zh-TW" altLang="en-US" b="1" dirty="0" smtClean="0">
                <a:sym typeface="Arial Unicode MS" pitchFamily="34" charset="-120"/>
              </a:rPr>
              <a:t>) </a:t>
            </a:r>
            <a:r>
              <a:rPr lang="zh-TW" altLang="en-US" b="1" dirty="0">
                <a:sym typeface="Arial Unicode MS" pitchFamily="34" charset="-120"/>
              </a:rPr>
              <a:t>社會責任與社區參與</a:t>
            </a:r>
          </a:p>
          <a:p>
            <a:pPr marL="0" indent="266700" algn="just">
              <a:lnSpc>
                <a:spcPct val="170000"/>
              </a:lnSpc>
              <a:spcAft>
                <a:spcPts val="600"/>
              </a:spcAft>
              <a:tabLst>
                <a:tab pos="0" algn="l"/>
              </a:tabLst>
              <a:defRPr/>
            </a:pPr>
            <a:r>
              <a:rPr lang="zh-TW" altLang="en-US" sz="900" dirty="0">
                <a:solidFill>
                  <a:srgbClr val="000000"/>
                </a:solidFill>
                <a:sym typeface="微軟正黑體" pitchFamily="34" charset="-120"/>
              </a:rPr>
              <a:t>「永續發展」應為地球上全體人類所需共同面對、承擔與省思的問題。身為帶動科技發展的企業，更應責無旁貸的提供本身之資源與影響力，以感恩的心情「回饋」地球，努力扮演企業人作為地球公民的角色，善盡企業社會責任，以引領整個社會重視並力行人類與地球「永續發展」的天職。「社會參與」在英華達不僅是一個口號或任務，而是深植於我們所有員工的價值觀，「取之社會，用之社會」早已在公司成立初期就視為經營理念重心之一。</a:t>
            </a:r>
            <a:endParaRPr lang="en-US" altLang="zh-TW" sz="900" dirty="0">
              <a:solidFill>
                <a:srgbClr val="000000"/>
              </a:solidFill>
              <a:sym typeface="微軟正黑體" pitchFamily="34" charset="-120"/>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p:txBody>
      </p:sp>
      <p:sp>
        <p:nvSpPr>
          <p:cNvPr id="15" name="內容版面配置區 14"/>
          <p:cNvSpPr>
            <a:spLocks noGrp="1"/>
          </p:cNvSpPr>
          <p:nvPr>
            <p:ph idx="13"/>
          </p:nvPr>
        </p:nvSpPr>
        <p:spPr>
          <a:xfrm>
            <a:off x="359303" y="744771"/>
            <a:ext cx="3063242" cy="614061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gn="just">
              <a:lnSpc>
                <a:spcPct val="150000"/>
              </a:lnSpc>
              <a:spcAft>
                <a:spcPts val="600"/>
              </a:spcAft>
              <a:defRPr/>
            </a:pPr>
            <a:r>
              <a:rPr lang="en-US" altLang="zh-TW" b="1" dirty="0">
                <a:sym typeface="微軟正黑體" pitchFamily="34" charset="-120"/>
              </a:rPr>
              <a:t>7.2.3 </a:t>
            </a:r>
            <a:r>
              <a:rPr lang="zh-TW" altLang="en-US" b="1" dirty="0">
                <a:sym typeface="微軟正黑體" pitchFamily="34" charset="-120"/>
              </a:rPr>
              <a:t>友善職場</a:t>
            </a:r>
            <a:endParaRPr lang="en-US" altLang="zh-TW" b="1" dirty="0">
              <a:sym typeface="微軟正黑體" pitchFamily="34" charset="-120"/>
            </a:endParaRPr>
          </a:p>
          <a:p>
            <a:pPr marL="0" indent="0" algn="just">
              <a:lnSpc>
                <a:spcPct val="150000"/>
              </a:lnSpc>
              <a:spcAft>
                <a:spcPts val="600"/>
              </a:spcAft>
              <a:defRPr/>
            </a:pPr>
            <a:r>
              <a:rPr lang="en-US" altLang="zh-TW" b="1" dirty="0" smtClean="0"/>
              <a:t>8)</a:t>
            </a:r>
            <a:r>
              <a:rPr lang="zh-TW" altLang="en-US" b="1" dirty="0"/>
              <a:t>無菸職場</a:t>
            </a:r>
          </a:p>
          <a:p>
            <a:pPr marL="0" indent="234000" algn="just">
              <a:lnSpc>
                <a:spcPct val="150000"/>
              </a:lnSpc>
              <a:spcBef>
                <a:spcPts val="600"/>
              </a:spcBef>
              <a:spcAft>
                <a:spcPts val="600"/>
              </a:spcAft>
              <a:defRPr/>
            </a:pPr>
            <a:r>
              <a:rPr lang="zh-TW" altLang="en-US" sz="900" kern="100" dirty="0">
                <a:solidFill>
                  <a:prstClr val="black">
                    <a:lumMod val="95000"/>
                    <a:lumOff val="5000"/>
                  </a:prstClr>
                </a:solidFill>
                <a:latin typeface="微軟正黑體"/>
                <a:cs typeface="Arial Unicode MS"/>
              </a:rPr>
              <a:t>英華達基於健康照護與尊重人權為出發點，從張貼禁菸標誌或宣傳海報，到開辦戒菸講座、制訂無菸職場管理政策、吸菸區設於戶外等，保證員工擁有一個安全無虞之工作職場與健康職場生活。</a:t>
            </a:r>
            <a:endParaRPr lang="en-US" altLang="zh-TW" sz="900" kern="100" dirty="0">
              <a:solidFill>
                <a:prstClr val="black">
                  <a:lumMod val="95000"/>
                  <a:lumOff val="5000"/>
                </a:prstClr>
              </a:solidFill>
              <a:latin typeface="微軟正黑體"/>
              <a:cs typeface="Arial Unicode MS"/>
            </a:endParaRPr>
          </a:p>
          <a:p>
            <a:pPr marL="0" indent="0" algn="just">
              <a:lnSpc>
                <a:spcPct val="150000"/>
              </a:lnSpc>
              <a:spcAft>
                <a:spcPts val="600"/>
              </a:spcAft>
              <a:defRPr/>
            </a:pPr>
            <a:r>
              <a:rPr lang="en-US" altLang="zh-TW" b="1" dirty="0" smtClean="0"/>
              <a:t>9) </a:t>
            </a:r>
            <a:r>
              <a:rPr lang="zh-TW" altLang="en-US" b="1" dirty="0"/>
              <a:t>母乳哺育</a:t>
            </a:r>
          </a:p>
          <a:p>
            <a:pPr marL="0" indent="234000" algn="just">
              <a:lnSpc>
                <a:spcPct val="150000"/>
              </a:lnSpc>
              <a:spcBef>
                <a:spcPts val="600"/>
              </a:spcBef>
              <a:spcAft>
                <a:spcPts val="600"/>
              </a:spcAft>
            </a:pPr>
            <a:r>
              <a:rPr lang="zh-TW" altLang="en-US" sz="900" kern="100" dirty="0">
                <a:solidFill>
                  <a:prstClr val="black">
                    <a:lumMod val="95000"/>
                    <a:lumOff val="5000"/>
                  </a:prstClr>
                </a:solidFill>
                <a:latin typeface="微軟正黑體"/>
                <a:cs typeface="Arial Unicode MS"/>
              </a:rPr>
              <a:t>英華達積極推廣母乳哺育，適時提供母乳哺育相關衛教訊息，讓女性員工可以隨時自網站上取得相關資訊，同時保健室並主動關懷的方式，於定期體檢中若發現有未照</a:t>
            </a:r>
            <a:r>
              <a:rPr lang="en-US" altLang="zh-TW" sz="900" kern="100" dirty="0">
                <a:solidFill>
                  <a:prstClr val="black">
                    <a:lumMod val="95000"/>
                    <a:lumOff val="5000"/>
                  </a:prstClr>
                </a:solidFill>
                <a:latin typeface="微軟正黑體"/>
                <a:cs typeface="Arial Unicode MS"/>
              </a:rPr>
              <a:t>X</a:t>
            </a:r>
            <a:r>
              <a:rPr lang="zh-TW" altLang="en-US" sz="900" kern="100" dirty="0">
                <a:solidFill>
                  <a:prstClr val="black">
                    <a:lumMod val="95000"/>
                    <a:lumOff val="5000"/>
                  </a:prstClr>
                </a:solidFill>
                <a:latin typeface="微軟正黑體"/>
                <a:cs typeface="Arial Unicode MS"/>
              </a:rPr>
              <a:t>光之女性員工，若追蹤結果為妊娠中或準備懷孕者</a:t>
            </a:r>
            <a:r>
              <a:rPr lang="en-US" altLang="zh-TW" sz="900" kern="100" dirty="0">
                <a:solidFill>
                  <a:prstClr val="black">
                    <a:lumMod val="95000"/>
                    <a:lumOff val="5000"/>
                  </a:prstClr>
                </a:solidFill>
                <a:latin typeface="微軟正黑體"/>
                <a:cs typeface="Arial Unicode MS"/>
              </a:rPr>
              <a:t>,</a:t>
            </a:r>
            <a:r>
              <a:rPr lang="zh-TW" altLang="en-US" sz="900" kern="100" dirty="0">
                <a:solidFill>
                  <a:prstClr val="black">
                    <a:lumMod val="95000"/>
                    <a:lumOff val="5000"/>
                  </a:prstClr>
                </a:solidFill>
                <a:latin typeface="微軟正黑體"/>
                <a:cs typeface="Arial Unicode MS"/>
              </a:rPr>
              <a:t>醫務室將主動提供後續哺育資訊，五股廠區提供優良母乳哺育室，讓女性員工產後有一個安心良好的母乳哺育職場。</a:t>
            </a:r>
            <a:endParaRPr lang="en-US" altLang="zh-TW" sz="900" kern="100" dirty="0">
              <a:solidFill>
                <a:prstClr val="black">
                  <a:lumMod val="95000"/>
                  <a:lumOff val="5000"/>
                </a:prstClr>
              </a:solidFill>
              <a:latin typeface="微軟正黑體"/>
              <a:cs typeface="Arial Unicode MS"/>
            </a:endParaRPr>
          </a:p>
          <a:p>
            <a:pPr marL="0" indent="0">
              <a:lnSpc>
                <a:spcPct val="150000"/>
              </a:lnSpc>
            </a:pPr>
            <a:r>
              <a:rPr lang="en-US" altLang="zh-TW" b="1" dirty="0" smtClean="0">
                <a:sym typeface="微軟正黑體" pitchFamily="34" charset="-120"/>
              </a:rPr>
              <a:t>10</a:t>
            </a:r>
            <a:r>
              <a:rPr lang="zh-TW" altLang="en-US" b="1" dirty="0" smtClean="0">
                <a:sym typeface="微軟正黑體" pitchFamily="34" charset="-120"/>
              </a:rPr>
              <a:t>) </a:t>
            </a:r>
            <a:r>
              <a:rPr lang="zh-TW" altLang="en-US" b="1" dirty="0">
                <a:sym typeface="微軟正黑體" pitchFamily="34" charset="-120"/>
              </a:rPr>
              <a:t>員工家庭照顧</a:t>
            </a:r>
            <a:endParaRPr lang="en-US" altLang="zh-TW" b="1" dirty="0">
              <a:sym typeface="微軟正黑體" pitchFamily="34" charset="-120"/>
            </a:endParaRPr>
          </a:p>
          <a:p>
            <a:pPr marL="0" indent="234000" algn="just">
              <a:lnSpc>
                <a:spcPct val="150000"/>
              </a:lnSpc>
              <a:spcAft>
                <a:spcPts val="600"/>
              </a:spcAft>
              <a:defRPr/>
            </a:pPr>
            <a:r>
              <a:rPr lang="zh-TW" altLang="en-US" sz="900" dirty="0">
                <a:solidFill>
                  <a:srgbClr val="000000"/>
                </a:solidFill>
                <a:sym typeface="Calibri" pitchFamily="34" charset="0"/>
              </a:rPr>
              <a:t>為使員工兼顧事業與家庭，在台灣地區提供育嬰假，如「</a:t>
            </a:r>
            <a:r>
              <a:rPr lang="en-US" altLang="zh-TW" sz="900" dirty="0">
                <a:sym typeface="Calibri" pitchFamily="34" charset="0"/>
              </a:rPr>
              <a:t>2018</a:t>
            </a:r>
            <a:r>
              <a:rPr lang="zh-TW" altLang="en-US" sz="900" dirty="0">
                <a:sym typeface="Calibri" pitchFamily="34" charset="0"/>
              </a:rPr>
              <a:t>年</a:t>
            </a:r>
            <a:r>
              <a:rPr lang="zh-TW" altLang="en-US" sz="900" dirty="0">
                <a:solidFill>
                  <a:srgbClr val="000000"/>
                </a:solidFill>
                <a:sym typeface="Calibri" pitchFamily="34" charset="0"/>
              </a:rPr>
              <a:t>育嬰假申請及回任統計表」所示。此外，提供家庭照顧假、女性生理假及提供哺乳室等措施。</a:t>
            </a:r>
            <a:endParaRPr lang="en-US" altLang="zh-TW" sz="900" dirty="0"/>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r>
              <a:rPr lang="zh-TW" altLang="en-US" sz="900" kern="100" dirty="0">
                <a:solidFill>
                  <a:prstClr val="black">
                    <a:lumMod val="95000"/>
                    <a:lumOff val="5000"/>
                  </a:prstClr>
                </a:solidFill>
                <a:latin typeface="微軟正黑體"/>
                <a:cs typeface="Arial Unicode MS"/>
              </a:rPr>
              <a:t> </a:t>
            </a: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5" name="標題 4"/>
          <p:cNvSpPr>
            <a:spLocks noGrp="1"/>
          </p:cNvSpPr>
          <p:nvPr>
            <p:ph type="title"/>
          </p:nvPr>
        </p:nvSpPr>
        <p:spPr>
          <a:xfrm>
            <a:off x="351284"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4294967295"/>
          </p:nvPr>
        </p:nvSpPr>
        <p:spPr>
          <a:xfrm>
            <a:off x="6547510" y="764704"/>
            <a:ext cx="3086010" cy="61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66700" algn="just">
              <a:lnSpc>
                <a:spcPct val="170000"/>
              </a:lnSpc>
              <a:spcAft>
                <a:spcPts val="600"/>
              </a:spcAft>
              <a:tabLst>
                <a:tab pos="0" algn="l"/>
              </a:tabLst>
              <a:defRPr/>
            </a:pP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1</a:t>
            </a: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.社區回饋: 不論是在台灣還是在大陸區，長期協助在地弱勢團體，關懷老、殘、窮等弱勢團體都是英華達照護協助的對象，期望能讓區內的弱勢居民都能得到更好的生活為宗旨。</a:t>
            </a: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	</a:t>
            </a:r>
          </a:p>
          <a:p>
            <a:pPr marL="0" indent="266700">
              <a:lnSpc>
                <a:spcPct val="170000"/>
              </a:lnSpc>
              <a:spcAft>
                <a:spcPts val="600"/>
              </a:spcAft>
              <a:tabLst>
                <a:tab pos="0" algn="l"/>
              </a:tabLst>
              <a:defRPr/>
            </a:pP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2</a:t>
            </a: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.慈善捐助活動:: 五股廠區對於北區老人之家，並定期到院參訪關懷失依長者，給予關還及生活上精神上的協助。在</a:t>
            </a: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2017</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年</a:t>
            </a: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12</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月底更參與第二春基金會的公益助學路跑活動的協辦及號召全體員工熱情報名路跑活動，將所募得款項全數捐出，幫助偏鄉失學的孩童們，能享有與城市小孩相同的受教權及教育資源，培育未來的主人翁，別具教育意義；浦東廠區每年定期關懷癌症病房，舉辦春節送暖助貧活動、關懷老人院、育幼院、珍珠班助學義舉等活動。南京廠區同樣對當地老人院及心臟疾病的幼童長期付出愛心與奉獻；</a:t>
            </a: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2018</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年捐款英華達共捐出NT </a:t>
            </a: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$12,087,765</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.-善款。</a:t>
            </a:r>
            <a:endPar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endParaRPr>
          </a:p>
          <a:p>
            <a:pPr marL="0" indent="234000" algn="just">
              <a:lnSpc>
                <a:spcPct val="150000"/>
              </a:lnSpc>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2" name="內容版面配置區 1"/>
          <p:cNvSpPr>
            <a:spLocks noGrp="1"/>
          </p:cNvSpPr>
          <p:nvPr>
            <p:ph idx="4294967295"/>
          </p:nvPr>
        </p:nvSpPr>
        <p:spPr>
          <a:xfrm>
            <a:off x="0" y="5121275"/>
            <a:ext cx="2346325" cy="3167063"/>
          </a:xfrm>
          <a:prstGeom prst="rect">
            <a:avLst/>
          </a:prstGeom>
        </p:spPr>
        <p:txBody>
          <a:bodyPr/>
          <a:lstStyle/>
          <a:p>
            <a:pPr marL="0" lvl="2" indent="0" algn="just">
              <a:lnSpc>
                <a:spcPct val="150000"/>
              </a:lnSpc>
              <a:spcBef>
                <a:spcPts val="0"/>
              </a:spcBef>
              <a:buNone/>
            </a:pPr>
            <a:endParaRPr lang="en-US" altLang="zh-TW" sz="1100" b="1" dirty="0"/>
          </a:p>
          <a:p>
            <a:pPr marL="0" indent="234000" algn="just">
              <a:lnSpc>
                <a:spcPct val="150000"/>
              </a:lnSpc>
              <a:spcBef>
                <a:spcPts val="600"/>
              </a:spcBef>
              <a:spcAft>
                <a:spcPts val="600"/>
              </a:spcAft>
            </a:pPr>
            <a:endParaRPr lang="en-US" altLang="zh-TW" sz="900" dirty="0">
              <a:latin typeface="+mj-ea"/>
            </a:endParaRPr>
          </a:p>
        </p:txBody>
      </p:sp>
      <p:sp>
        <p:nvSpPr>
          <p:cNvPr id="10" name="Rectangle 1"/>
          <p:cNvSpPr>
            <a:spLocks noChangeArrowheads="1"/>
          </p:cNvSpPr>
          <p:nvPr/>
        </p:nvSpPr>
        <p:spPr bwMode="auto">
          <a:xfrm>
            <a:off x="3430165" y="4043152"/>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graphicFrame>
        <p:nvGraphicFramePr>
          <p:cNvPr id="17" name="Group 7"/>
          <p:cNvGraphicFramePr>
            <a:graphicFrameLocks noGrp="1"/>
          </p:cNvGraphicFramePr>
          <p:nvPr>
            <p:extLst>
              <p:ext uri="{D42A27DB-BD31-4B8C-83A1-F6EECF244321}">
                <p14:modId xmlns:p14="http://schemas.microsoft.com/office/powerpoint/2010/main" val="1413449619"/>
              </p:ext>
            </p:extLst>
          </p:nvPr>
        </p:nvGraphicFramePr>
        <p:xfrm>
          <a:off x="3542417" y="398585"/>
          <a:ext cx="2833465" cy="3087959"/>
        </p:xfrm>
        <a:graphic>
          <a:graphicData uri="http://schemas.openxmlformats.org/drawingml/2006/table">
            <a:tbl>
              <a:tblPr/>
              <a:tblGrid>
                <a:gridCol w="1487434">
                  <a:extLst>
                    <a:ext uri="{9D8B030D-6E8A-4147-A177-3AD203B41FA5}">
                      <a16:colId xmlns:a16="http://schemas.microsoft.com/office/drawing/2014/main" xmlns="" val="20000"/>
                    </a:ext>
                  </a:extLst>
                </a:gridCol>
                <a:gridCol w="443640">
                  <a:extLst>
                    <a:ext uri="{9D8B030D-6E8A-4147-A177-3AD203B41FA5}">
                      <a16:colId xmlns:a16="http://schemas.microsoft.com/office/drawing/2014/main" xmlns="" val="20001"/>
                    </a:ext>
                  </a:extLst>
                </a:gridCol>
                <a:gridCol w="466307">
                  <a:extLst>
                    <a:ext uri="{9D8B030D-6E8A-4147-A177-3AD203B41FA5}">
                      <a16:colId xmlns:a16="http://schemas.microsoft.com/office/drawing/2014/main" xmlns="" val="20002"/>
                    </a:ext>
                  </a:extLst>
                </a:gridCol>
                <a:gridCol w="436084">
                  <a:extLst>
                    <a:ext uri="{9D8B030D-6E8A-4147-A177-3AD203B41FA5}">
                      <a16:colId xmlns:a16="http://schemas.microsoft.com/office/drawing/2014/main" xmlns="" val="20003"/>
                    </a:ext>
                  </a:extLst>
                </a:gridCol>
              </a:tblGrid>
              <a:tr h="197020">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en-US"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rPr>
                        <a:t>年度：</a:t>
                      </a:r>
                      <a:r>
                        <a:rPr kumimoji="0" lang="en-US" altLang="zh-TW" sz="800" b="1" i="0" u="none" strike="noStrike" cap="none" normalizeH="0" baseline="0" dirty="0">
                          <a:ln>
                            <a:noFill/>
                          </a:ln>
                          <a:solidFill>
                            <a:schemeClr val="tx1"/>
                          </a:solidFill>
                          <a:effectLst/>
                          <a:latin typeface="Calibri" pitchFamily="34" charset="0"/>
                          <a:ea typeface="新細明體" pitchFamily="18" charset="-120"/>
                          <a:sym typeface="Calibri" pitchFamily="34" charset="0"/>
                        </a:rPr>
                        <a:t>2018</a:t>
                      </a:r>
                      <a:r>
                        <a:rPr kumimoji="0" lang="zh-TW" altLang="en-US" sz="800" b="1" i="0" u="none" strike="noStrike" cap="none" normalizeH="0" baseline="0" dirty="0">
                          <a:ln>
                            <a:noFill/>
                          </a:ln>
                          <a:solidFill>
                            <a:schemeClr val="tx1"/>
                          </a:solidFill>
                          <a:effectLst/>
                          <a:latin typeface="Calibri" pitchFamily="34" charset="0"/>
                          <a:ea typeface="新細明體" pitchFamily="18" charset="-120"/>
                          <a:sym typeface="Calibri" pitchFamily="34" charset="0"/>
                        </a:rPr>
                        <a:t>年</a:t>
                      </a:r>
                      <a:r>
                        <a:rPr kumimoji="0" lang="zh-TW" altLang="en-US"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rPr>
                        <a:t> </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endParaRP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800" b="1" i="0" u="none" strike="noStrike" cap="none" normalizeH="0" baseline="0">
                        <a:ln>
                          <a:noFill/>
                        </a:ln>
                        <a:solidFill>
                          <a:srgbClr val="FFFFFF"/>
                        </a:solidFill>
                        <a:effectLst/>
                        <a:latin typeface="Calibri" pitchFamily="34" charset="0"/>
                        <a:ea typeface="新細明體" pitchFamily="18" charset="-120"/>
                        <a:sym typeface="Calibri" pitchFamily="34" charset="0"/>
                      </a:endParaRP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800" b="1" i="0" u="none" strike="noStrike" cap="none" normalizeH="0" baseline="0">
                        <a:ln>
                          <a:noFill/>
                        </a:ln>
                        <a:solidFill>
                          <a:srgbClr val="FFFFFF"/>
                        </a:solidFill>
                        <a:effectLst/>
                        <a:latin typeface="Calibri" pitchFamily="34" charset="0"/>
                        <a:ea typeface="新細明體" pitchFamily="18" charset="-120"/>
                        <a:sym typeface="Calibri" pitchFamily="34" charset="0"/>
                      </a:endParaRP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197888">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en-US"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地區：台灣廠區</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197020">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育嬰留停統計項目</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男</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女</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合計</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12223">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(1)</a:t>
                      </a:r>
                      <a:r>
                        <a:rPr kumimoji="0" lang="zh-CN" altLang="zh-TW"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報告年度符合育嬰留停資格的人數</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31075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(2)</a:t>
                      </a:r>
                      <a:r>
                        <a:rPr kumimoji="0" lang="zh-CN" altLang="zh-TW"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報告年度實際申請育嬰留停的人數</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a:solidFill>
                            <a:srgbClr val="FF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197020">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800" b="0" i="0" u="none" strike="noStrike" cap="none" normalizeH="0" baseline="0">
                          <a:ln>
                            <a:noFill/>
                          </a:ln>
                          <a:solidFill>
                            <a:srgbClr val="000000"/>
                          </a:solidFill>
                          <a:effectLst/>
                          <a:latin typeface="Calibri" pitchFamily="34" charset="0"/>
                          <a:ea typeface="新細明體" pitchFamily="18" charset="-120"/>
                          <a:sym typeface="Calibri" pitchFamily="34" charset="0"/>
                        </a:rPr>
                        <a:t>(3)</a:t>
                      </a: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報告年度預定復職的人數</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a:solidFill>
                            <a:srgbClr val="FF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a:solidFill>
                            <a:srgbClr val="FF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197888">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(4)</a:t>
                      </a:r>
                      <a:r>
                        <a:rPr kumimoji="0" lang="zh-CN" altLang="zh-TW"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報告年度實際復職的人數</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218409">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800" b="0" i="0" u="none" strike="noStrike" cap="none" normalizeH="0" baseline="0">
                          <a:ln>
                            <a:noFill/>
                          </a:ln>
                          <a:solidFill>
                            <a:srgbClr val="000000"/>
                          </a:solidFill>
                          <a:effectLst/>
                          <a:latin typeface="Calibri" pitchFamily="34" charset="0"/>
                          <a:ea typeface="新細明體" pitchFamily="18" charset="-120"/>
                          <a:sym typeface="Calibri" pitchFamily="34" charset="0"/>
                        </a:rPr>
                        <a:t>(5)</a:t>
                      </a: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於報告年度前一年實際復職的人數</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a:solidFill>
                            <a:srgbClr val="FF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a:solidFill>
                            <a:srgbClr val="FF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319552">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800" b="0" i="0" u="none" strike="noStrike" cap="none" normalizeH="0" baseline="0">
                          <a:ln>
                            <a:noFill/>
                          </a:ln>
                          <a:solidFill>
                            <a:srgbClr val="000000"/>
                          </a:solidFill>
                          <a:effectLst/>
                          <a:latin typeface="Calibri" pitchFamily="34" charset="0"/>
                          <a:ea typeface="新細明體" pitchFamily="18" charset="-120"/>
                          <a:sym typeface="Calibri" pitchFamily="34" charset="0"/>
                        </a:rPr>
                        <a:t>(6)</a:t>
                      </a: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於統計年度前一年復職，且繼續工作滿</a:t>
                      </a:r>
                      <a:r>
                        <a:rPr kumimoji="0" lang="zh-TW" altLang="zh-CN" sz="800" b="0" i="0" u="none" strike="noStrike" cap="none" normalizeH="0" baseline="0">
                          <a:ln>
                            <a:noFill/>
                          </a:ln>
                          <a:solidFill>
                            <a:srgbClr val="000000"/>
                          </a:solidFill>
                          <a:effectLst/>
                          <a:latin typeface="Calibri" pitchFamily="34" charset="0"/>
                          <a:ea typeface="新細明體" pitchFamily="18" charset="-120"/>
                          <a:sym typeface="Calibri" pitchFamily="34" charset="0"/>
                        </a:rPr>
                        <a:t>1</a:t>
                      </a: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年的人數</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r h="219875">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申請率 </a:t>
                      </a:r>
                      <a:r>
                        <a:rPr kumimoji="0" lang="zh-TW" altLang="zh-CN" sz="800" b="0" i="0" u="none" strike="noStrike" cap="none" normalizeH="0" baseline="0">
                          <a:ln>
                            <a:noFill/>
                          </a:ln>
                          <a:solidFill>
                            <a:srgbClr val="000000"/>
                          </a:solidFill>
                          <a:effectLst/>
                          <a:latin typeface="Calibri" pitchFamily="34" charset="0"/>
                          <a:ea typeface="新細明體" pitchFamily="18" charset="-120"/>
                          <a:sym typeface="Calibri" pitchFamily="34" charset="0"/>
                        </a:rPr>
                        <a:t>: (2)/(1)</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5.00%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22.22%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10.34%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r h="22280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0" i="0" u="none" strike="noStrike" cap="none" normalizeH="0" baseline="0">
                          <a:ln>
                            <a:noFill/>
                          </a:ln>
                          <a:solidFill>
                            <a:srgbClr val="000000"/>
                          </a:solidFill>
                          <a:effectLst/>
                          <a:latin typeface="Calibri" pitchFamily="34" charset="0"/>
                          <a:ea typeface="新細明體" pitchFamily="18" charset="-120"/>
                          <a:sym typeface="Calibri" pitchFamily="34" charset="0"/>
                        </a:rPr>
                        <a:t>復職率 </a:t>
                      </a:r>
                      <a:r>
                        <a:rPr kumimoji="0" lang="zh-TW" altLang="zh-CN" sz="800" b="0" i="0" u="none" strike="noStrike" cap="none" normalizeH="0" baseline="0">
                          <a:ln>
                            <a:noFill/>
                          </a:ln>
                          <a:solidFill>
                            <a:srgbClr val="000000"/>
                          </a:solidFill>
                          <a:effectLst/>
                          <a:latin typeface="Calibri" pitchFamily="34" charset="0"/>
                          <a:ea typeface="新細明體" pitchFamily="18" charset="-120"/>
                          <a:sym typeface="Calibri" pitchFamily="34" charset="0"/>
                        </a:rPr>
                        <a:t>: (4)/(3)</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33.33%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25.00%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10"/>
                  </a:ext>
                </a:extLst>
              </a:tr>
              <a:tr h="237465">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留職率 </a:t>
                      </a:r>
                      <a:r>
                        <a:rPr kumimoji="0" lang="zh-TW" altLang="zh-CN" sz="8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 (6)/(5)</a:t>
                      </a:r>
                    </a:p>
                  </a:txBody>
                  <a:tcPr marT="45714" marB="4571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sz="900" b="0" i="0" u="none" strike="noStrike" dirty="0">
                          <a:solidFill>
                            <a:srgbClr val="FF0000"/>
                          </a:solidFill>
                          <a:effectLst/>
                          <a:latin typeface="Arial Unicode MS"/>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a:solidFill>
                            <a:srgbClr val="FF0000"/>
                          </a:solidFill>
                          <a:effectLst/>
                          <a:latin typeface="Arial Unicode MS"/>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800" b="0" i="0" u="none" strike="noStrike" dirty="0">
                          <a:solidFill>
                            <a:srgbClr val="FF0000"/>
                          </a:solidFill>
                          <a:effectLst/>
                          <a:latin typeface="Arial Unicode MS"/>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1"/>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3169891277"/>
              </p:ext>
            </p:extLst>
          </p:nvPr>
        </p:nvGraphicFramePr>
        <p:xfrm>
          <a:off x="6528157" y="4653136"/>
          <a:ext cx="3232298" cy="1573619"/>
        </p:xfrm>
        <a:graphic>
          <a:graphicData uri="http://schemas.openxmlformats.org/drawingml/2006/table">
            <a:tbl>
              <a:tblPr/>
              <a:tblGrid>
                <a:gridCol w="609074">
                  <a:extLst>
                    <a:ext uri="{9D8B030D-6E8A-4147-A177-3AD203B41FA5}">
                      <a16:colId xmlns:a16="http://schemas.microsoft.com/office/drawing/2014/main" xmlns="" val="20000"/>
                    </a:ext>
                  </a:extLst>
                </a:gridCol>
                <a:gridCol w="403374">
                  <a:extLst>
                    <a:ext uri="{9D8B030D-6E8A-4147-A177-3AD203B41FA5}">
                      <a16:colId xmlns:a16="http://schemas.microsoft.com/office/drawing/2014/main" xmlns="" val="20001"/>
                    </a:ext>
                  </a:extLst>
                </a:gridCol>
                <a:gridCol w="387860">
                  <a:extLst>
                    <a:ext uri="{9D8B030D-6E8A-4147-A177-3AD203B41FA5}">
                      <a16:colId xmlns:a16="http://schemas.microsoft.com/office/drawing/2014/main" xmlns="" val="20002"/>
                    </a:ext>
                  </a:extLst>
                </a:gridCol>
                <a:gridCol w="449917">
                  <a:extLst>
                    <a:ext uri="{9D8B030D-6E8A-4147-A177-3AD203B41FA5}">
                      <a16:colId xmlns:a16="http://schemas.microsoft.com/office/drawing/2014/main" xmlns="" val="20003"/>
                    </a:ext>
                  </a:extLst>
                </a:gridCol>
                <a:gridCol w="465433">
                  <a:extLst>
                    <a:ext uri="{9D8B030D-6E8A-4147-A177-3AD203B41FA5}">
                      <a16:colId xmlns:a16="http://schemas.microsoft.com/office/drawing/2014/main" xmlns="" val="20004"/>
                    </a:ext>
                  </a:extLst>
                </a:gridCol>
                <a:gridCol w="430524">
                  <a:extLst>
                    <a:ext uri="{9D8B030D-6E8A-4147-A177-3AD203B41FA5}">
                      <a16:colId xmlns:a16="http://schemas.microsoft.com/office/drawing/2014/main" xmlns="" val="20005"/>
                    </a:ext>
                  </a:extLst>
                </a:gridCol>
                <a:gridCol w="486116">
                  <a:extLst>
                    <a:ext uri="{9D8B030D-6E8A-4147-A177-3AD203B41FA5}">
                      <a16:colId xmlns:a16="http://schemas.microsoft.com/office/drawing/2014/main" xmlns="" val="20006"/>
                    </a:ext>
                  </a:extLst>
                </a:gridCol>
              </a:tblGrid>
              <a:tr h="133991">
                <a:tc>
                  <a:txBody>
                    <a:bodyPr/>
                    <a:lstStyle/>
                    <a:p>
                      <a:pPr algn="l" fontAlgn="ctr"/>
                      <a:endParaRPr lang="zh-TW" altLang="en-US" sz="700" b="0" i="0" u="none" strike="noStrike" dirty="0">
                        <a:solidFill>
                          <a:schemeClr val="tx1"/>
                        </a:solidFill>
                        <a:effectLst/>
                        <a:latin typeface="新細明體"/>
                      </a:endParaRPr>
                    </a:p>
                  </a:txBody>
                  <a:tcPr marL="9339" marR="9339" marT="93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700" b="0" i="0" u="none" strike="noStrike">
                        <a:solidFill>
                          <a:schemeClr val="tx1"/>
                        </a:solidFill>
                        <a:effectLst/>
                        <a:latin typeface="新細明體"/>
                      </a:endParaRPr>
                    </a:p>
                  </a:txBody>
                  <a:tcPr marL="9339" marR="9339" marT="93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700" b="0" i="0" u="none" strike="noStrike" dirty="0">
                        <a:solidFill>
                          <a:schemeClr val="tx1"/>
                        </a:solidFill>
                        <a:effectLst/>
                        <a:latin typeface="新細明體"/>
                      </a:endParaRPr>
                    </a:p>
                  </a:txBody>
                  <a:tcPr marL="9339" marR="9339" marT="93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700" b="0" i="0" u="none" strike="noStrike" dirty="0">
                        <a:solidFill>
                          <a:schemeClr val="tx1"/>
                        </a:solidFill>
                        <a:effectLst/>
                        <a:latin typeface="新細明體"/>
                      </a:endParaRPr>
                    </a:p>
                  </a:txBody>
                  <a:tcPr marL="9339" marR="9339" marT="93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700" b="0" i="0" u="none" strike="noStrike" dirty="0">
                        <a:solidFill>
                          <a:schemeClr val="tx1"/>
                        </a:solidFill>
                        <a:effectLst/>
                        <a:latin typeface="新細明體"/>
                      </a:endParaRPr>
                    </a:p>
                  </a:txBody>
                  <a:tcPr marL="9339" marR="9339" marT="93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smtClean="0">
                          <a:solidFill>
                            <a:schemeClr val="tx1"/>
                          </a:solidFill>
                          <a:effectLst/>
                          <a:latin typeface="新細明體"/>
                        </a:rPr>
                        <a:t>匯率</a:t>
                      </a:r>
                      <a:endParaRPr lang="zh-TW" altLang="en-US" sz="700" b="0" i="0" u="none" strike="noStrike" dirty="0">
                        <a:solidFill>
                          <a:schemeClr val="tx1"/>
                        </a:solidFill>
                        <a:effectLst/>
                        <a:latin typeface="新細明體"/>
                      </a:endParaRPr>
                    </a:p>
                  </a:txBody>
                  <a:tcPr marL="9339" marR="9339" marT="93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700" b="0" i="0" u="none" strike="noStrike" dirty="0" smtClean="0">
                          <a:solidFill>
                            <a:schemeClr val="tx1"/>
                          </a:solidFill>
                          <a:effectLst/>
                          <a:latin typeface="新細明體"/>
                        </a:rPr>
                        <a:t>4.537</a:t>
                      </a:r>
                      <a:endParaRPr lang="en-US" altLang="zh-TW" sz="700" b="0" i="0" u="none" strike="noStrike" dirty="0">
                        <a:solidFill>
                          <a:schemeClr val="tx1"/>
                        </a:solidFill>
                        <a:effectLst/>
                        <a:latin typeface="新細明體"/>
                      </a:endParaRPr>
                    </a:p>
                  </a:txBody>
                  <a:tcPr marL="9339" marR="9339" marT="933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9440">
                <a:tc>
                  <a:txBody>
                    <a:bodyPr/>
                    <a:lstStyle/>
                    <a:p>
                      <a:pPr algn="l" fontAlgn="ctr"/>
                      <a:r>
                        <a:rPr lang="zh-TW" altLang="en-US" sz="700" b="0" i="0" u="none" strike="noStrike" dirty="0">
                          <a:solidFill>
                            <a:schemeClr val="tx1"/>
                          </a:solidFill>
                          <a:effectLst/>
                          <a:latin typeface="微軟正黑體"/>
                        </a:rPr>
                        <a:t>捐贈項目</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zh-TW" altLang="en-US" sz="700" b="0" i="0" u="none" strike="noStrike" dirty="0">
                          <a:solidFill>
                            <a:schemeClr val="tx1"/>
                          </a:solidFill>
                          <a:effectLst/>
                          <a:latin typeface="微軟正黑體"/>
                        </a:rPr>
                        <a:t>產業發展</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zh-TW" altLang="en-US" sz="700" b="0" i="0" u="none" strike="noStrike" dirty="0">
                          <a:solidFill>
                            <a:schemeClr val="tx1"/>
                          </a:solidFill>
                          <a:effectLst/>
                          <a:latin typeface="微軟正黑體"/>
                        </a:rPr>
                        <a:t>藝術文化</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zh-TW" altLang="en-US" sz="700" b="0" i="0" u="none" strike="noStrike" dirty="0">
                          <a:solidFill>
                            <a:schemeClr val="tx1"/>
                          </a:solidFill>
                          <a:effectLst/>
                          <a:latin typeface="微軟正黑體"/>
                        </a:rPr>
                        <a:t>慈善公益</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zh-TW" altLang="en-US" sz="700" b="0" i="0" u="none" strike="noStrike" dirty="0">
                          <a:solidFill>
                            <a:schemeClr val="tx1"/>
                          </a:solidFill>
                          <a:effectLst/>
                          <a:latin typeface="微軟正黑體"/>
                        </a:rPr>
                        <a:t>教育</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zh-TW" altLang="en-US" sz="700" b="0" i="0" u="none" strike="noStrike" dirty="0">
                          <a:solidFill>
                            <a:schemeClr val="tx1"/>
                          </a:solidFill>
                          <a:effectLst/>
                          <a:latin typeface="微軟正黑體"/>
                        </a:rPr>
                        <a:t>合計</a:t>
                      </a:r>
                      <a:r>
                        <a:rPr lang="en-US" altLang="zh-TW" sz="700" b="0" i="0" u="none" strike="noStrike" dirty="0">
                          <a:solidFill>
                            <a:schemeClr val="tx1"/>
                          </a:solidFill>
                          <a:effectLst/>
                          <a:latin typeface="微軟正黑體"/>
                        </a:rPr>
                        <a:t>(</a:t>
                      </a:r>
                      <a:r>
                        <a:rPr lang="en-US" sz="700" b="0" i="0" u="none" strike="noStrike" dirty="0">
                          <a:solidFill>
                            <a:schemeClr val="tx1"/>
                          </a:solidFill>
                          <a:effectLst/>
                          <a:latin typeface="微軟正黑體"/>
                        </a:rPr>
                        <a:t>RMB)</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zh-TW" altLang="en-US" sz="700" b="0" i="0" u="none" strike="noStrike" dirty="0">
                          <a:solidFill>
                            <a:schemeClr val="tx1"/>
                          </a:solidFill>
                          <a:effectLst/>
                          <a:latin typeface="微軟正黑體"/>
                        </a:rPr>
                        <a:t>總計</a:t>
                      </a:r>
                      <a:r>
                        <a:rPr lang="en-US" altLang="zh-TW" sz="700" b="0" i="0" u="none" strike="noStrike" dirty="0">
                          <a:solidFill>
                            <a:schemeClr val="tx1"/>
                          </a:solidFill>
                          <a:effectLst/>
                          <a:latin typeface="微軟正黑體"/>
                        </a:rPr>
                        <a:t>(</a:t>
                      </a:r>
                      <a:r>
                        <a:rPr lang="en-US" sz="700" b="0" i="0" u="none" strike="noStrike" dirty="0">
                          <a:solidFill>
                            <a:schemeClr val="tx1"/>
                          </a:solidFill>
                          <a:effectLst/>
                          <a:latin typeface="微軟正黑體"/>
                        </a:rPr>
                        <a:t>NT$)</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1"/>
                  </a:ext>
                </a:extLst>
              </a:tr>
              <a:tr h="384888">
                <a:tc>
                  <a:txBody>
                    <a:bodyPr/>
                    <a:lstStyle/>
                    <a:p>
                      <a:pPr algn="l" fontAlgn="ctr"/>
                      <a:r>
                        <a:rPr lang="zh-TW" altLang="en-US" sz="700" b="0" i="0" u="none" strike="noStrike" dirty="0">
                          <a:solidFill>
                            <a:schemeClr val="tx1"/>
                          </a:solidFill>
                          <a:effectLst/>
                          <a:latin typeface="微軟正黑體"/>
                        </a:rPr>
                        <a:t>英華達</a:t>
                      </a:r>
                      <a:r>
                        <a:rPr lang="en-US" altLang="zh-TW" sz="700" b="0" i="0" u="none" strike="noStrike" dirty="0">
                          <a:solidFill>
                            <a:schemeClr val="tx1"/>
                          </a:solidFill>
                          <a:effectLst/>
                          <a:latin typeface="微軟正黑體"/>
                        </a:rPr>
                        <a:t>_</a:t>
                      </a:r>
                      <a:r>
                        <a:rPr lang="zh-TW" altLang="en-US" sz="700" b="0" i="0" u="none" strike="noStrike" dirty="0">
                          <a:solidFill>
                            <a:schemeClr val="tx1"/>
                          </a:solidFill>
                          <a:effectLst/>
                          <a:latin typeface="微軟正黑體"/>
                        </a:rPr>
                        <a:t>台北</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200,000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endParaRPr lang="en-US" altLang="zh-TW" sz="700" b="0" i="0" u="none" strike="noStrike" dirty="0">
                        <a:solidFill>
                          <a:schemeClr val="tx1"/>
                        </a:solidFill>
                        <a:effectLst/>
                        <a:latin typeface="微軟正黑體"/>
                      </a:endParaRP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a:t>
                      </a:r>
                      <a:r>
                        <a:rPr lang="en-US" altLang="zh-TW" sz="700" b="0" i="0" u="none" strike="noStrike" dirty="0" smtClean="0">
                          <a:solidFill>
                            <a:schemeClr val="tx1"/>
                          </a:solidFill>
                          <a:effectLst/>
                          <a:latin typeface="微軟正黑體"/>
                        </a:rPr>
                        <a:t>173,005 </a:t>
                      </a:r>
                      <a:endParaRPr lang="en-US" altLang="zh-TW" sz="700" b="0" i="0" u="none" strike="noStrike" dirty="0">
                        <a:solidFill>
                          <a:schemeClr val="tx1"/>
                        </a:solidFill>
                        <a:effectLst/>
                        <a:latin typeface="微軟正黑體"/>
                      </a:endParaRP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a:t>
                      </a:r>
                      <a:r>
                        <a:rPr lang="en-US" altLang="zh-TW" sz="700" b="0" i="0" u="none" strike="noStrike" dirty="0" smtClean="0">
                          <a:solidFill>
                            <a:schemeClr val="tx1"/>
                          </a:solidFill>
                          <a:effectLst/>
                          <a:latin typeface="微軟正黑體"/>
                        </a:rPr>
                        <a:t>5,000,000</a:t>
                      </a:r>
                      <a:endParaRPr lang="en-US" altLang="zh-TW" sz="700" b="0" i="0" u="none" strike="noStrike" dirty="0">
                        <a:solidFill>
                          <a:schemeClr val="tx1"/>
                        </a:solidFill>
                        <a:effectLst/>
                        <a:latin typeface="微軟正黑體"/>
                      </a:endParaRP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a:t>
                      </a:r>
                      <a:r>
                        <a:rPr lang="en-US" altLang="zh-TW" sz="700" b="0" i="0" u="none" strike="noStrike" dirty="0" smtClean="0">
                          <a:solidFill>
                            <a:schemeClr val="tx1"/>
                          </a:solidFill>
                          <a:effectLst/>
                          <a:latin typeface="微軟正黑體"/>
                        </a:rPr>
                        <a:t>5,373,005 </a:t>
                      </a:r>
                      <a:endParaRPr lang="en-US" altLang="zh-TW" sz="700" b="0" i="0" u="none" strike="noStrike" dirty="0">
                        <a:solidFill>
                          <a:schemeClr val="tx1"/>
                        </a:solidFill>
                        <a:effectLst/>
                        <a:latin typeface="微軟正黑體"/>
                      </a:endParaRP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384888">
                <a:tc>
                  <a:txBody>
                    <a:bodyPr/>
                    <a:lstStyle/>
                    <a:p>
                      <a:pPr algn="l" fontAlgn="ctr"/>
                      <a:r>
                        <a:rPr lang="zh-TW" altLang="en-US" sz="700" b="0" i="0" u="none" strike="noStrike" dirty="0">
                          <a:solidFill>
                            <a:schemeClr val="tx1"/>
                          </a:solidFill>
                          <a:effectLst/>
                          <a:latin typeface="微軟正黑體"/>
                        </a:rPr>
                        <a:t>英華達</a:t>
                      </a:r>
                      <a:r>
                        <a:rPr lang="en-US" altLang="zh-TW" sz="700" b="0" i="0" u="none" strike="noStrike" dirty="0">
                          <a:solidFill>
                            <a:schemeClr val="tx1"/>
                          </a:solidFill>
                          <a:effectLst/>
                          <a:latin typeface="微軟正黑體"/>
                        </a:rPr>
                        <a:t>_</a:t>
                      </a:r>
                      <a:r>
                        <a:rPr lang="zh-TW" altLang="en-US" sz="700" b="0" i="0" u="none" strike="noStrike" dirty="0">
                          <a:solidFill>
                            <a:schemeClr val="tx1"/>
                          </a:solidFill>
                          <a:effectLst/>
                          <a:latin typeface="微軟正黑體"/>
                        </a:rPr>
                        <a:t>浦東</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730,000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750,000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1,480,000</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r>
                        <a:rPr lang="en-US" altLang="zh-TW" sz="700" b="0" i="0" u="none" strike="noStrike" dirty="0">
                          <a:solidFill>
                            <a:schemeClr val="tx1"/>
                          </a:solidFill>
                          <a:effectLst/>
                          <a:latin typeface="微軟正黑體"/>
                        </a:rPr>
                        <a:t>$       6,714,760</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10412">
                <a:tc>
                  <a:txBody>
                    <a:bodyPr/>
                    <a:lstStyle/>
                    <a:p>
                      <a:pPr algn="l" fontAlgn="ctr"/>
                      <a:r>
                        <a:rPr lang="zh-TW" altLang="en-US" sz="700" b="0" i="0" u="none" strike="noStrike" dirty="0" smtClean="0">
                          <a:solidFill>
                            <a:schemeClr val="tx1"/>
                          </a:solidFill>
                          <a:effectLst/>
                          <a:latin typeface="微軟正黑體"/>
                        </a:rPr>
                        <a:t>合計</a:t>
                      </a:r>
                      <a:r>
                        <a:rPr lang="en-US" altLang="zh-TW" sz="700" b="0" i="0" u="none" strike="noStrike" dirty="0" smtClean="0">
                          <a:solidFill>
                            <a:srgbClr val="FF0000"/>
                          </a:solidFill>
                          <a:effectLst/>
                          <a:latin typeface="微軟正黑體"/>
                        </a:rPr>
                        <a:t>(</a:t>
                      </a:r>
                      <a:r>
                        <a:rPr lang="zh-TW" altLang="en-US" sz="700" b="0" i="0" u="none" strike="noStrike" dirty="0" smtClean="0">
                          <a:solidFill>
                            <a:srgbClr val="FF0000"/>
                          </a:solidFill>
                          <a:effectLst/>
                          <a:latin typeface="微軟正黑體"/>
                          <a:sym typeface="Wingdings" panose="05000000000000000000" pitchFamily="2" charset="2"/>
                        </a:rPr>
                        <a:t>含稅</a:t>
                      </a:r>
                      <a:r>
                        <a:rPr lang="en-US" altLang="zh-TW" sz="700" b="0" i="0" u="none" strike="noStrike" dirty="0" smtClean="0">
                          <a:solidFill>
                            <a:srgbClr val="FF0000"/>
                          </a:solidFill>
                          <a:effectLst/>
                          <a:latin typeface="微軟正黑體"/>
                          <a:sym typeface="Wingdings" panose="05000000000000000000" pitchFamily="2" charset="2"/>
                        </a:rPr>
                        <a:t>)</a:t>
                      </a:r>
                      <a:endParaRPr lang="zh-TW" altLang="en-US" sz="700" b="0" i="0" u="none" strike="noStrike" dirty="0">
                        <a:solidFill>
                          <a:srgbClr val="FF0000"/>
                        </a:solidFill>
                        <a:effectLst/>
                        <a:latin typeface="微軟正黑體"/>
                      </a:endParaRP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0" i="0" u="none" strike="noStrike" dirty="0">
                          <a:solidFill>
                            <a:schemeClr val="tx1"/>
                          </a:solidFill>
                          <a:effectLst/>
                          <a:latin typeface="微軟正黑體"/>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700" b="1" i="0" u="none" strike="noStrike" dirty="0">
                          <a:solidFill>
                            <a:schemeClr val="tx1"/>
                          </a:solidFill>
                          <a:effectLst/>
                          <a:latin typeface="微軟正黑體"/>
                        </a:rPr>
                        <a:t> </a:t>
                      </a:r>
                      <a:r>
                        <a:rPr lang="en-US" altLang="zh-TW" sz="700" b="1" i="0" u="none" strike="noStrike" dirty="0">
                          <a:solidFill>
                            <a:schemeClr val="tx1"/>
                          </a:solidFill>
                          <a:effectLst/>
                          <a:latin typeface="微軟正黑體"/>
                        </a:rPr>
                        <a:t>$   </a:t>
                      </a:r>
                      <a:r>
                        <a:rPr lang="en-US" altLang="zh-TW" sz="700" b="1" i="0" u="none" strike="noStrike" dirty="0" smtClean="0">
                          <a:solidFill>
                            <a:schemeClr val="tx1"/>
                          </a:solidFill>
                          <a:effectLst/>
                          <a:latin typeface="微軟正黑體"/>
                        </a:rPr>
                        <a:t>12,087,765 </a:t>
                      </a:r>
                      <a:endParaRPr lang="en-US" altLang="zh-TW" sz="700" b="1" i="0" u="none" strike="noStrike" dirty="0">
                        <a:solidFill>
                          <a:schemeClr val="tx1"/>
                        </a:solidFill>
                        <a:effectLst/>
                        <a:latin typeface="微軟正黑體"/>
                      </a:endParaRP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bl>
          </a:graphicData>
        </a:graphic>
      </p:graphicFrame>
      <p:sp>
        <p:nvSpPr>
          <p:cNvPr id="19" name="文字方塊 18"/>
          <p:cNvSpPr txBox="1"/>
          <p:nvPr/>
        </p:nvSpPr>
        <p:spPr>
          <a:xfrm>
            <a:off x="2072680" y="404664"/>
            <a:ext cx="1344581"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401-3 </a:t>
            </a:r>
            <a:r>
              <a:rPr lang="zh-TW" altLang="en-US" sz="1100" dirty="0" smtClean="0">
                <a:latin typeface="微軟正黑體" panose="020B0604030504040204" pitchFamily="34" charset="-120"/>
                <a:ea typeface="微軟正黑體" panose="020B0604030504040204" pitchFamily="34" charset="-120"/>
              </a:rPr>
              <a:t>育嬰</a:t>
            </a:r>
            <a:r>
              <a:rPr lang="zh-TW" altLang="en-US" sz="1100" dirty="0">
                <a:latin typeface="微軟正黑體" panose="020B0604030504040204" pitchFamily="34" charset="-120"/>
                <a:ea typeface="微軟正黑體" panose="020B0604030504040204" pitchFamily="34" charset="-120"/>
              </a:rPr>
              <a:t>假</a:t>
            </a:r>
          </a:p>
        </p:txBody>
      </p:sp>
    </p:spTree>
    <p:extLst>
      <p:ext uri="{BB962C8B-B14F-4D97-AF65-F5344CB8AC3E}">
        <p14:creationId xmlns:p14="http://schemas.microsoft.com/office/powerpoint/2010/main" val="2263382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3"/>
          </p:nvPr>
        </p:nvSpPr>
        <p:spPr>
          <a:xfrm>
            <a:off x="6470652" y="463260"/>
            <a:ext cx="3008313" cy="3803940"/>
          </a:xfrm>
        </p:spPr>
        <p:txBody>
          <a:bodyPr>
            <a:noAutofit/>
          </a:bodyPr>
          <a:lstStyle/>
          <a:p>
            <a:endParaRPr lang="en-US" altLang="zh-TW" dirty="0"/>
          </a:p>
          <a:p>
            <a:endParaRPr lang="en-US" altLang="zh-TW" dirty="0"/>
          </a:p>
        </p:txBody>
      </p:sp>
      <p:sp>
        <p:nvSpPr>
          <p:cNvPr id="17" name="標題 16"/>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sp>
        <p:nvSpPr>
          <p:cNvPr id="2" name="內容版面配置區 1"/>
          <p:cNvSpPr>
            <a:spLocks noGrp="1"/>
          </p:cNvSpPr>
          <p:nvPr>
            <p:ph idx="4294967295"/>
          </p:nvPr>
        </p:nvSpPr>
        <p:spPr>
          <a:xfrm>
            <a:off x="345758" y="725652"/>
            <a:ext cx="3057842" cy="6375756"/>
          </a:xfrm>
          <a:prstGeom prst="rect">
            <a:avLst/>
          </a:prstGeom>
        </p:spPr>
        <p:txBody>
          <a:bodyPr>
            <a:normAutofit/>
          </a:bodyPr>
          <a:lstStyle/>
          <a:p>
            <a:pPr marL="0" indent="0">
              <a:lnSpc>
                <a:spcPct val="150000"/>
              </a:lnSpc>
              <a:buNone/>
            </a:pPr>
            <a:r>
              <a:rPr lang="en-US" altLang="zh-TW" sz="1100" b="1" dirty="0">
                <a:latin typeface="微軟正黑體" panose="020B0604030504040204" pitchFamily="34" charset="-120"/>
                <a:ea typeface="微軟正黑體" panose="020B0604030504040204" pitchFamily="34" charset="-120"/>
                <a:sym typeface="微軟正黑體" pitchFamily="34" charset="-120"/>
              </a:rPr>
              <a:t>7.2.4 </a:t>
            </a:r>
            <a:r>
              <a:rPr lang="zh-TW" altLang="en-US" sz="1100" b="1" dirty="0">
                <a:latin typeface="微軟正黑體" panose="020B0604030504040204" pitchFamily="34" charset="-120"/>
                <a:ea typeface="微軟正黑體" panose="020B0604030504040204" pitchFamily="34" charset="-120"/>
                <a:sym typeface="微軟正黑體" pitchFamily="34" charset="-120"/>
              </a:rPr>
              <a:t>顧客價值與供應鏈管理</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a:p>
            <a:pPr marL="0" indent="0">
              <a:lnSpc>
                <a:spcPct val="150000"/>
              </a:lnSpc>
              <a:buNone/>
            </a:pPr>
            <a:r>
              <a:rPr lang="en-US" altLang="zh-TW" sz="1100" b="1" dirty="0">
                <a:solidFill>
                  <a:srgbClr val="000000"/>
                </a:solidFill>
                <a:latin typeface="微軟正黑體" panose="020B0604030504040204" pitchFamily="34" charset="-120"/>
                <a:ea typeface="微軟正黑體" panose="020B0604030504040204" pitchFamily="34" charset="-120"/>
                <a:sym typeface="微軟正黑體" pitchFamily="34" charset="-120"/>
              </a:rPr>
              <a:t>1).</a:t>
            </a:r>
            <a:r>
              <a:rPr lang="zh-TW" altLang="en-US" sz="1100" b="1" dirty="0">
                <a:solidFill>
                  <a:srgbClr val="000000"/>
                </a:solidFill>
                <a:latin typeface="微軟正黑體" panose="020B0604030504040204" pitchFamily="34" charset="-120"/>
                <a:ea typeface="微軟正黑體" panose="020B0604030504040204" pitchFamily="34" charset="-120"/>
                <a:sym typeface="微軟正黑體" pitchFamily="34" charset="-120"/>
              </a:rPr>
              <a:t>積極創新</a:t>
            </a:r>
            <a:endParaRPr lang="en-US" altLang="zh-TW" sz="1100" b="1" dirty="0">
              <a:solidFill>
                <a:srgbClr val="000000"/>
              </a:solidFill>
              <a:latin typeface="微軟正黑體" panose="020B0604030504040204" pitchFamily="34" charset="-120"/>
              <a:ea typeface="微軟正黑體" panose="020B0604030504040204" pitchFamily="34" charset="-120"/>
              <a:sym typeface="微軟正黑體" pitchFamily="34" charset="-120"/>
            </a:endParaRPr>
          </a:p>
          <a:p>
            <a:pPr marL="0" indent="234000">
              <a:lnSpc>
                <a:spcPct val="150000"/>
              </a:lnSpc>
              <a:buNone/>
            </a:pP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隨著公司研發實力、測試技術以及產品設計能力的不斷成熟，從軟體到硬體，測試到驗證，設計到生產，多年的技術研發和服務經驗，使得我們創造經營出各式智慧資產，而在此揭露的邊界</a:t>
            </a:r>
            <a:r>
              <a:rPr lang="zh-TW" altLang="en-US" sz="900" dirty="0">
                <a:latin typeface="微軟正黑體" panose="020B0604030504040204" pitchFamily="34" charset="-120"/>
                <a:ea typeface="微軟正黑體" panose="020B0604030504040204" pitchFamily="34" charset="-120"/>
                <a:sym typeface="微軟正黑體" pitchFamily="34" charset="-120"/>
              </a:rPr>
              <a:t>：包含台北、上海、南京三個廠區，皆已成立專案管理部門，統一歸屬於專利管理中心</a:t>
            </a:r>
            <a:r>
              <a:rPr lang="en-US" altLang="zh-TW" sz="900" dirty="0">
                <a:latin typeface="微軟正黑體" panose="020B0604030504040204" pitchFamily="34" charset="-120"/>
                <a:ea typeface="微軟正黑體" panose="020B0604030504040204" pitchFamily="34" charset="-120"/>
                <a:sym typeface="微軟正黑體" pitchFamily="34" charset="-120"/>
              </a:rPr>
              <a:t>(PAM</a:t>
            </a:r>
            <a:r>
              <a:rPr lang="zh-TW" altLang="en-US" sz="900" dirty="0">
                <a:latin typeface="微軟正黑體" panose="020B0604030504040204" pitchFamily="34" charset="-120"/>
                <a:ea typeface="微軟正黑體" panose="020B0604030504040204" pitchFamily="34" charset="-120"/>
                <a:sym typeface="微軟正黑體" pitchFamily="34" charset="-120"/>
              </a:rPr>
              <a:t>，</a:t>
            </a:r>
            <a:r>
              <a:rPr lang="en-US" altLang="zh-TW" sz="900" dirty="0">
                <a:latin typeface="微軟正黑體" panose="020B0604030504040204" pitchFamily="34" charset="-120"/>
                <a:ea typeface="微軟正黑體" panose="020B0604030504040204" pitchFamily="34" charset="-120"/>
                <a:sym typeface="微軟正黑體" pitchFamily="34" charset="-120"/>
              </a:rPr>
              <a:t>)</a:t>
            </a:r>
            <a:r>
              <a:rPr lang="zh-TW" altLang="en-US" sz="900" dirty="0">
                <a:latin typeface="微軟正黑體" panose="020B0604030504040204" pitchFamily="34" charset="-120"/>
                <a:ea typeface="微軟正黑體" panose="020B0604030504040204" pitchFamily="34" charset="-120"/>
                <a:sym typeface="微軟正黑體" pitchFamily="34" charset="-120"/>
              </a:rPr>
              <a:t>在地進行智慧資產的風險控管及保護。截至</a:t>
            </a:r>
            <a:r>
              <a:rPr lang="en-US" altLang="zh-TW" sz="900" dirty="0" smtClean="0">
                <a:latin typeface="微軟正黑體" panose="020B0604030504040204" pitchFamily="34" charset="-120"/>
                <a:ea typeface="微軟正黑體" panose="020B0604030504040204" pitchFamily="34" charset="-120"/>
                <a:sym typeface="微軟正黑體" pitchFamily="34" charset="-120"/>
              </a:rPr>
              <a:t>2018</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年</a:t>
            </a:r>
            <a:r>
              <a:rPr lang="zh-TW" altLang="en-US" sz="900" dirty="0">
                <a:latin typeface="微軟正黑體" panose="020B0604030504040204" pitchFamily="34" charset="-120"/>
                <a:ea typeface="微軟正黑體" panose="020B0604030504040204" pitchFamily="34" charset="-120"/>
                <a:sym typeface="微軟正黑體" pitchFamily="34" charset="-120"/>
              </a:rPr>
              <a:t>12月31日，英華達(浦東、南京)全球專利申請獲得大陸政府專利的賊稅優惠</a:t>
            </a:r>
            <a:r>
              <a:rPr lang="en-US" altLang="zh-TW" sz="900" dirty="0">
                <a:latin typeface="微軟正黑體" panose="020B0604030504040204" pitchFamily="34" charset="-120"/>
                <a:ea typeface="微軟正黑體" panose="020B0604030504040204" pitchFamily="34" charset="-120"/>
                <a:sym typeface="微軟正黑體" pitchFamily="34" charset="-120"/>
              </a:rPr>
              <a:t>:NT$ </a:t>
            </a:r>
            <a:r>
              <a:rPr lang="en-US" altLang="zh-TW" sz="900" dirty="0" smtClean="0">
                <a:latin typeface="微軟正黑體" panose="020B0604030504040204" pitchFamily="34" charset="-120"/>
                <a:ea typeface="微軟正黑體" panose="020B0604030504040204" pitchFamily="34" charset="-120"/>
                <a:sym typeface="微軟正黑體" pitchFamily="34" charset="-120"/>
              </a:rPr>
              <a:t>4,343,885</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a:t>
            </a:r>
            <a:r>
              <a:rPr lang="zh-TW" altLang="en-US" sz="900" dirty="0">
                <a:latin typeface="微軟正黑體" panose="020B0604030504040204" pitchFamily="34" charset="-120"/>
                <a:ea typeface="微軟正黑體" panose="020B0604030504040204" pitchFamily="34" charset="-120"/>
                <a:sym typeface="微軟正黑體" pitchFamily="34" charset="-120"/>
              </a:rPr>
              <a:t>依經濟部智慧財產局出版</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資料，</a:t>
            </a:r>
            <a:r>
              <a:rPr lang="zh-TW" altLang="en-US" sz="900" dirty="0">
                <a:latin typeface="微軟正黑體" panose="020B0604030504040204" pitchFamily="34" charset="-120"/>
                <a:ea typeface="微軟正黑體" panose="020B0604030504040204" pitchFamily="34" charset="-120"/>
                <a:sym typeface="微軟正黑體" pitchFamily="34" charset="-120"/>
              </a:rPr>
              <a:t>獲得專利證書共計</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a:t>
            </a:r>
            <a:r>
              <a:rPr lang="en-US" altLang="zh-TW" sz="900" dirty="0" smtClean="0">
                <a:latin typeface="微軟正黑體" panose="020B0604030504040204" pitchFamily="34" charset="-120"/>
                <a:ea typeface="微軟正黑體" panose="020B0604030504040204" pitchFamily="34" charset="-120"/>
                <a:sym typeface="微軟正黑體" pitchFamily="34" charset="-120"/>
              </a:rPr>
              <a:t>66</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件</a:t>
            </a:r>
            <a:r>
              <a:rPr lang="zh-TW" altLang="en-US" sz="900" dirty="0">
                <a:latin typeface="微軟正黑體" panose="020B0604030504040204" pitchFamily="34" charset="-120"/>
                <a:ea typeface="微軟正黑體" panose="020B0604030504040204" pitchFamily="34" charset="-120"/>
                <a:sym typeface="微軟正黑體" pitchFamily="34" charset="-120"/>
              </a:rPr>
              <a:t>(含歷年申請至今年獲證</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 。</a:t>
            </a:r>
            <a:endParaRPr lang="en-US" altLang="zh-TW" sz="900" dirty="0">
              <a:latin typeface="微軟正黑體" panose="020B0604030504040204" pitchFamily="34" charset="-120"/>
              <a:ea typeface="微軟正黑體" panose="020B0604030504040204" pitchFamily="34" charset="-120"/>
              <a:sym typeface="微軟正黑體" pitchFamily="34" charset="-120"/>
            </a:endParaRPr>
          </a:p>
          <a:p>
            <a:pPr marL="0" indent="0">
              <a:lnSpc>
                <a:spcPct val="150000"/>
              </a:lnSpc>
              <a:buNone/>
            </a:pPr>
            <a:endParaRPr lang="zh-TW" altLang="en-US" sz="900" dirty="0">
              <a:solidFill>
                <a:srgbClr val="00000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12"/>
          </p:nvPr>
        </p:nvSpPr>
        <p:spPr>
          <a:xfrm>
            <a:off x="6537176" y="2820888"/>
            <a:ext cx="2896488" cy="3200400"/>
          </a:xfrm>
        </p:spPr>
        <p:txBody>
          <a:bodyPr>
            <a:noAutofit/>
          </a:bodyPr>
          <a:lstStyle/>
          <a:p>
            <a:pPr>
              <a:lnSpc>
                <a:spcPct val="150000"/>
              </a:lnSpc>
            </a:pPr>
            <a:r>
              <a:rPr lang="en-US" altLang="zh-TW" b="1" dirty="0">
                <a:sym typeface="Arial Unicode MS" pitchFamily="34" charset="-120"/>
              </a:rPr>
              <a:t>3</a:t>
            </a:r>
            <a:r>
              <a:rPr lang="zh-TW" altLang="en-US" b="1" dirty="0">
                <a:sym typeface="Arial Unicode MS" pitchFamily="34" charset="-120"/>
              </a:rPr>
              <a:t>)</a:t>
            </a:r>
            <a:r>
              <a:rPr lang="en-US" altLang="zh-TW" b="1" dirty="0">
                <a:sym typeface="Arial Unicode MS" pitchFamily="34" charset="-120"/>
              </a:rPr>
              <a:t>.</a:t>
            </a:r>
            <a:r>
              <a:rPr lang="zh-TW" altLang="en-US" b="1" dirty="0">
                <a:sym typeface="Arial Unicode MS" pitchFamily="34" charset="-120"/>
              </a:rPr>
              <a:t>加入</a:t>
            </a:r>
            <a:r>
              <a:rPr lang="en-US" altLang="zh-TW" b="1" dirty="0">
                <a:sym typeface="Arial Unicode MS" pitchFamily="34" charset="-120"/>
              </a:rPr>
              <a:t>RBA</a:t>
            </a:r>
            <a:r>
              <a:rPr lang="zh-TW" altLang="en-US" b="1" dirty="0">
                <a:sym typeface="Arial Unicode MS" pitchFamily="34" charset="-120"/>
              </a:rPr>
              <a:t> 會員</a:t>
            </a:r>
            <a:endParaRPr lang="en-US" altLang="zh-TW" b="1" dirty="0">
              <a:sym typeface="Arial Unicode MS" pitchFamily="34" charset="-120"/>
            </a:endParaRPr>
          </a:p>
          <a:p>
            <a:pPr marL="0" indent="265113">
              <a:lnSpc>
                <a:spcPct val="150000"/>
              </a:lnSpc>
            </a:pPr>
            <a:r>
              <a:rPr lang="zh-TW" altLang="en-US" sz="900" dirty="0">
                <a:solidFill>
                  <a:srgbClr val="000000"/>
                </a:solidFill>
                <a:sym typeface="微軟正黑體" pitchFamily="34" charset="-120"/>
              </a:rPr>
              <a:t>為了創造更佳的顧客價值，在</a:t>
            </a:r>
            <a:r>
              <a:rPr lang="en-US" altLang="zh-TW" sz="900" dirty="0" smtClean="0">
                <a:solidFill>
                  <a:srgbClr val="000000"/>
                </a:solidFill>
                <a:sym typeface="微軟正黑體" pitchFamily="34" charset="-120"/>
              </a:rPr>
              <a:t>2018</a:t>
            </a:r>
            <a:r>
              <a:rPr lang="zh-TW" altLang="en-US" sz="900" dirty="0" smtClean="0">
                <a:solidFill>
                  <a:srgbClr val="000000"/>
                </a:solidFill>
                <a:sym typeface="微軟正黑體" pitchFamily="34" charset="-120"/>
              </a:rPr>
              <a:t>年</a:t>
            </a:r>
            <a:r>
              <a:rPr lang="zh-TW" altLang="en-US" sz="900" dirty="0">
                <a:solidFill>
                  <a:srgbClr val="000000"/>
                </a:solidFill>
                <a:sym typeface="微軟正黑體" pitchFamily="34" charset="-120"/>
              </a:rPr>
              <a:t>與集團公司同時身為</a:t>
            </a:r>
            <a:r>
              <a:rPr lang="zh-TW" altLang="zh-TW" sz="900" dirty="0">
                <a:solidFill>
                  <a:srgbClr val="000000"/>
                </a:solidFill>
              </a:rPr>
              <a:t>「</a:t>
            </a:r>
            <a:r>
              <a:rPr lang="zh-TW" altLang="en-US" sz="900" dirty="0">
                <a:solidFill>
                  <a:srgbClr val="000000"/>
                </a:solidFill>
              </a:rPr>
              <a:t>責任商業聯盟行為準則</a:t>
            </a:r>
            <a:r>
              <a:rPr lang="en-US" altLang="zh-TW" sz="900" dirty="0">
                <a:solidFill>
                  <a:srgbClr val="000000"/>
                </a:solidFill>
              </a:rPr>
              <a:t>(</a:t>
            </a:r>
            <a:r>
              <a:rPr lang="en-US" altLang="zh-TW" sz="900" dirty="0"/>
              <a:t>Responsible Business Alliance</a:t>
            </a:r>
            <a:r>
              <a:rPr lang="en-US" altLang="zh-TW" sz="900" dirty="0">
                <a:solidFill>
                  <a:srgbClr val="000000"/>
                </a:solidFill>
              </a:rPr>
              <a:t>)</a:t>
            </a:r>
            <a:r>
              <a:rPr lang="zh-TW" altLang="zh-TW" sz="900" dirty="0">
                <a:solidFill>
                  <a:srgbClr val="000000"/>
                </a:solidFill>
              </a:rPr>
              <a:t>」</a:t>
            </a:r>
            <a:r>
              <a:rPr lang="en-US" altLang="zh-TW" sz="900" dirty="0">
                <a:solidFill>
                  <a:srgbClr val="000000"/>
                </a:solidFill>
              </a:rPr>
              <a:t>RBA</a:t>
            </a:r>
            <a:r>
              <a:rPr lang="zh-TW" altLang="zh-TW" sz="900" dirty="0">
                <a:solidFill>
                  <a:srgbClr val="000000"/>
                </a:solidFill>
              </a:rPr>
              <a:t>正式會員，符合客戶及集團公司需求。</a:t>
            </a:r>
            <a:endParaRPr lang="en-US" altLang="zh-TW" sz="900" dirty="0">
              <a:solidFill>
                <a:srgbClr val="000000"/>
              </a:solidFill>
            </a:endParaRPr>
          </a:p>
          <a:p>
            <a:pPr marL="0" indent="0">
              <a:lnSpc>
                <a:spcPct val="170000"/>
              </a:lnSpc>
            </a:pPr>
            <a:r>
              <a:rPr lang="zh-TW" altLang="zh-TW" sz="900" dirty="0">
                <a:solidFill>
                  <a:srgbClr val="000000"/>
                </a:solidFill>
              </a:rPr>
              <a:t>英</a:t>
            </a:r>
            <a:r>
              <a:rPr lang="zh-TW" altLang="en-US" sz="900" dirty="0">
                <a:solidFill>
                  <a:srgbClr val="000000"/>
                </a:solidFill>
              </a:rPr>
              <a:t>華</a:t>
            </a:r>
            <a:r>
              <a:rPr lang="zh-TW" altLang="zh-TW" sz="900" dirty="0">
                <a:solidFill>
                  <a:srgbClr val="000000"/>
                </a:solidFill>
              </a:rPr>
              <a:t>達</a:t>
            </a:r>
            <a:r>
              <a:rPr lang="zh-TW" altLang="en-US" sz="900" dirty="0">
                <a:solidFill>
                  <a:srgbClr val="000000"/>
                </a:solidFill>
              </a:rPr>
              <a:t>台北、浦東</a:t>
            </a:r>
            <a:r>
              <a:rPr lang="zh-TW" altLang="zh-TW" sz="900" dirty="0">
                <a:solidFill>
                  <a:srgbClr val="000000"/>
                </a:solidFill>
              </a:rPr>
              <a:t>廠區</a:t>
            </a:r>
            <a:r>
              <a:rPr lang="zh-TW" altLang="en-US" sz="900" dirty="0">
                <a:solidFill>
                  <a:srgbClr val="000000"/>
                </a:solidFill>
              </a:rPr>
              <a:t>及南京廠區都已</a:t>
            </a:r>
            <a:r>
              <a:rPr lang="zh-TW" altLang="zh-TW" sz="900" dirty="0">
                <a:solidFill>
                  <a:srgbClr val="000000"/>
                </a:solidFill>
              </a:rPr>
              <a:t>有進行</a:t>
            </a:r>
            <a:r>
              <a:rPr lang="en-US" altLang="zh-TW" sz="900" dirty="0">
                <a:solidFill>
                  <a:srgbClr val="000000"/>
                </a:solidFill>
              </a:rPr>
              <a:t>RBA-ON</a:t>
            </a:r>
            <a:r>
              <a:rPr lang="zh-TW" altLang="zh-TW" sz="900" dirty="0">
                <a:solidFill>
                  <a:srgbClr val="000000"/>
                </a:solidFill>
              </a:rPr>
              <a:t>的</a:t>
            </a:r>
            <a:r>
              <a:rPr lang="en-US" altLang="zh-TW" sz="900" dirty="0">
                <a:solidFill>
                  <a:srgbClr val="000000"/>
                </a:solidFill>
              </a:rPr>
              <a:t>SAQ</a:t>
            </a:r>
            <a:r>
              <a:rPr lang="zh-TW" altLang="zh-TW" sz="900" dirty="0">
                <a:solidFill>
                  <a:srgbClr val="000000"/>
                </a:solidFill>
              </a:rPr>
              <a:t>評估、</a:t>
            </a:r>
            <a:r>
              <a:rPr lang="en-US" altLang="zh-TW" sz="900" dirty="0">
                <a:solidFill>
                  <a:srgbClr val="000000"/>
                </a:solidFill>
              </a:rPr>
              <a:t>VAP</a:t>
            </a:r>
            <a:r>
              <a:rPr lang="zh-TW" altLang="zh-TW" sz="900" dirty="0">
                <a:solidFill>
                  <a:srgbClr val="000000"/>
                </a:solidFill>
              </a:rPr>
              <a:t>稽核與改善，以及日常供應商</a:t>
            </a:r>
            <a:r>
              <a:rPr lang="en-US" altLang="zh-TW" sz="900" dirty="0">
                <a:solidFill>
                  <a:srgbClr val="000000"/>
                </a:solidFill>
              </a:rPr>
              <a:t>SER</a:t>
            </a:r>
            <a:r>
              <a:rPr lang="zh-TW" altLang="zh-TW" sz="900" dirty="0">
                <a:solidFill>
                  <a:srgbClr val="000000"/>
                </a:solidFill>
              </a:rPr>
              <a:t>稽核</a:t>
            </a:r>
            <a:r>
              <a:rPr lang="zh-TW" altLang="en-US" sz="900" dirty="0">
                <a:solidFill>
                  <a:srgbClr val="000000"/>
                </a:solidFill>
              </a:rPr>
              <a:t>，</a:t>
            </a:r>
            <a:r>
              <a:rPr lang="zh-TW" altLang="zh-TW" sz="900" dirty="0">
                <a:solidFill>
                  <a:srgbClr val="000000"/>
                </a:solidFill>
              </a:rPr>
              <a:t>滿足客戶</a:t>
            </a:r>
            <a:r>
              <a:rPr lang="en-US" altLang="zh-TW" sz="900" dirty="0">
                <a:solidFill>
                  <a:srgbClr val="000000"/>
                </a:solidFill>
              </a:rPr>
              <a:t>RBA</a:t>
            </a:r>
            <a:r>
              <a:rPr lang="zh-TW" altLang="zh-TW" sz="900" dirty="0">
                <a:solidFill>
                  <a:srgbClr val="000000"/>
                </a:solidFill>
              </a:rPr>
              <a:t>訴求、對外揭露</a:t>
            </a:r>
            <a:r>
              <a:rPr lang="en-US" altLang="zh-TW" sz="900" dirty="0">
                <a:solidFill>
                  <a:srgbClr val="000000"/>
                </a:solidFill>
              </a:rPr>
              <a:t>CSR</a:t>
            </a:r>
            <a:r>
              <a:rPr lang="zh-TW" altLang="zh-TW" sz="900" dirty="0">
                <a:solidFill>
                  <a:srgbClr val="000000"/>
                </a:solidFill>
              </a:rPr>
              <a:t>資訊。</a:t>
            </a:r>
            <a:endParaRPr lang="en-US" altLang="zh-TW" sz="900" dirty="0">
              <a:solidFill>
                <a:srgbClr val="000000"/>
              </a:solidFill>
              <a:sym typeface="微軟正黑體" pitchFamily="34" charset="-120"/>
            </a:endParaRPr>
          </a:p>
        </p:txBody>
      </p:sp>
      <p:sp>
        <p:nvSpPr>
          <p:cNvPr id="7" name="內容版面配置區 1"/>
          <p:cNvSpPr>
            <a:spLocks noGrp="1"/>
          </p:cNvSpPr>
          <p:nvPr>
            <p:ph idx="4294967295"/>
          </p:nvPr>
        </p:nvSpPr>
        <p:spPr>
          <a:xfrm>
            <a:off x="3510384" y="2780928"/>
            <a:ext cx="3057842" cy="6375756"/>
          </a:xfrm>
          <a:prstGeom prst="rect">
            <a:avLst/>
          </a:prstGeom>
        </p:spPr>
        <p:txBody>
          <a:bodyPr>
            <a:normAutofit/>
          </a:bodyPr>
          <a:lstStyle/>
          <a:p>
            <a:pPr marL="0" indent="0">
              <a:lnSpc>
                <a:spcPct val="150000"/>
              </a:lnSpc>
              <a:buNone/>
            </a:pPr>
            <a:r>
              <a:rPr lang="en-US" altLang="zh-TW" sz="1100" b="1" dirty="0">
                <a:solidFill>
                  <a:srgbClr val="000000"/>
                </a:solidFill>
                <a:latin typeface="微軟正黑體" panose="020B0604030504040204" pitchFamily="34" charset="-120"/>
                <a:ea typeface="微軟正黑體" panose="020B0604030504040204" pitchFamily="34" charset="-120"/>
                <a:sym typeface="微軟正黑體" pitchFamily="34" charset="-120"/>
              </a:rPr>
              <a:t>2).</a:t>
            </a:r>
            <a:r>
              <a:rPr lang="zh-TW" altLang="en-US" sz="1100" b="1" dirty="0">
                <a:solidFill>
                  <a:srgbClr val="000000"/>
                </a:solidFill>
                <a:latin typeface="微軟正黑體" panose="020B0604030504040204" pitchFamily="34" charset="-120"/>
                <a:ea typeface="微軟正黑體" panose="020B0604030504040204" pitchFamily="34" charset="-120"/>
                <a:sym typeface="微軟正黑體" pitchFamily="34" charset="-120"/>
              </a:rPr>
              <a:t>顧客服務與顧客滿意度</a:t>
            </a:r>
            <a:endParaRPr lang="en-US" altLang="zh-TW" sz="1100" b="1" dirty="0">
              <a:solidFill>
                <a:srgbClr val="000000"/>
              </a:solidFill>
              <a:latin typeface="微軟正黑體" panose="020B0604030504040204" pitchFamily="34" charset="-120"/>
              <a:ea typeface="微軟正黑體" panose="020B0604030504040204" pitchFamily="34" charset="-120"/>
              <a:sym typeface="微軟正黑體" pitchFamily="34" charset="-120"/>
            </a:endParaRPr>
          </a:p>
          <a:p>
            <a:pPr marL="0" indent="234000">
              <a:lnSpc>
                <a:spcPct val="150000"/>
              </a:lnSpc>
              <a:buNone/>
            </a:pPr>
            <a:r>
              <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rPr>
              <a:t>英華達公司依產業供應鏈緊密聯繫運作的特性，將公司內部流程與個別顧客的流程相連接，針對顧客設立專屬團隊，有效達成顧客對品質、效率、與彈性的要求。公司內部的績效</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管理</a:t>
            </a:r>
            <a:r>
              <a:rPr lang="en-US" altLang="zh-TW" sz="900" dirty="0" err="1">
                <a:solidFill>
                  <a:srgbClr val="000000"/>
                </a:solidFill>
                <a:latin typeface="微軟正黑體" panose="020B0604030504040204" pitchFamily="34" charset="-120"/>
                <a:ea typeface="微軟正黑體" panose="020B0604030504040204" pitchFamily="34" charset="-120"/>
                <a:sym typeface="微軟正黑體" pitchFamily="34" charset="-120"/>
              </a:rPr>
              <a:t>依平衡計分卡的展開，由公司層面貫穿到各部門及個人</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，因此不論在內部流程還是績效管理制度的發揮上，顧客總是給予高度的評價與服務滿意度。英華達每年針對交易金額較大主要客戶，皆進行顧客滿意度</a:t>
            </a:r>
            <a:r>
              <a:rPr lang="zh-TW" altLang="en-US" sz="900" dirty="0" smtClean="0">
                <a:solidFill>
                  <a:srgbClr val="000000"/>
                </a:solidFill>
                <a:latin typeface="微軟正黑體" panose="020B0604030504040204" pitchFamily="34" charset="-120"/>
                <a:ea typeface="微軟正黑體" panose="020B0604030504040204" pitchFamily="34" charset="-120"/>
                <a:sym typeface="微軟正黑體" pitchFamily="34" charset="-120"/>
              </a:rPr>
              <a:t>調查，</a:t>
            </a: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IAC主要提升的三個評分面向，有全年度產線產能提升、客戶於產線現場稽核評分、客訴以及緊急事項的及時因應處理三個部分。顯現IAC在提升服務品質、產線維護以及即時動員的部分，精益求精，普遍獲得客戶</a:t>
            </a:r>
            <a:r>
              <a:rPr lang="zh-TW" altLang="en-US" sz="900" dirty="0" smtClean="0">
                <a:solidFill>
                  <a:srgbClr val="000000"/>
                </a:solidFill>
                <a:latin typeface="微軟正黑體" panose="020B0604030504040204" pitchFamily="34" charset="-120"/>
                <a:ea typeface="微軟正黑體" panose="020B0604030504040204" pitchFamily="34" charset="-120"/>
                <a:sym typeface="微軟正黑體" pitchFamily="34" charset="-120"/>
              </a:rPr>
              <a:t>滿意</a:t>
            </a:r>
            <a:endParaRPr lang="zh-TW" altLang="en-US" sz="900"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60756593"/>
              </p:ext>
            </p:extLst>
          </p:nvPr>
        </p:nvGraphicFramePr>
        <p:xfrm>
          <a:off x="3403600" y="404664"/>
          <a:ext cx="6229920" cy="2000240"/>
        </p:xfrm>
        <a:graphic>
          <a:graphicData uri="http://schemas.openxmlformats.org/drawingml/2006/table">
            <a:tbl>
              <a:tblPr firstRow="1" firstCol="1" bandRow="1">
                <a:tableStyleId>{5C22544A-7EE6-4342-B048-85BDC9FD1C3A}</a:tableStyleId>
              </a:tblPr>
              <a:tblGrid>
                <a:gridCol w="699135"/>
                <a:gridCol w="2146409"/>
                <a:gridCol w="720080"/>
                <a:gridCol w="648072"/>
                <a:gridCol w="648072"/>
                <a:gridCol w="720080"/>
                <a:gridCol w="648072"/>
              </a:tblGrid>
              <a:tr h="902960">
                <a:tc>
                  <a:txBody>
                    <a:bodyPr/>
                    <a:lstStyle/>
                    <a:p>
                      <a:pPr algn="l">
                        <a:spcAft>
                          <a:spcPts val="0"/>
                        </a:spcAft>
                      </a:pPr>
                      <a:r>
                        <a:rPr lang="en-US" sz="1200" kern="100">
                          <a:effectLst/>
                        </a:rPr>
                        <a:t>BU</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zh-TW" sz="1200" kern="100">
                          <a:effectLst/>
                        </a:rPr>
                        <a:t>資料種類</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2018 Q1</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2018 Q2</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2018 Q3</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2018 Q4</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Avg.</a:t>
                      </a:r>
                      <a:endParaRPr lang="zh-TW" sz="1200" kern="100">
                        <a:effectLst/>
                        <a:latin typeface="Calibri"/>
                        <a:ea typeface="新細明體"/>
                        <a:cs typeface="Times New Roman"/>
                      </a:endParaRPr>
                    </a:p>
                  </a:txBody>
                  <a:tcPr marL="68580" marR="68580" marT="0" marB="0"/>
                </a:tc>
              </a:tr>
              <a:tr h="0">
                <a:tc>
                  <a:txBody>
                    <a:bodyPr/>
                    <a:lstStyle/>
                    <a:p>
                      <a:pPr algn="l">
                        <a:spcAft>
                          <a:spcPts val="0"/>
                        </a:spcAft>
                      </a:pPr>
                      <a:r>
                        <a:rPr lang="en-US" sz="1200" kern="100">
                          <a:effectLst/>
                        </a:rPr>
                        <a:t>Dragon</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zh-TW" sz="1200" kern="100">
                          <a:effectLst/>
                        </a:rPr>
                        <a:t>客戶滿意度調查表</a:t>
                      </a:r>
                      <a:r>
                        <a:rPr lang="en-US" sz="1200" kern="100">
                          <a:effectLst/>
                        </a:rPr>
                        <a:t> (</a:t>
                      </a:r>
                      <a:r>
                        <a:rPr lang="zh-TW" sz="1200" kern="100">
                          <a:effectLst/>
                        </a:rPr>
                        <a:t>滿分</a:t>
                      </a:r>
                      <a:r>
                        <a:rPr lang="en-US" sz="1200" kern="100">
                          <a:effectLst/>
                        </a:rPr>
                        <a:t>100</a:t>
                      </a:r>
                      <a:r>
                        <a:rPr lang="zh-TW" sz="1200" kern="100">
                          <a:effectLst/>
                        </a:rPr>
                        <a:t>分</a:t>
                      </a:r>
                      <a:r>
                        <a:rPr lang="en-US" sz="1200" kern="100">
                          <a:effectLst/>
                        </a:rPr>
                        <a:t>)</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100</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100</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85</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NA</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95</a:t>
                      </a:r>
                      <a:endParaRPr lang="zh-TW" sz="1200" kern="100">
                        <a:effectLst/>
                        <a:latin typeface="Calibri"/>
                        <a:ea typeface="新細明體"/>
                        <a:cs typeface="Times New Roman"/>
                      </a:endParaRPr>
                    </a:p>
                  </a:txBody>
                  <a:tcPr marL="68580" marR="68580" marT="0" marB="0"/>
                </a:tc>
              </a:tr>
              <a:tr h="0">
                <a:tc>
                  <a:txBody>
                    <a:bodyPr/>
                    <a:lstStyle/>
                    <a:p>
                      <a:pPr algn="l">
                        <a:spcAft>
                          <a:spcPts val="0"/>
                        </a:spcAft>
                      </a:pPr>
                      <a:r>
                        <a:rPr lang="en-US" sz="1200" kern="100">
                          <a:effectLst/>
                        </a:rPr>
                        <a:t>Mambo</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QBR scorecard (</a:t>
                      </a:r>
                      <a:r>
                        <a:rPr lang="zh-TW" sz="1200" kern="100">
                          <a:effectLst/>
                        </a:rPr>
                        <a:t>滿分</a:t>
                      </a:r>
                      <a:r>
                        <a:rPr lang="en-US" sz="1200" kern="100">
                          <a:effectLst/>
                        </a:rPr>
                        <a:t>10</a:t>
                      </a:r>
                      <a:r>
                        <a:rPr lang="zh-TW" sz="1200" kern="100">
                          <a:effectLst/>
                        </a:rPr>
                        <a:t>分</a:t>
                      </a:r>
                      <a:r>
                        <a:rPr lang="en-US" sz="1200" kern="100">
                          <a:effectLst/>
                        </a:rPr>
                        <a:t>)</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8.2</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8.5</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8.1</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8.1</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8.2</a:t>
                      </a:r>
                      <a:endParaRPr lang="zh-TW" sz="1200" kern="100">
                        <a:effectLst/>
                        <a:latin typeface="Calibri"/>
                        <a:ea typeface="新細明體"/>
                        <a:cs typeface="Times New Roman"/>
                      </a:endParaRPr>
                    </a:p>
                  </a:txBody>
                  <a:tcPr marL="68580" marR="68580" marT="0" marB="0"/>
                </a:tc>
              </a:tr>
              <a:tr h="0">
                <a:tc>
                  <a:txBody>
                    <a:bodyPr/>
                    <a:lstStyle/>
                    <a:p>
                      <a:pPr algn="l">
                        <a:spcAft>
                          <a:spcPts val="0"/>
                        </a:spcAft>
                      </a:pPr>
                      <a:r>
                        <a:rPr lang="en-US" sz="1200" kern="100">
                          <a:effectLst/>
                        </a:rPr>
                        <a:t>NTG</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QBR scorecard (</a:t>
                      </a:r>
                      <a:r>
                        <a:rPr lang="zh-TW" sz="1200" kern="100">
                          <a:effectLst/>
                        </a:rPr>
                        <a:t>滿分</a:t>
                      </a:r>
                      <a:r>
                        <a:rPr lang="en-US" sz="1200" kern="100">
                          <a:effectLst/>
                        </a:rPr>
                        <a:t>100</a:t>
                      </a:r>
                      <a:r>
                        <a:rPr lang="zh-TW" sz="1200" kern="100">
                          <a:effectLst/>
                        </a:rPr>
                        <a:t>分</a:t>
                      </a:r>
                      <a:r>
                        <a:rPr lang="en-US" sz="1200" kern="100">
                          <a:effectLst/>
                        </a:rPr>
                        <a:t>)</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89</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89</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87</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NA</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88.3</a:t>
                      </a:r>
                      <a:endParaRPr lang="zh-TW" sz="1200" kern="100">
                        <a:effectLst/>
                        <a:latin typeface="Calibri"/>
                        <a:ea typeface="新細明體"/>
                        <a:cs typeface="Times New Roman"/>
                      </a:endParaRPr>
                    </a:p>
                  </a:txBody>
                  <a:tcPr marL="68580" marR="68580" marT="0" marB="0"/>
                </a:tc>
              </a:tr>
              <a:tr h="0">
                <a:tc>
                  <a:txBody>
                    <a:bodyPr/>
                    <a:lstStyle/>
                    <a:p>
                      <a:pPr algn="l">
                        <a:spcAft>
                          <a:spcPts val="0"/>
                        </a:spcAft>
                      </a:pPr>
                      <a:r>
                        <a:rPr lang="en-US" sz="1200" kern="100">
                          <a:effectLst/>
                        </a:rPr>
                        <a:t>T-Bone</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QBR scorecard (</a:t>
                      </a:r>
                      <a:r>
                        <a:rPr lang="zh-TW" sz="1200" kern="100">
                          <a:effectLst/>
                        </a:rPr>
                        <a:t>滿分</a:t>
                      </a:r>
                      <a:r>
                        <a:rPr lang="en-US" sz="1200" kern="100">
                          <a:effectLst/>
                        </a:rPr>
                        <a:t>100</a:t>
                      </a:r>
                      <a:r>
                        <a:rPr lang="zh-TW" sz="1200" kern="100">
                          <a:effectLst/>
                        </a:rPr>
                        <a:t>分</a:t>
                      </a:r>
                      <a:r>
                        <a:rPr lang="en-US" sz="1200" kern="100">
                          <a:effectLst/>
                        </a:rPr>
                        <a:t>)</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79.3</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92.1</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97.1</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91.4</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90</a:t>
                      </a:r>
                      <a:endParaRPr lang="zh-TW" sz="1200" kern="100">
                        <a:effectLst/>
                        <a:latin typeface="Calibri"/>
                        <a:ea typeface="新細明體"/>
                        <a:cs typeface="Times New Roman"/>
                      </a:endParaRPr>
                    </a:p>
                  </a:txBody>
                  <a:tcPr marL="68580" marR="68580" marT="0" marB="0"/>
                </a:tc>
              </a:tr>
              <a:tr h="0">
                <a:tc>
                  <a:txBody>
                    <a:bodyPr/>
                    <a:lstStyle/>
                    <a:p>
                      <a:pPr algn="l">
                        <a:spcAft>
                          <a:spcPts val="0"/>
                        </a:spcAft>
                      </a:pPr>
                      <a:r>
                        <a:rPr lang="en-US" sz="1200" kern="100">
                          <a:effectLst/>
                        </a:rPr>
                        <a:t>Venus</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QBR scorecard (</a:t>
                      </a:r>
                      <a:r>
                        <a:rPr lang="zh-TW" sz="1200" kern="100">
                          <a:effectLst/>
                        </a:rPr>
                        <a:t>滿分</a:t>
                      </a:r>
                      <a:r>
                        <a:rPr lang="en-US" sz="1200" kern="100">
                          <a:effectLst/>
                        </a:rPr>
                        <a:t>80</a:t>
                      </a:r>
                      <a:r>
                        <a:rPr lang="zh-TW" sz="1200" kern="100">
                          <a:effectLst/>
                        </a:rPr>
                        <a:t>分</a:t>
                      </a:r>
                      <a:r>
                        <a:rPr lang="en-US" sz="1200" kern="100">
                          <a:effectLst/>
                        </a:rPr>
                        <a:t>)</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71.4</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72.4</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NA</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a:effectLst/>
                        </a:rPr>
                        <a:t>NA</a:t>
                      </a:r>
                      <a:endParaRPr lang="zh-TW" sz="1200" kern="100">
                        <a:effectLst/>
                        <a:latin typeface="Calibri"/>
                        <a:ea typeface="新細明體"/>
                        <a:cs typeface="Times New Roman"/>
                      </a:endParaRPr>
                    </a:p>
                  </a:txBody>
                  <a:tcPr marL="68580" marR="68580" marT="0" marB="0"/>
                </a:tc>
                <a:tc>
                  <a:txBody>
                    <a:bodyPr/>
                    <a:lstStyle/>
                    <a:p>
                      <a:pPr algn="l">
                        <a:spcAft>
                          <a:spcPts val="0"/>
                        </a:spcAft>
                      </a:pPr>
                      <a:r>
                        <a:rPr lang="en-US" sz="1200" kern="100" dirty="0">
                          <a:effectLst/>
                        </a:rPr>
                        <a:t>71.9</a:t>
                      </a:r>
                      <a:endParaRPr lang="zh-TW" sz="12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1230330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4"/>
          <p:cNvSpPr>
            <a:spLocks noGrp="1"/>
          </p:cNvSpPr>
          <p:nvPr>
            <p:ph type="title"/>
          </p:nvPr>
        </p:nvSpPr>
        <p:spPr>
          <a:xfrm>
            <a:off x="344192"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13" name="矩形 12"/>
          <p:cNvSpPr/>
          <p:nvPr/>
        </p:nvSpPr>
        <p:spPr>
          <a:xfrm>
            <a:off x="344488" y="764704"/>
            <a:ext cx="1951175" cy="346249"/>
          </a:xfrm>
          <a:prstGeom prst="rect">
            <a:avLst/>
          </a:prstGeom>
        </p:spPr>
        <p:txBody>
          <a:bodyPr wrap="none">
            <a:spAutoFit/>
          </a:bodyPr>
          <a:lstStyle/>
          <a:p>
            <a:pPr>
              <a:lnSpc>
                <a:spcPct val="150000"/>
              </a:lnSpc>
            </a:pPr>
            <a:r>
              <a:rPr lang="en-US" altLang="zh-TW" sz="1100" b="1" dirty="0">
                <a:latin typeface="微軟正黑體" panose="020B0604030504040204" pitchFamily="34" charset="-120"/>
                <a:ea typeface="微軟正黑體" panose="020B0604030504040204" pitchFamily="34" charset="-120"/>
                <a:sym typeface="微軟正黑體" pitchFamily="34" charset="-120"/>
              </a:rPr>
              <a:t>7.2.4 </a:t>
            </a:r>
            <a:r>
              <a:rPr lang="zh-TW" altLang="en-US" sz="1100" b="1" dirty="0">
                <a:latin typeface="微軟正黑體" panose="020B0604030504040204" pitchFamily="34" charset="-120"/>
                <a:ea typeface="微軟正黑體" panose="020B0604030504040204" pitchFamily="34" charset="-120"/>
                <a:sym typeface="微軟正黑體" pitchFamily="34" charset="-120"/>
              </a:rPr>
              <a:t>顧客價值與供應鏈管理</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p:txBody>
      </p:sp>
      <p:graphicFrame>
        <p:nvGraphicFramePr>
          <p:cNvPr id="14" name="內容版面配置區 5"/>
          <p:cNvGraphicFramePr>
            <a:graphicFrameLocks noGrp="1"/>
          </p:cNvGraphicFramePr>
          <p:nvPr>
            <p:ph idx="4294967295"/>
            <p:extLst>
              <p:ext uri="{D42A27DB-BD31-4B8C-83A1-F6EECF244321}">
                <p14:modId xmlns:p14="http://schemas.microsoft.com/office/powerpoint/2010/main" val="1141463653"/>
              </p:ext>
            </p:extLst>
          </p:nvPr>
        </p:nvGraphicFramePr>
        <p:xfrm>
          <a:off x="200472" y="1052736"/>
          <a:ext cx="9577065" cy="5186496"/>
        </p:xfrm>
        <a:graphic>
          <a:graphicData uri="http://schemas.openxmlformats.org/drawingml/2006/table">
            <a:tbl>
              <a:tblPr firstRow="1" bandRow="1">
                <a:tableStyleId>{5C22544A-7EE6-4342-B048-85BDC9FD1C3A}</a:tableStyleId>
              </a:tblPr>
              <a:tblGrid>
                <a:gridCol w="681083">
                  <a:extLst>
                    <a:ext uri="{9D8B030D-6E8A-4147-A177-3AD203B41FA5}">
                      <a16:colId xmlns:a16="http://schemas.microsoft.com/office/drawing/2014/main" xmlns="" val="20000"/>
                    </a:ext>
                  </a:extLst>
                </a:gridCol>
                <a:gridCol w="2118925">
                  <a:extLst>
                    <a:ext uri="{9D8B030D-6E8A-4147-A177-3AD203B41FA5}">
                      <a16:colId xmlns:a16="http://schemas.microsoft.com/office/drawing/2014/main" xmlns="" val="20001"/>
                    </a:ext>
                  </a:extLst>
                </a:gridCol>
                <a:gridCol w="879551">
                  <a:extLst>
                    <a:ext uri="{9D8B030D-6E8A-4147-A177-3AD203B41FA5}">
                      <a16:colId xmlns:a16="http://schemas.microsoft.com/office/drawing/2014/main" xmlns="" val="20002"/>
                    </a:ext>
                  </a:extLst>
                </a:gridCol>
                <a:gridCol w="1362166">
                  <a:extLst>
                    <a:ext uri="{9D8B030D-6E8A-4147-A177-3AD203B41FA5}">
                      <a16:colId xmlns:a16="http://schemas.microsoft.com/office/drawing/2014/main" xmlns="" val="20003"/>
                    </a:ext>
                  </a:extLst>
                </a:gridCol>
                <a:gridCol w="350382">
                  <a:extLst>
                    <a:ext uri="{9D8B030D-6E8A-4147-A177-3AD203B41FA5}">
                      <a16:colId xmlns:a16="http://schemas.microsoft.com/office/drawing/2014/main" xmlns="" val="20004"/>
                    </a:ext>
                  </a:extLst>
                </a:gridCol>
                <a:gridCol w="1875441">
                  <a:extLst>
                    <a:ext uri="{9D8B030D-6E8A-4147-A177-3AD203B41FA5}">
                      <a16:colId xmlns:a16="http://schemas.microsoft.com/office/drawing/2014/main" xmlns="" val="20005"/>
                    </a:ext>
                  </a:extLst>
                </a:gridCol>
                <a:gridCol w="915561">
                  <a:extLst>
                    <a:ext uri="{9D8B030D-6E8A-4147-A177-3AD203B41FA5}">
                      <a16:colId xmlns:a16="http://schemas.microsoft.com/office/drawing/2014/main" xmlns="" val="20006"/>
                    </a:ext>
                  </a:extLst>
                </a:gridCol>
                <a:gridCol w="1393956">
                  <a:extLst>
                    <a:ext uri="{9D8B030D-6E8A-4147-A177-3AD203B41FA5}">
                      <a16:colId xmlns:a16="http://schemas.microsoft.com/office/drawing/2014/main" xmlns="" val="20007"/>
                    </a:ext>
                  </a:extLst>
                </a:gridCol>
              </a:tblGrid>
              <a:tr h="216699">
                <a:tc>
                  <a:txBody>
                    <a:bodyPr/>
                    <a:lstStyle/>
                    <a:p>
                      <a:pPr algn="ctr"/>
                      <a:r>
                        <a:rPr lang="zh-TW" altLang="en-US" sz="900" dirty="0">
                          <a:solidFill>
                            <a:schemeClr val="bg1"/>
                          </a:solidFill>
                          <a:latin typeface="微軟正黑體" panose="020B0604030504040204" pitchFamily="34" charset="-120"/>
                          <a:ea typeface="微軟正黑體" panose="020B0604030504040204" pitchFamily="34" charset="-120"/>
                        </a:rPr>
                        <a:t>重大主題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gridSpan="7">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zh-TW" altLang="en-US" sz="900" b="1" kern="1200" dirty="0">
                          <a:solidFill>
                            <a:schemeClr val="bg1"/>
                          </a:solidFill>
                          <a:latin typeface="微軟正黑體" panose="020B0604030504040204" pitchFamily="34" charset="-120"/>
                          <a:ea typeface="微軟正黑體" panose="020B0604030504040204" pitchFamily="34" charset="-120"/>
                          <a:cs typeface="+mn-cs"/>
                        </a:rPr>
                        <a:t>供應鏈管理</a:t>
                      </a:r>
                      <a:r>
                        <a:rPr lang="en-US" altLang="zh-TW" sz="9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900" b="1" kern="1200" dirty="0">
                          <a:solidFill>
                            <a:schemeClr val="bg1"/>
                          </a:solidFill>
                          <a:latin typeface="微軟正黑體" panose="020B0604030504040204" pitchFamily="34" charset="-120"/>
                          <a:ea typeface="微軟正黑體" panose="020B0604030504040204" pitchFamily="34" charset="-120"/>
                          <a:cs typeface="+mn-cs"/>
                        </a:rPr>
                        <a:t>當地採購、環境</a:t>
                      </a:r>
                      <a:r>
                        <a:rPr lang="en-US" altLang="zh-TW" sz="9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900" b="1" kern="1200" dirty="0">
                          <a:solidFill>
                            <a:schemeClr val="bg1"/>
                          </a:solidFill>
                          <a:latin typeface="微軟正黑體" panose="020B0604030504040204" pitchFamily="34" charset="-120"/>
                          <a:ea typeface="微軟正黑體" panose="020B0604030504040204" pitchFamily="34" charset="-120"/>
                          <a:cs typeface="+mn-cs"/>
                        </a:rPr>
                        <a:t>社會評估</a:t>
                      </a:r>
                      <a:r>
                        <a:rPr lang="en-US" altLang="zh-TW" sz="9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900" b="1" kern="1200" dirty="0">
                          <a:solidFill>
                            <a:schemeClr val="bg1"/>
                          </a:solidFill>
                          <a:latin typeface="微軟正黑體" panose="020B0604030504040204" pitchFamily="34" charset="-120"/>
                          <a:ea typeface="微軟正黑體" panose="020B0604030504040204" pitchFamily="34" charset="-120"/>
                          <a:cs typeface="+mn-cs"/>
                        </a:rPr>
                        <a:t>、衝突礦產</a:t>
                      </a:r>
                      <a:endParaRPr lang="en-US" altLang="zh-TW" sz="900" b="1" kern="1200" dirty="0">
                        <a:solidFill>
                          <a:schemeClr val="bg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97962">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管理方針</a:t>
                      </a:r>
                      <a:endParaRPr lang="en-US" altLang="zh-TW" sz="900" b="1" dirty="0">
                        <a:solidFill>
                          <a:schemeClr val="tx1"/>
                        </a:solidFill>
                        <a:latin typeface="微軟正黑體" panose="020B0604030504040204" pitchFamily="34" charset="-120"/>
                        <a:ea typeface="微軟正黑體" panose="020B0604030504040204" pitchFamily="34" charset="-120"/>
                      </a:endParaRPr>
                    </a:p>
                    <a:p>
                      <a:pPr algn="ctr"/>
                      <a:r>
                        <a:rPr lang="zh-TW" altLang="en-US" sz="900" b="1" dirty="0">
                          <a:solidFill>
                            <a:schemeClr val="tx1"/>
                          </a:solidFill>
                          <a:latin typeface="微軟正黑體" panose="020B0604030504040204" pitchFamily="34" charset="-120"/>
                          <a:ea typeface="微軟正黑體" panose="020B0604030504040204" pitchFamily="34" charset="-120"/>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900" b="1" u="none" dirty="0">
                          <a:solidFill>
                            <a:schemeClr val="tx1"/>
                          </a:solidFill>
                          <a:latin typeface="微軟正黑體" panose="020B0604030504040204" pitchFamily="34" charset="-120"/>
                          <a:ea typeface="微軟正黑體" panose="020B0604030504040204" pitchFamily="34" charset="-120"/>
                        </a:rPr>
                        <a:t>說明 ─ </a:t>
                      </a:r>
                      <a:r>
                        <a:rPr lang="en-US" altLang="zh-TW" sz="900" b="1" u="none" dirty="0">
                          <a:solidFill>
                            <a:schemeClr val="tx1"/>
                          </a:solidFill>
                          <a:latin typeface="微軟正黑體" panose="020B0604030504040204" pitchFamily="34" charset="-120"/>
                          <a:ea typeface="微軟正黑體" panose="020B0604030504040204" pitchFamily="34" charset="-120"/>
                        </a:rPr>
                        <a:t>TPBG</a:t>
                      </a:r>
                      <a:endParaRPr lang="zh-TW" altLang="en-US" sz="900" b="1" u="none"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r>
                        <a:rPr lang="zh-TW" altLang="en-US" sz="900" b="1" u="none" dirty="0">
                          <a:solidFill>
                            <a:schemeClr val="tx1"/>
                          </a:solidFill>
                          <a:latin typeface="微軟正黑體" panose="020B0604030504040204" pitchFamily="34" charset="-120"/>
                          <a:ea typeface="微軟正黑體" panose="020B0604030504040204" pitchFamily="34" charset="-120"/>
                        </a:rPr>
                        <a:t>說明 ─ </a:t>
                      </a:r>
                      <a:r>
                        <a:rPr lang="en-US" altLang="zh-TW" sz="900" b="1" u="none" dirty="0">
                          <a:solidFill>
                            <a:schemeClr val="tx1"/>
                          </a:solidFill>
                          <a:latin typeface="微軟正黑體" panose="020B0604030504040204" pitchFamily="34" charset="-120"/>
                          <a:ea typeface="微軟正黑體" panose="020B0604030504040204" pitchFamily="34" charset="-120"/>
                        </a:rPr>
                        <a:t>NJBG</a:t>
                      </a:r>
                      <a:endParaRPr lang="zh-TW" altLang="en-US" sz="900" b="1" u="none"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297962">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主題的</a:t>
                      </a:r>
                      <a:endParaRPr lang="en-US" altLang="zh-TW" sz="900" b="1" dirty="0">
                        <a:solidFill>
                          <a:schemeClr val="tx1"/>
                        </a:solidFill>
                        <a:latin typeface="微軟正黑體" panose="020B0604030504040204" pitchFamily="34" charset="-120"/>
                        <a:ea typeface="微軟正黑體" panose="020B0604030504040204" pitchFamily="34" charset="-120"/>
                      </a:endParaRPr>
                    </a:p>
                    <a:p>
                      <a:pPr algn="ctr"/>
                      <a:r>
                        <a:rPr lang="zh-TW" altLang="en-US" sz="900" b="1" dirty="0">
                          <a:solidFill>
                            <a:schemeClr val="tx1"/>
                          </a:solidFill>
                          <a:latin typeface="微軟正黑體" panose="020B0604030504040204" pitchFamily="34" charset="-120"/>
                          <a:ea typeface="微軟正黑體" panose="020B0604030504040204" pitchFamily="34" charset="-120"/>
                        </a:rPr>
                        <a:t>重要性與邊界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indent="0" algn="l" defTabSz="911764" rtl="0" eaLnBrk="1" fontAlgn="auto" latinLnBrk="0" hangingPunct="1">
                        <a:lnSpc>
                          <a:spcPct val="15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為達成</a:t>
                      </a:r>
                      <a:r>
                        <a:rPr lang="en-US" altLang="zh-TW" sz="900" dirty="0">
                          <a:solidFill>
                            <a:schemeClr val="tx1"/>
                          </a:solidFill>
                          <a:latin typeface="微軟正黑體" panose="020B0604030504040204" pitchFamily="34" charset="-120"/>
                          <a:ea typeface="微軟正黑體" panose="020B0604030504040204" pitchFamily="34" charset="-120"/>
                        </a:rPr>
                        <a:t>Green </a:t>
                      </a:r>
                      <a:r>
                        <a:rPr lang="en-US" altLang="zh-TW" sz="900" dirty="0" err="1">
                          <a:solidFill>
                            <a:schemeClr val="tx1"/>
                          </a:solidFill>
                          <a:latin typeface="微軟正黑體" panose="020B0604030504040204" pitchFamily="34" charset="-120"/>
                          <a:ea typeface="微軟正黑體" panose="020B0604030504040204" pitchFamily="34" charset="-120"/>
                        </a:rPr>
                        <a:t>Inventec</a:t>
                      </a:r>
                      <a:r>
                        <a:rPr lang="zh-TW" altLang="en-US" sz="900" dirty="0">
                          <a:solidFill>
                            <a:schemeClr val="tx1"/>
                          </a:solidFill>
                          <a:latin typeface="微軟正黑體" panose="020B0604030504040204" pitchFamily="34" charset="-120"/>
                          <a:ea typeface="微軟正黑體" panose="020B0604030504040204" pitchFamily="34" charset="-120"/>
                        </a:rPr>
                        <a:t>價值鏈的「綠色產品、綠色生產、綠色生活」目標，實踐責任商業聯盟行為準則，同時降低供應鏈風險，期待供應商在產業經濟發展同時，兼顧誠信經營、勞動人權、健康職場、氣候變遷、衝突礦產、資訊揭露等面向，共同邁向永續供應鏈管理之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404920">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管理方法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供應鏈管理</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透過英華達供應鏈資訊管理系統 </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供應鏈電子商務管理系統、綠色產品管理系統、供應商進料檢驗管理系統與供應商評鑑及輔導系統</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要求合作供應商簽署</a:t>
                      </a:r>
                      <a:r>
                        <a:rPr lang="zh-TW" altLang="en-US" sz="900" dirty="0">
                          <a:solidFill>
                            <a:schemeClr val="tx1"/>
                          </a:solidFill>
                          <a:latin typeface="微軟正黑體" panose="020B0604030504040204" pitchFamily="34" charset="-120"/>
                          <a:ea typeface="微軟正黑體" panose="020B0604030504040204" pitchFamily="34" charset="-120"/>
                        </a:rPr>
                        <a:t>「</a:t>
                      </a:r>
                      <a:r>
                        <a:rPr lang="zh-TW" altLang="zh-TW" sz="900" kern="1200" dirty="0">
                          <a:solidFill>
                            <a:schemeClr val="tx1"/>
                          </a:solidFill>
                          <a:latin typeface="微軟正黑體" panose="020B0604030504040204" pitchFamily="34" charset="-120"/>
                          <a:ea typeface="微軟正黑體" panose="020B0604030504040204" pitchFamily="34" charset="-120"/>
                          <a:cs typeface="+mn-cs"/>
                        </a:rPr>
                        <a:t>採購合約</a:t>
                      </a:r>
                      <a:r>
                        <a:rPr lang="zh-TW" altLang="en-US" sz="900" dirty="0">
                          <a:solidFill>
                            <a:schemeClr val="tx1"/>
                          </a:solidFill>
                          <a:latin typeface="微軟正黑體" panose="020B0604030504040204" pitchFamily="34" charset="-120"/>
                          <a:ea typeface="微軟正黑體" panose="020B0604030504040204" pitchFamily="34" charset="-120"/>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dirty="0">
                          <a:solidFill>
                            <a:schemeClr val="tx1"/>
                          </a:solidFill>
                          <a:latin typeface="微軟正黑體" panose="020B0604030504040204" pitchFamily="34" charset="-120"/>
                          <a:ea typeface="微軟正黑體" panose="020B0604030504040204" pitchFamily="34" charset="-120"/>
                        </a:rPr>
                        <a:t>「環保切結書」</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dirty="0">
                          <a:solidFill>
                            <a:schemeClr val="tx1"/>
                          </a:solidFill>
                          <a:latin typeface="微軟正黑體" panose="020B0604030504040204" pitchFamily="34" charset="-120"/>
                          <a:ea typeface="微軟正黑體" panose="020B0604030504040204" pitchFamily="34" charset="-120"/>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廉潔承諾書</a:t>
                      </a:r>
                      <a:r>
                        <a:rPr lang="zh-TW" altLang="en-US" sz="900" dirty="0">
                          <a:solidFill>
                            <a:schemeClr val="tx1"/>
                          </a:solidFill>
                          <a:latin typeface="微軟正黑體" panose="020B0604030504040204" pitchFamily="34" charset="-120"/>
                          <a:ea typeface="微軟正黑體" panose="020B0604030504040204" pitchFamily="34" charset="-120"/>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及</a:t>
                      </a:r>
                      <a:r>
                        <a:rPr lang="zh-TW" altLang="en-US" sz="900" dirty="0">
                          <a:solidFill>
                            <a:schemeClr val="tx1"/>
                          </a:solidFill>
                          <a:latin typeface="微軟正黑體" panose="020B0604030504040204" pitchFamily="34" charset="-120"/>
                          <a:ea typeface="微軟正黑體" panose="020B0604030504040204" pitchFamily="34" charset="-120"/>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英華達責任商業聯盟行為準則符合聲明</a:t>
                      </a:r>
                      <a:r>
                        <a:rPr lang="zh-TW" altLang="en-US" sz="900" dirty="0">
                          <a:solidFill>
                            <a:schemeClr val="tx1"/>
                          </a:solidFill>
                          <a:latin typeface="微軟正黑體" panose="020B0604030504040204" pitchFamily="34" charset="-120"/>
                          <a:ea typeface="微軟正黑體" panose="020B0604030504040204" pitchFamily="34" charset="-120"/>
                        </a:rPr>
                        <a:t>」。</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衝突礦產</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dirty="0">
                          <a:solidFill>
                            <a:schemeClr val="tx1"/>
                          </a:solidFill>
                          <a:latin typeface="微軟正黑體" panose="020B0604030504040204" pitchFamily="34" charset="-120"/>
                          <a:ea typeface="微軟正黑體" panose="020B0604030504040204" pitchFamily="34" charset="-120"/>
                        </a:rPr>
                        <a:t>配合客戶需求，</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每年盡職調查依實際狀況要求供應商進行衝突礦產調查與提交報告。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3"/>
                  </a:ext>
                </a:extLst>
              </a:tr>
              <a:tr h="404920">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中、長期</a:t>
                      </a:r>
                      <a:endParaRPr lang="en-US" altLang="zh-TW" sz="900" b="1" dirty="0">
                        <a:solidFill>
                          <a:schemeClr val="tx1"/>
                        </a:solidFill>
                        <a:latin typeface="微軟正黑體" panose="020B0604030504040204" pitchFamily="34" charset="-120"/>
                        <a:ea typeface="微軟正黑體" panose="020B0604030504040204" pitchFamily="34" charset="-120"/>
                      </a:endParaRPr>
                    </a:p>
                    <a:p>
                      <a:pPr algn="ctr"/>
                      <a:r>
                        <a:rPr lang="zh-TW" altLang="en-US" sz="900" b="1" dirty="0">
                          <a:solidFill>
                            <a:schemeClr val="tx1"/>
                          </a:solidFill>
                          <a:latin typeface="微軟正黑體" panose="020B0604030504040204" pitchFamily="34" charset="-120"/>
                          <a:ea typeface="微軟正黑體" panose="020B0604030504040204" pitchFamily="34" charset="-120"/>
                        </a:rPr>
                        <a:t>發展重點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indent="0">
                        <a:lnSpc>
                          <a:spcPct val="150000"/>
                        </a:lnSpc>
                        <a:buNone/>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供應鏈管理</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-1.1.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發揮供應鏈影響力，協同供應商建立穩定的供應鏈體系。</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1.2.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促進當地經濟、環境與社會</a:t>
                      </a:r>
                      <a:r>
                        <a:rPr lang="zh-TW" altLang="zh-TW" sz="900" kern="1200" dirty="0">
                          <a:solidFill>
                            <a:schemeClr val="tx1"/>
                          </a:solidFill>
                          <a:latin typeface="微軟正黑體" panose="020B0604030504040204" pitchFamily="34" charset="-120"/>
                          <a:ea typeface="微軟正黑體" panose="020B0604030504040204" pitchFamily="34" charset="-120"/>
                          <a:cs typeface="+mn-cs"/>
                        </a:rPr>
                        <a:t>的永續發展</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，藉由強化當地採購達成共榮目標。</a:t>
                      </a: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1.3.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定期由</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SQE</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進行</a:t>
                      </a:r>
                      <a:r>
                        <a:rPr lang="zh-TW" altLang="en-US" sz="900" dirty="0">
                          <a:solidFill>
                            <a:schemeClr val="tx1"/>
                          </a:solidFill>
                          <a:latin typeface="微軟正黑體" panose="020B0604030504040204" pitchFamily="34" charset="-120"/>
                          <a:ea typeface="微軟正黑體" panose="020B0604030504040204" pitchFamily="34" charset="-120"/>
                        </a:rPr>
                        <a:t>供應商稽核評比用以督促與確保品質。</a:t>
                      </a:r>
                      <a:r>
                        <a:rPr lang="en-US" altLang="zh-TW" sz="900" dirty="0">
                          <a:solidFill>
                            <a:schemeClr val="tx1"/>
                          </a:solidFill>
                          <a:latin typeface="微軟正黑體" panose="020B0604030504040204" pitchFamily="34" charset="-120"/>
                          <a:ea typeface="微軟正黑體" panose="020B0604030504040204" pitchFamily="34" charset="-120"/>
                        </a:rPr>
                        <a:t>4. </a:t>
                      </a:r>
                      <a:r>
                        <a:rPr lang="zh-TW" altLang="en-US" sz="900" dirty="0">
                          <a:solidFill>
                            <a:schemeClr val="tx1"/>
                          </a:solidFill>
                          <a:latin typeface="微軟正黑體" panose="020B0604030504040204" pitchFamily="34" charset="-120"/>
                          <a:ea typeface="微軟正黑體" panose="020B0604030504040204" pitchFamily="34" charset="-120"/>
                        </a:rPr>
                        <a:t>持續提升有交易之自有供應商簽署</a:t>
                      </a:r>
                      <a:r>
                        <a:rPr lang="en-US" altLang="zh-TW" sz="900" dirty="0">
                          <a:solidFill>
                            <a:schemeClr val="tx1"/>
                          </a:solidFill>
                          <a:latin typeface="微軟正黑體" panose="020B0604030504040204" pitchFamily="34" charset="-120"/>
                          <a:ea typeface="微軟正黑體" panose="020B0604030504040204" pitchFamily="34" charset="-120"/>
                        </a:rPr>
                        <a:t>RBA</a:t>
                      </a:r>
                      <a:r>
                        <a:rPr lang="zh-TW" altLang="en-US" sz="900" dirty="0">
                          <a:solidFill>
                            <a:schemeClr val="tx1"/>
                          </a:solidFill>
                          <a:latin typeface="微軟正黑體" panose="020B0604030504040204" pitchFamily="34" charset="-120"/>
                          <a:ea typeface="微軟正黑體" panose="020B0604030504040204" pitchFamily="34" charset="-120"/>
                        </a:rPr>
                        <a:t>聲明</a:t>
                      </a:r>
                      <a:r>
                        <a:rPr lang="en-US" altLang="zh-TW" sz="900" dirty="0">
                          <a:solidFill>
                            <a:schemeClr val="tx1"/>
                          </a:solidFill>
                          <a:latin typeface="微軟正黑體" panose="020B0604030504040204" pitchFamily="34" charset="-120"/>
                          <a:ea typeface="微軟正黑體" panose="020B0604030504040204" pitchFamily="34" charset="-120"/>
                        </a:rPr>
                        <a:t>100%</a:t>
                      </a:r>
                      <a:r>
                        <a:rPr lang="zh-TW" altLang="en-US" sz="900" dirty="0">
                          <a:solidFill>
                            <a:schemeClr val="tx1"/>
                          </a:solidFill>
                          <a:latin typeface="微軟正黑體" panose="020B0604030504040204" pitchFamily="34" charset="-120"/>
                          <a:ea typeface="微軟正黑體" panose="020B0604030504040204" pitchFamily="34" charset="-120"/>
                        </a:rPr>
                        <a:t>，持續維持環保切結書簽署比率達</a:t>
                      </a:r>
                      <a:r>
                        <a:rPr lang="en-US" altLang="zh-TW" sz="900" dirty="0">
                          <a:solidFill>
                            <a:schemeClr val="tx1"/>
                          </a:solidFill>
                          <a:latin typeface="微軟正黑體" panose="020B0604030504040204" pitchFamily="34" charset="-120"/>
                          <a:ea typeface="微軟正黑體" panose="020B0604030504040204" pitchFamily="34" charset="-120"/>
                        </a:rPr>
                        <a:t>100%</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衝突礦產</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致力於與供應鏈合作，合理確保負責任的原材料採購，包括但不限於衝突礦產，以符合責任礦產倡議</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(Responsible Minerals Initiative, RMI)</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的標準。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r h="155189">
                <a:tc rowSpan="9">
                  <a:txBody>
                    <a:bodyPr/>
                    <a:lstStyle/>
                    <a:p>
                      <a:pPr algn="ctr"/>
                      <a:r>
                        <a:rPr lang="en-US" altLang="zh-TW" sz="900" b="1" dirty="0">
                          <a:solidFill>
                            <a:schemeClr val="tx1"/>
                          </a:solidFill>
                          <a:latin typeface="微軟正黑體" panose="020B0604030504040204" pitchFamily="34" charset="-120"/>
                          <a:ea typeface="微軟正黑體" panose="020B0604030504040204" pitchFamily="34" charset="-120"/>
                        </a:rPr>
                        <a:t>2018</a:t>
                      </a:r>
                      <a:r>
                        <a:rPr lang="zh-TW" altLang="en-US" sz="900" b="1" dirty="0">
                          <a:solidFill>
                            <a:schemeClr val="tx1"/>
                          </a:solidFill>
                          <a:latin typeface="微軟正黑體" panose="020B0604030504040204" pitchFamily="34" charset="-120"/>
                          <a:ea typeface="微軟正黑體" panose="020B0604030504040204" pitchFamily="34" charset="-120"/>
                        </a:rPr>
                        <a:t>年</a:t>
                      </a:r>
                      <a:endParaRPr lang="en-US" altLang="zh-TW" sz="900" b="1" dirty="0">
                        <a:solidFill>
                          <a:schemeClr val="tx1"/>
                        </a:solidFill>
                        <a:latin typeface="微軟正黑體" panose="020B0604030504040204" pitchFamily="34" charset="-120"/>
                        <a:ea typeface="微軟正黑體" panose="020B0604030504040204" pitchFamily="34" charset="-120"/>
                      </a:endParaRPr>
                    </a:p>
                    <a:p>
                      <a:pPr algn="ctr"/>
                      <a:r>
                        <a:rPr lang="zh-TW" altLang="en-US" sz="900" b="1" dirty="0">
                          <a:solidFill>
                            <a:schemeClr val="tx1"/>
                          </a:solidFill>
                          <a:latin typeface="微軟正黑體" panose="020B0604030504040204" pitchFamily="34" charset="-120"/>
                          <a:ea typeface="微軟正黑體" panose="020B0604030504040204" pitchFamily="34" charset="-120"/>
                        </a:rPr>
                        <a:t>執行成果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TW" altLang="en-US" sz="850" dirty="0">
                          <a:solidFill>
                            <a:schemeClr val="tx1"/>
                          </a:solidFill>
                          <a:latin typeface="微軟正黑體" panose="020B0604030504040204" pitchFamily="34" charset="-120"/>
                          <a:ea typeface="微軟正黑體" panose="020B0604030504040204" pitchFamily="34" charset="-120"/>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altLang="zh-TW" sz="850" dirty="0">
                          <a:latin typeface="微軟正黑體" panose="020B0604030504040204" pitchFamily="34" charset="-120"/>
                          <a:ea typeface="微軟正黑體" panose="020B0604030504040204" pitchFamily="34" charset="-120"/>
                        </a:rPr>
                        <a:t>2018</a:t>
                      </a:r>
                      <a:r>
                        <a:rPr lang="zh-TW" altLang="en-US" sz="850" dirty="0">
                          <a:latin typeface="微軟正黑體" panose="020B0604030504040204" pitchFamily="34" charset="-120"/>
                          <a:ea typeface="微軟正黑體" panose="020B0604030504040204" pitchFamily="34" charset="-120"/>
                        </a:rPr>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TW" sz="850" kern="1200" dirty="0">
                          <a:solidFill>
                            <a:schemeClr val="dk1"/>
                          </a:solidFill>
                          <a:latin typeface="微軟正黑體" panose="020B0604030504040204" pitchFamily="34" charset="-120"/>
                          <a:ea typeface="微軟正黑體" panose="020B0604030504040204" pitchFamily="34" charset="-120"/>
                          <a:cs typeface="+mn-cs"/>
                        </a:rPr>
                        <a:t>2018</a:t>
                      </a:r>
                      <a:r>
                        <a:rPr lang="zh-TW" altLang="en-US" sz="850" kern="1200" dirty="0">
                          <a:solidFill>
                            <a:schemeClr val="dk1"/>
                          </a:solidFill>
                          <a:latin typeface="微軟正黑體" panose="020B0604030504040204" pitchFamily="34" charset="-120"/>
                          <a:ea typeface="微軟正黑體" panose="020B0604030504040204" pitchFamily="34" charset="-120"/>
                          <a:cs typeface="+mn-cs"/>
                        </a:rPr>
                        <a:t>年目標達成狀況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50000"/>
                        </a:lnSpc>
                      </a:pPr>
                      <a:r>
                        <a:rPr lang="zh-TW" altLang="en-US" sz="850" dirty="0">
                          <a:latin typeface="微軟正黑體" panose="020B0604030504040204" pitchFamily="34" charset="-120"/>
                          <a:ea typeface="微軟正黑體" panose="020B0604030504040204" pitchFamily="34" charset="-120"/>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50000"/>
                        </a:lnSpc>
                      </a:pPr>
                      <a:endParaRPr lang="zh-TW" altLang="en-US" sz="9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altLang="zh-TW" sz="850" dirty="0">
                          <a:latin typeface="微軟正黑體" panose="020B0604030504040204" pitchFamily="34" charset="-120"/>
                          <a:ea typeface="微軟正黑體" panose="020B0604030504040204" pitchFamily="34" charset="-120"/>
                        </a:rPr>
                        <a:t>2018</a:t>
                      </a:r>
                      <a:r>
                        <a:rPr lang="zh-TW" altLang="en-US" sz="850" dirty="0">
                          <a:latin typeface="微軟正黑體" panose="020B0604030504040204" pitchFamily="34" charset="-120"/>
                          <a:ea typeface="微軟正黑體" panose="020B0604030504040204" pitchFamily="34" charset="-120"/>
                        </a:rPr>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TW" sz="850" kern="1200" dirty="0">
                          <a:solidFill>
                            <a:schemeClr val="dk1"/>
                          </a:solidFill>
                          <a:latin typeface="微軟正黑體" panose="020B0604030504040204" pitchFamily="34" charset="-120"/>
                          <a:ea typeface="微軟正黑體" panose="020B0604030504040204" pitchFamily="34" charset="-120"/>
                          <a:cs typeface="+mn-cs"/>
                        </a:rPr>
                        <a:t>2018</a:t>
                      </a:r>
                      <a:r>
                        <a:rPr lang="zh-TW" altLang="en-US" sz="850" kern="1200" dirty="0">
                          <a:solidFill>
                            <a:schemeClr val="dk1"/>
                          </a:solidFill>
                          <a:latin typeface="微軟正黑體" panose="020B0604030504040204" pitchFamily="34" charset="-120"/>
                          <a:ea typeface="微軟正黑體" panose="020B0604030504040204" pitchFamily="34" charset="-120"/>
                          <a:cs typeface="+mn-cs"/>
                        </a:rPr>
                        <a:t>年目標達成狀況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61133">
                <a:tc vMerge="1">
                  <a:txBody>
                    <a:bodyPr/>
                    <a:lstStyle/>
                    <a:p>
                      <a:endParaRPr lang="zh-TW" altLang="en-US"/>
                    </a:p>
                  </a:txBody>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供應鏈管理</a:t>
                      </a:r>
                      <a:endParaRPr lang="en-US" altLang="zh-TW"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50000"/>
                        </a:lnSpc>
                      </a:pPr>
                      <a:endParaRPr lang="zh-TW" altLang="en-US" sz="8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zh-TW" altLang="en-US" sz="85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50000"/>
                        </a:lnSpc>
                      </a:pPr>
                      <a:endParaRPr lang="zh-TW" altLang="en-US" sz="8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pPr algn="ctr">
                        <a:lnSpc>
                          <a:spcPct val="150000"/>
                        </a:lnSpc>
                      </a:pPr>
                      <a:endParaRPr lang="zh-TW" altLang="en-US" sz="8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zh-TW" altLang="en-US" sz="85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61133">
                <a:tc vMerge="1">
                  <a:txBody>
                    <a:bodyPr/>
                    <a:lstStyle/>
                    <a:p>
                      <a:endParaRPr lang="zh-TW" altLang="en-US"/>
                    </a:p>
                  </a:txBody>
                  <a:tcPr/>
                </a:tc>
                <a:tc>
                  <a:txBody>
                    <a:bodyPr/>
                    <a:lstStyle/>
                    <a:p>
                      <a:pP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新供應商簽署</a:t>
                      </a:r>
                      <a:r>
                        <a:rPr lang="en-US" altLang="zh-TW" sz="900" dirty="0">
                          <a:solidFill>
                            <a:schemeClr val="tx1"/>
                          </a:solidFill>
                          <a:latin typeface="微軟正黑體" panose="020B0604030504040204" pitchFamily="34" charset="-120"/>
                          <a:ea typeface="微軟正黑體" panose="020B0604030504040204" pitchFamily="34" charset="-120"/>
                        </a:rPr>
                        <a:t>RBA</a:t>
                      </a:r>
                      <a:r>
                        <a:rPr lang="zh-TW" altLang="en-US" sz="900" dirty="0">
                          <a:solidFill>
                            <a:schemeClr val="tx1"/>
                          </a:solidFill>
                          <a:latin typeface="微軟正黑體" panose="020B0604030504040204" pitchFamily="34" charset="-120"/>
                          <a:ea typeface="微軟正黑體" panose="020B0604030504040204" pitchFamily="34" charset="-120"/>
                        </a:rPr>
                        <a:t>切結書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96%</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99%</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新供應商簽署</a:t>
                      </a:r>
                      <a:r>
                        <a:rPr lang="en-US" altLang="zh-TW" sz="900" dirty="0">
                          <a:solidFill>
                            <a:schemeClr val="tx1"/>
                          </a:solidFill>
                          <a:latin typeface="微軟正黑體" panose="020B0604030504040204" pitchFamily="34" charset="-120"/>
                          <a:ea typeface="微軟正黑體" panose="020B0604030504040204" pitchFamily="34" charset="-120"/>
                        </a:rPr>
                        <a:t>RBA</a:t>
                      </a:r>
                      <a:r>
                        <a:rPr lang="zh-TW" altLang="en-US" sz="900" dirty="0">
                          <a:solidFill>
                            <a:schemeClr val="tx1"/>
                          </a:solidFill>
                          <a:latin typeface="微軟正黑體" panose="020B0604030504040204" pitchFamily="34" charset="-120"/>
                          <a:ea typeface="微軟正黑體" panose="020B0604030504040204" pitchFamily="34" charset="-120"/>
                        </a:rPr>
                        <a:t>切結書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50000"/>
                        </a:lnSpc>
                      </a:pPr>
                      <a:endParaRPr lang="zh-TW" altLang="en-US" sz="9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96%</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99%</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83026">
                <a:tc vMerge="1">
                  <a:txBody>
                    <a:bodyPr/>
                    <a:lstStyle/>
                    <a:p>
                      <a:endParaRPr lang="zh-TW" altLang="en-US"/>
                    </a:p>
                  </a:txBody>
                  <a:tcPr/>
                </a:tc>
                <a:tc>
                  <a:txBody>
                    <a:bodyPr/>
                    <a:lstStyle/>
                    <a:p>
                      <a:pP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有交易之自有供應商簽署</a:t>
                      </a:r>
                      <a:r>
                        <a:rPr lang="en-US" altLang="zh-TW" sz="900" dirty="0">
                          <a:solidFill>
                            <a:schemeClr val="tx1"/>
                          </a:solidFill>
                          <a:latin typeface="微軟正黑體" panose="020B0604030504040204" pitchFamily="34" charset="-120"/>
                          <a:ea typeface="微軟正黑體" panose="020B0604030504040204" pitchFamily="34" charset="-120"/>
                        </a:rPr>
                        <a:t>RBA</a:t>
                      </a:r>
                      <a:r>
                        <a:rPr lang="zh-TW" altLang="en-US" sz="900" dirty="0">
                          <a:solidFill>
                            <a:schemeClr val="tx1"/>
                          </a:solidFill>
                          <a:latin typeface="微軟正黑體" panose="020B0604030504040204" pitchFamily="34" charset="-120"/>
                          <a:ea typeface="微軟正黑體" panose="020B0604030504040204" pitchFamily="34" charset="-120"/>
                        </a:rPr>
                        <a:t>切結書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96%</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99%</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有交易之自有供應商簽署</a:t>
                      </a:r>
                      <a:r>
                        <a:rPr lang="en-US" altLang="zh-TW" sz="900" dirty="0">
                          <a:solidFill>
                            <a:schemeClr val="tx1"/>
                          </a:solidFill>
                          <a:latin typeface="微軟正黑體" panose="020B0604030504040204" pitchFamily="34" charset="-120"/>
                          <a:ea typeface="微軟正黑體" panose="020B0604030504040204" pitchFamily="34" charset="-120"/>
                        </a:rPr>
                        <a:t>RBA</a:t>
                      </a:r>
                      <a:r>
                        <a:rPr lang="zh-TW" altLang="en-US" sz="900" dirty="0">
                          <a:solidFill>
                            <a:schemeClr val="tx1"/>
                          </a:solidFill>
                          <a:latin typeface="微軟正黑體" panose="020B0604030504040204" pitchFamily="34" charset="-120"/>
                          <a:ea typeface="微軟正黑體" panose="020B0604030504040204" pitchFamily="34" charset="-120"/>
                        </a:rPr>
                        <a:t>切結書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50000"/>
                        </a:lnSpc>
                      </a:pPr>
                      <a:endParaRPr lang="zh-TW" altLang="en-US" sz="9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96%</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99%</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61133">
                <a:tc vMerge="1">
                  <a:txBody>
                    <a:bodyPr/>
                    <a:lstStyle/>
                    <a:p>
                      <a:endParaRPr lang="zh-TW" altLang="en-US"/>
                    </a:p>
                  </a:txBody>
                  <a:tcPr/>
                </a:tc>
                <a:tc>
                  <a:txBody>
                    <a:bodyPr/>
                    <a:lstStyle/>
                    <a:p>
                      <a:pP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供應商簽署環保切結書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100%</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100%</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供應商簽署環保切結書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50000"/>
                        </a:lnSpc>
                      </a:pPr>
                      <a:endParaRPr lang="zh-TW" altLang="en-US" sz="9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100%</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100%</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61133">
                <a:tc vMerge="1">
                  <a:txBody>
                    <a:bodyPr/>
                    <a:lstStyle/>
                    <a:p>
                      <a:endParaRPr lang="zh-TW" altLang="en-US"/>
                    </a:p>
                  </a:txBody>
                  <a:tcPr/>
                </a:tc>
                <a:tc>
                  <a:txBody>
                    <a:bodyPr/>
                    <a:lstStyle/>
                    <a:p>
                      <a:pPr marL="0" marR="0" indent="0" algn="l" defTabSz="911764" rtl="0" eaLnBrk="1" fontAlgn="auto" latinLnBrk="0" hangingPunct="1">
                        <a:lnSpc>
                          <a:spcPct val="100000"/>
                        </a:lnSpc>
                        <a:spcBef>
                          <a:spcPts val="0"/>
                        </a:spcBef>
                        <a:spcAft>
                          <a:spcPts val="0"/>
                        </a:spcAft>
                        <a:buClrTx/>
                        <a:buSzTx/>
                        <a:buFontTx/>
                        <a:buNone/>
                        <a:tabLst/>
                        <a:defRPr/>
                      </a:pPr>
                      <a:r>
                        <a:rPr lang="zh-TW" altLang="en-US" sz="900" b="1" u="none" dirty="0">
                          <a:solidFill>
                            <a:schemeClr val="tx1"/>
                          </a:solidFill>
                          <a:latin typeface="微軟正黑體" panose="020B0604030504040204" pitchFamily="34" charset="-120"/>
                          <a:ea typeface="微軟正黑體" panose="020B0604030504040204" pitchFamily="34" charset="-120"/>
                        </a:rPr>
                        <a:t>浦東</a:t>
                      </a:r>
                      <a:r>
                        <a:rPr lang="en-US" altLang="zh-TW" sz="900" dirty="0">
                          <a:solidFill>
                            <a:schemeClr val="tx1"/>
                          </a:solidFill>
                          <a:latin typeface="微軟正黑體" panose="020B0604030504040204" pitchFamily="34" charset="-120"/>
                          <a:ea typeface="微軟正黑體" panose="020B0604030504040204" pitchFamily="34" charset="-120"/>
                        </a:rPr>
                        <a:t>SQE</a:t>
                      </a:r>
                      <a:r>
                        <a:rPr lang="zh-TW" altLang="en-US" sz="900" dirty="0">
                          <a:solidFill>
                            <a:schemeClr val="tx1"/>
                          </a:solidFill>
                          <a:latin typeface="微軟正黑體" panose="020B0604030504040204" pitchFamily="34" charset="-120"/>
                          <a:ea typeface="微軟正黑體" panose="020B0604030504040204" pitchFamily="34" charset="-120"/>
                        </a:rPr>
                        <a:t>供應商現場稽核家數</a:t>
                      </a:r>
                      <a:endParaRPr lang="en-US" altLang="zh-TW"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60</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60</a:t>
                      </a:r>
                      <a:r>
                        <a:rPr lang="zh-TW" altLang="en-US" sz="900" dirty="0">
                          <a:solidFill>
                            <a:schemeClr val="tx1"/>
                          </a:solidFill>
                          <a:latin typeface="微軟正黑體" panose="020B0604030504040204" pitchFamily="34" charset="-120"/>
                          <a:ea typeface="微軟正黑體" panose="020B0604030504040204" pitchFamily="34" charset="-120"/>
                        </a:rPr>
                        <a:t>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南京</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SQE</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供應商現場稽核家數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9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10</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10</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61133">
                <a:tc vMerge="1">
                  <a:txBody>
                    <a:bodyPr/>
                    <a:lstStyle/>
                    <a:p>
                      <a:endParaRPr lang="zh-TW" altLang="en-US"/>
                    </a:p>
                  </a:txBody>
                  <a:tcPr/>
                </a:tc>
                <a:tc>
                  <a:txBody>
                    <a:bodyPr/>
                    <a:lstStyle/>
                    <a:p>
                      <a:pPr marL="0" marR="0" indent="0" algn="l" defTabSz="911764" rtl="0" eaLnBrk="1" fontAlgn="auto" latinLnBrk="0" hangingPunct="1">
                        <a:lnSpc>
                          <a:spcPct val="100000"/>
                        </a:lnSpc>
                        <a:spcBef>
                          <a:spcPts val="0"/>
                        </a:spcBef>
                        <a:spcAft>
                          <a:spcPts val="0"/>
                        </a:spcAft>
                        <a:buClrTx/>
                        <a:buSzTx/>
                        <a:buFontTx/>
                        <a:buNone/>
                        <a:tabLst/>
                        <a:defRPr/>
                      </a:pPr>
                      <a:r>
                        <a:rPr lang="zh-TW" altLang="en-US" sz="900" b="1" u="none" dirty="0">
                          <a:solidFill>
                            <a:schemeClr val="tx1"/>
                          </a:solidFill>
                          <a:latin typeface="微軟正黑體" panose="020B0604030504040204" pitchFamily="34" charset="-120"/>
                          <a:ea typeface="微軟正黑體" panose="020B0604030504040204" pitchFamily="34" charset="-120"/>
                        </a:rPr>
                        <a:t>浦東</a:t>
                      </a:r>
                      <a:r>
                        <a:rPr lang="en-US" altLang="zh-TW" sz="900" dirty="0">
                          <a:solidFill>
                            <a:schemeClr val="tx1"/>
                          </a:solidFill>
                          <a:latin typeface="微軟正黑體" panose="020B0604030504040204" pitchFamily="34" charset="-120"/>
                          <a:ea typeface="微軟正黑體" panose="020B0604030504040204" pitchFamily="34" charset="-120"/>
                        </a:rPr>
                        <a:t>SQE</a:t>
                      </a:r>
                      <a:r>
                        <a:rPr lang="zh-TW" altLang="en-US" sz="900" dirty="0">
                          <a:solidFill>
                            <a:schemeClr val="tx1"/>
                          </a:solidFill>
                          <a:latin typeface="微軟正黑體" panose="020B0604030504040204" pitchFamily="34" charset="-120"/>
                          <a:ea typeface="微軟正黑體" panose="020B0604030504040204" pitchFamily="34" charset="-120"/>
                        </a:rPr>
                        <a:t>供應商現場稽核達成率</a:t>
                      </a:r>
                      <a:endParaRPr lang="zh-TW" altLang="zh-TW" sz="900" kern="100" dirty="0">
                        <a:solidFill>
                          <a:schemeClr val="tx1"/>
                        </a:solidFill>
                        <a:latin typeface="微軟正黑體" panose="020B0604030504040204" pitchFamily="34" charset="-120"/>
                        <a:ea typeface="微軟正黑體" panose="020B0604030504040204" pitchFamily="34" charset="-120"/>
                        <a:cs typeface="新細明體"/>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100%</a:t>
                      </a:r>
                      <a:endParaRPr lang="zh-TW" altLang="zh-TW" sz="900" kern="100" dirty="0">
                        <a:solidFill>
                          <a:schemeClr val="tx1"/>
                        </a:solidFill>
                        <a:latin typeface="微軟正黑體" panose="020B0604030504040204" pitchFamily="34" charset="-120"/>
                        <a:ea typeface="微軟正黑體" panose="020B0604030504040204" pitchFamily="34" charset="-120"/>
                        <a:cs typeface="新細明體"/>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dirty="0">
                          <a:solidFill>
                            <a:schemeClr val="tx1"/>
                          </a:solidFill>
                          <a:latin typeface="微軟正黑體" panose="020B0604030504040204" pitchFamily="34" charset="-120"/>
                          <a:ea typeface="微軟正黑體" panose="020B0604030504040204" pitchFamily="34" charset="-120"/>
                        </a:rPr>
                        <a:t>100%</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南京</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SQE</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供應商現場稽核達成率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9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100%</a:t>
                      </a:r>
                      <a:endParaRPr lang="zh-TW" altLang="en-US" sz="9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100%</a:t>
                      </a:r>
                      <a:endParaRPr lang="zh-TW" altLang="en-US" sz="9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61133">
                <a:tc vMerge="1">
                  <a:txBody>
                    <a:bodyPr/>
                    <a:lstStyle/>
                    <a:p>
                      <a:pPr algn="ctr"/>
                      <a:endParaRPr lang="zh-TW" altLang="en-US" sz="9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衝突礦產</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pPr marL="0" marR="0" indent="0" algn="l" defTabSz="911764" rtl="0" eaLnBrk="1" fontAlgn="auto" latinLnBrk="0" hangingPunct="1">
                        <a:lnSpc>
                          <a:spcPct val="150000"/>
                        </a:lnSpc>
                        <a:spcBef>
                          <a:spcPts val="0"/>
                        </a:spcBef>
                        <a:spcAft>
                          <a:spcPts val="0"/>
                        </a:spcAft>
                        <a:buClrTx/>
                        <a:buSzTx/>
                        <a:buFontTx/>
                        <a:buNone/>
                        <a:tabLst/>
                        <a:defRPr/>
                      </a:pPr>
                      <a:endParaRPr lang="en-US" altLang="zh-TW" sz="9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4"/>
                  </a:ext>
                </a:extLst>
              </a:tr>
              <a:tr h="160944">
                <a:tc vMerge="1">
                  <a:txBody>
                    <a:bodyPr/>
                    <a:lstStyle/>
                    <a:p>
                      <a:pPr algn="ctr"/>
                      <a:endParaRPr lang="zh-TW" altLang="en-US" sz="9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kern="1200" dirty="0">
                          <a:solidFill>
                            <a:schemeClr val="tx1"/>
                          </a:solidFill>
                          <a:latin typeface="+mn-lt"/>
                          <a:ea typeface="微軟正黑體" panose="020B0604030504040204" pitchFamily="34" charset="-120"/>
                          <a:cs typeface="+mn-cs"/>
                        </a:rPr>
                        <a:t>供應商完成</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衝突礦產報告調查</a:t>
                      </a:r>
                      <a:endParaRPr lang="zh-TW" altLang="en-US" sz="900" kern="1200" dirty="0">
                        <a:solidFill>
                          <a:schemeClr val="tx1"/>
                        </a:solidFill>
                        <a:latin typeface="+mn-lt"/>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100%</a:t>
                      </a:r>
                      <a:endParaRPr lang="zh-TW" altLang="en-US" sz="9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dirty="0" smtClean="0">
                          <a:solidFill>
                            <a:srgbClr val="FF0000"/>
                          </a:solidFill>
                          <a:latin typeface="微軟正黑體" panose="020B0604030504040204" pitchFamily="34" charset="-120"/>
                          <a:ea typeface="微軟正黑體" panose="020B0604030504040204" pitchFamily="34" charset="-120"/>
                        </a:rPr>
                        <a:t>98.87%</a:t>
                      </a:r>
                      <a:endParaRPr lang="zh-TW" altLang="en-US" sz="9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900" kern="1200" dirty="0">
                          <a:solidFill>
                            <a:schemeClr val="tx1"/>
                          </a:solidFill>
                          <a:latin typeface="+mn-lt"/>
                          <a:ea typeface="微軟正黑體" panose="020B0604030504040204" pitchFamily="34" charset="-120"/>
                          <a:cs typeface="+mn-cs"/>
                        </a:rPr>
                        <a:t>供應商完成</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衝突礦產報告調查</a:t>
                      </a:r>
                      <a:endParaRPr lang="zh-TW" altLang="en-US" sz="900" kern="1200" dirty="0">
                        <a:solidFill>
                          <a:schemeClr val="tx1"/>
                        </a:solidFill>
                        <a:latin typeface="+mn-lt"/>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mn-lt"/>
                          <a:ea typeface="微軟正黑體" panose="020B0604030504040204" pitchFamily="34" charset="-120"/>
                          <a:cs typeface="+mn-cs"/>
                        </a:rPr>
                        <a:t>100%</a:t>
                      </a:r>
                      <a:endParaRPr lang="zh-TW" altLang="en-US" sz="900" kern="1200" dirty="0">
                        <a:solidFill>
                          <a:schemeClr val="tx1"/>
                        </a:solidFill>
                        <a:latin typeface="+mn-lt"/>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dirty="0" smtClean="0">
                          <a:solidFill>
                            <a:srgbClr val="FF0000"/>
                          </a:solidFill>
                          <a:latin typeface="微軟正黑體" panose="020B0604030504040204" pitchFamily="34" charset="-120"/>
                          <a:ea typeface="微軟正黑體" panose="020B0604030504040204" pitchFamily="34" charset="-120"/>
                        </a:rPr>
                        <a:t>98.87%</a:t>
                      </a:r>
                      <a:endParaRPr lang="zh-TW" altLang="en-US" sz="9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404731">
                <a:tc>
                  <a:txBody>
                    <a:bodyPr/>
                    <a:lstStyle/>
                    <a:p>
                      <a:pPr algn="ctr"/>
                      <a:r>
                        <a:rPr lang="en-US" altLang="zh-TW" sz="900" b="1" dirty="0">
                          <a:solidFill>
                            <a:schemeClr val="tx1"/>
                          </a:solidFill>
                          <a:latin typeface="微軟正黑體" panose="020B0604030504040204" pitchFamily="34" charset="-120"/>
                          <a:ea typeface="微軟正黑體" panose="020B0604030504040204" pitchFamily="34" charset="-120"/>
                        </a:rPr>
                        <a:t>2019</a:t>
                      </a:r>
                      <a:r>
                        <a:rPr lang="zh-TW" altLang="en-US" sz="900" b="1" dirty="0">
                          <a:solidFill>
                            <a:schemeClr val="tx1"/>
                          </a:solidFill>
                          <a:latin typeface="微軟正黑體" panose="020B0604030504040204" pitchFamily="34" charset="-120"/>
                          <a:ea typeface="微軟正黑體" panose="020B0604030504040204" pitchFamily="34" charset="-120"/>
                        </a:rPr>
                        <a:t>年</a:t>
                      </a:r>
                      <a:endParaRPr lang="en-US" altLang="zh-TW" sz="900" b="1" dirty="0">
                        <a:solidFill>
                          <a:schemeClr val="tx1"/>
                        </a:solidFill>
                        <a:latin typeface="微軟正黑體" panose="020B0604030504040204" pitchFamily="34" charset="-120"/>
                        <a:ea typeface="微軟正黑體" panose="020B0604030504040204" pitchFamily="34" charset="-120"/>
                      </a:endParaRPr>
                    </a:p>
                    <a:p>
                      <a:pPr algn="ctr"/>
                      <a:r>
                        <a:rPr lang="zh-TW" altLang="en-US" sz="900" b="1" dirty="0">
                          <a:solidFill>
                            <a:schemeClr val="tx1"/>
                          </a:solidFill>
                          <a:latin typeface="微軟正黑體" panose="020B0604030504040204" pitchFamily="34" charset="-120"/>
                          <a:ea typeface="微軟正黑體" panose="020B0604030504040204" pitchFamily="34" charset="-120"/>
                        </a:rPr>
                        <a:t>推展重點</a:t>
                      </a:r>
                      <a:endParaRPr lang="en-US" altLang="zh-TW" sz="9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供應鏈管理</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900" dirty="0">
                          <a:solidFill>
                            <a:schemeClr val="tx1"/>
                          </a:solidFill>
                          <a:latin typeface="微軟正黑體" panose="020B0604030504040204" pitchFamily="34" charset="-120"/>
                          <a:ea typeface="微軟正黑體" panose="020B0604030504040204" pitchFamily="34" charset="-120"/>
                        </a:rPr>
                        <a:t>1.1. </a:t>
                      </a:r>
                      <a:r>
                        <a:rPr lang="zh-TW" altLang="en-US" sz="900" dirty="0">
                          <a:solidFill>
                            <a:schemeClr val="tx1"/>
                          </a:solidFill>
                          <a:latin typeface="微軟正黑體" panose="020B0604030504040204" pitchFamily="34" charset="-120"/>
                          <a:ea typeface="微軟正黑體" panose="020B0604030504040204" pitchFamily="34" charset="-120"/>
                        </a:rPr>
                        <a:t>新供應商簽署</a:t>
                      </a:r>
                      <a:r>
                        <a:rPr lang="en-US" altLang="zh-TW" sz="900" dirty="0">
                          <a:solidFill>
                            <a:schemeClr val="tx1"/>
                          </a:solidFill>
                          <a:latin typeface="微軟正黑體" panose="020B0604030504040204" pitchFamily="34" charset="-120"/>
                          <a:ea typeface="微軟正黑體" panose="020B0604030504040204" pitchFamily="34" charset="-120"/>
                        </a:rPr>
                        <a:t>RBA</a:t>
                      </a:r>
                      <a:r>
                        <a:rPr lang="zh-TW" altLang="en-US" sz="900" dirty="0">
                          <a:solidFill>
                            <a:schemeClr val="tx1"/>
                          </a:solidFill>
                          <a:latin typeface="微軟正黑體" panose="020B0604030504040204" pitchFamily="34" charset="-120"/>
                          <a:ea typeface="微軟正黑體" panose="020B0604030504040204" pitchFamily="34" charset="-120"/>
                        </a:rPr>
                        <a:t>聲明達</a:t>
                      </a:r>
                      <a:r>
                        <a:rPr lang="en-US" altLang="zh-TW" sz="900" dirty="0">
                          <a:solidFill>
                            <a:schemeClr val="tx1"/>
                          </a:solidFill>
                          <a:latin typeface="微軟正黑體" panose="020B0604030504040204" pitchFamily="34" charset="-120"/>
                          <a:ea typeface="微軟正黑體" panose="020B0604030504040204" pitchFamily="34" charset="-120"/>
                        </a:rPr>
                        <a:t>96%</a:t>
                      </a:r>
                      <a:r>
                        <a:rPr lang="zh-TW" altLang="en-US" sz="900" dirty="0">
                          <a:solidFill>
                            <a:schemeClr val="tx1"/>
                          </a:solidFill>
                          <a:latin typeface="微軟正黑體" panose="020B0604030504040204" pitchFamily="34" charset="-120"/>
                          <a:ea typeface="微軟正黑體" panose="020B0604030504040204" pitchFamily="34" charset="-120"/>
                        </a:rPr>
                        <a:t>以上。</a:t>
                      </a:r>
                      <a:r>
                        <a:rPr lang="en-US" altLang="zh-TW" sz="900" dirty="0">
                          <a:solidFill>
                            <a:schemeClr val="tx1"/>
                          </a:solidFill>
                          <a:latin typeface="微軟正黑體" panose="020B0604030504040204" pitchFamily="34" charset="-120"/>
                          <a:ea typeface="微軟正黑體" panose="020B0604030504040204" pitchFamily="34" charset="-120"/>
                        </a:rPr>
                        <a:t>1.2. </a:t>
                      </a:r>
                      <a:r>
                        <a:rPr lang="zh-TW" altLang="en-US" sz="900" dirty="0">
                          <a:solidFill>
                            <a:schemeClr val="tx1"/>
                          </a:solidFill>
                          <a:latin typeface="微軟正黑體" panose="020B0604030504040204" pitchFamily="34" charset="-120"/>
                          <a:ea typeface="微軟正黑體" panose="020B0604030504040204" pitchFamily="34" charset="-120"/>
                        </a:rPr>
                        <a:t>持續提升有交易之自有供應商簽署</a:t>
                      </a:r>
                      <a:r>
                        <a:rPr lang="en-US" altLang="zh-TW" sz="900" dirty="0">
                          <a:solidFill>
                            <a:schemeClr val="tx1"/>
                          </a:solidFill>
                          <a:latin typeface="微軟正黑體" panose="020B0604030504040204" pitchFamily="34" charset="-120"/>
                          <a:ea typeface="微軟正黑體" panose="020B0604030504040204" pitchFamily="34" charset="-120"/>
                        </a:rPr>
                        <a:t>RBA</a:t>
                      </a:r>
                      <a:r>
                        <a:rPr lang="zh-TW" altLang="en-US" sz="900" dirty="0">
                          <a:solidFill>
                            <a:schemeClr val="tx1"/>
                          </a:solidFill>
                          <a:latin typeface="微軟正黑體" panose="020B0604030504040204" pitchFamily="34" charset="-120"/>
                          <a:ea typeface="微軟正黑體" panose="020B0604030504040204" pitchFamily="34" charset="-120"/>
                        </a:rPr>
                        <a:t>聲明達</a:t>
                      </a:r>
                      <a:r>
                        <a:rPr lang="en-US" altLang="zh-TW" sz="900" dirty="0">
                          <a:solidFill>
                            <a:schemeClr val="tx1"/>
                          </a:solidFill>
                          <a:latin typeface="微軟正黑體" panose="020B0604030504040204" pitchFamily="34" charset="-120"/>
                          <a:ea typeface="微軟正黑體" panose="020B0604030504040204" pitchFamily="34" charset="-120"/>
                        </a:rPr>
                        <a:t>96%</a:t>
                      </a:r>
                      <a:r>
                        <a:rPr lang="zh-TW" altLang="en-US" sz="900" dirty="0">
                          <a:solidFill>
                            <a:schemeClr val="tx1"/>
                          </a:solidFill>
                          <a:latin typeface="微軟正黑體" panose="020B0604030504040204" pitchFamily="34" charset="-120"/>
                          <a:ea typeface="微軟正黑體" panose="020B0604030504040204" pitchFamily="34" charset="-120"/>
                        </a:rPr>
                        <a:t>以上。</a:t>
                      </a:r>
                      <a:r>
                        <a:rPr lang="en-US" altLang="zh-TW" sz="900" dirty="0">
                          <a:solidFill>
                            <a:schemeClr val="tx1"/>
                          </a:solidFill>
                          <a:latin typeface="微軟正黑體" panose="020B0604030504040204" pitchFamily="34" charset="-120"/>
                          <a:ea typeface="微軟正黑體" panose="020B0604030504040204" pitchFamily="34" charset="-120"/>
                        </a:rPr>
                        <a:t>1.3. </a:t>
                      </a:r>
                      <a:r>
                        <a:rPr lang="zh-TW" altLang="en-US" sz="900" dirty="0">
                          <a:solidFill>
                            <a:schemeClr val="tx1"/>
                          </a:solidFill>
                          <a:latin typeface="微軟正黑體" panose="020B0604030504040204" pitchFamily="34" charset="-120"/>
                          <a:ea typeface="微軟正黑體" panose="020B0604030504040204" pitchFamily="34" charset="-120"/>
                        </a:rPr>
                        <a:t>持續維持環保切結書簽署比率達</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100%</a:t>
                      </a:r>
                      <a:r>
                        <a:rPr lang="zh-TW" altLang="en-US" sz="900" dirty="0">
                          <a:solidFill>
                            <a:schemeClr val="tx1"/>
                          </a:solidFill>
                          <a:latin typeface="微軟正黑體" panose="020B0604030504040204" pitchFamily="34" charset="-120"/>
                          <a:ea typeface="微軟正黑體" panose="020B0604030504040204" pitchFamily="34" charset="-120"/>
                        </a:rPr>
                        <a:t>。</a:t>
                      </a:r>
                      <a:r>
                        <a:rPr lang="en-US" altLang="zh-TW" sz="900" dirty="0">
                          <a:solidFill>
                            <a:schemeClr val="tx1"/>
                          </a:solidFill>
                          <a:latin typeface="微軟正黑體" panose="020B0604030504040204" pitchFamily="34" charset="-120"/>
                          <a:ea typeface="微軟正黑體" panose="020B0604030504040204" pitchFamily="34" charset="-120"/>
                        </a:rPr>
                        <a:t>1.</a:t>
                      </a: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4. </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完成</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RBA SAQ</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自評廠商</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16</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家，完成率</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100%</a:t>
                      </a:r>
                      <a:r>
                        <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rPr>
                        <a:t>。</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衝突礦產</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dirty="0">
                          <a:solidFill>
                            <a:schemeClr val="tx1"/>
                          </a:solidFill>
                          <a:latin typeface="微軟正黑體" panose="020B0604030504040204" pitchFamily="34" charset="-120"/>
                          <a:ea typeface="微軟正黑體" panose="020B0604030504040204" pitchFamily="34" charset="-120"/>
                        </a:rPr>
                        <a:t>配合客戶要求，持續進行</a:t>
                      </a:r>
                      <a:r>
                        <a:rPr lang="en-US" altLang="zh-TW" sz="900" dirty="0">
                          <a:solidFill>
                            <a:schemeClr val="tx1"/>
                          </a:solidFill>
                          <a:latin typeface="微軟正黑體" panose="020B0604030504040204" pitchFamily="34" charset="-120"/>
                          <a:ea typeface="微軟正黑體" panose="020B0604030504040204" pitchFamily="34" charset="-120"/>
                        </a:rPr>
                        <a:t>2019</a:t>
                      </a:r>
                      <a:r>
                        <a:rPr lang="zh-TW" altLang="en-US" sz="900" dirty="0">
                          <a:solidFill>
                            <a:schemeClr val="tx1"/>
                          </a:solidFill>
                          <a:latin typeface="微軟正黑體" panose="020B0604030504040204" pitchFamily="34" charset="-120"/>
                          <a:ea typeface="微軟正黑體" panose="020B0604030504040204" pitchFamily="34" charset="-120"/>
                        </a:rPr>
                        <a:t>年英華達衝突礦產調查，以期自有供應商皆</a:t>
                      </a:r>
                      <a:r>
                        <a:rPr lang="en-US" altLang="zh-TW" sz="900" dirty="0">
                          <a:solidFill>
                            <a:schemeClr val="tx1"/>
                          </a:solidFill>
                          <a:latin typeface="微軟正黑體" panose="020B0604030504040204" pitchFamily="34" charset="-120"/>
                          <a:ea typeface="微軟正黑體" panose="020B0604030504040204" pitchFamily="34" charset="-120"/>
                        </a:rPr>
                        <a:t>100%</a:t>
                      </a:r>
                      <a:r>
                        <a:rPr lang="zh-TW" altLang="en-US" sz="900" dirty="0">
                          <a:solidFill>
                            <a:schemeClr val="tx1"/>
                          </a:solidFill>
                          <a:latin typeface="微軟正黑體" panose="020B0604030504040204" pitchFamily="34" charset="-120"/>
                          <a:ea typeface="微軟正黑體" panose="020B0604030504040204" pitchFamily="34" charset="-120"/>
                        </a:rPr>
                        <a:t>提交衝突礦產調查報告。</a:t>
                      </a:r>
                      <a:endParaRPr lang="en-US" altLang="zh-TW" sz="900" kern="1200" dirty="0">
                        <a:solidFill>
                          <a:schemeClr val="tx1"/>
                        </a:solidFill>
                        <a:latin typeface="+mn-lt"/>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5" name="文字方塊 4"/>
          <p:cNvSpPr txBox="1"/>
          <p:nvPr/>
        </p:nvSpPr>
        <p:spPr>
          <a:xfrm>
            <a:off x="2082386" y="417875"/>
            <a:ext cx="2150534" cy="261610"/>
          </a:xfrm>
          <a:prstGeom prst="rect">
            <a:avLst/>
          </a:prstGeom>
          <a:solidFill>
            <a:schemeClr val="accent1">
              <a:lumMod val="60000"/>
              <a:lumOff val="40000"/>
            </a:schemeClr>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205-</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2 </a:t>
            </a:r>
            <a:r>
              <a:rPr lang="zh-TW" altLang="en-US" sz="1100" dirty="0">
                <a:latin typeface="微軟正黑體" panose="020B0604030504040204" pitchFamily="34" charset="-120"/>
                <a:ea typeface="微軟正黑體" panose="020B0604030504040204" pitchFamily="34" charset="-120"/>
              </a:rPr>
              <a:t>反貪</a:t>
            </a:r>
            <a:r>
              <a:rPr lang="zh-TW" altLang="en-US" sz="1100" dirty="0" smtClean="0">
                <a:latin typeface="微軟正黑體" panose="020B0604030504040204" pitchFamily="34" charset="-120"/>
                <a:ea typeface="微軟正黑體" panose="020B0604030504040204" pitchFamily="34" charset="-120"/>
              </a:rPr>
              <a:t>腐溝通及訓練</a:t>
            </a:r>
            <a:endParaRPr lang="zh-TW" altLang="en-US" sz="11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4304928" y="411659"/>
            <a:ext cx="2305688"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308-</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1</a:t>
            </a:r>
            <a:r>
              <a:rPr lang="zh-TW" altLang="en-US" sz="1100" dirty="0" smtClean="0">
                <a:latin typeface="微軟正黑體" panose="020B0604030504040204" pitchFamily="34" charset="-120"/>
                <a:ea typeface="微軟正黑體" panose="020B0604030504040204" pitchFamily="34" charset="-120"/>
              </a:rPr>
              <a:t>環境標準選</a:t>
            </a:r>
            <a:r>
              <a:rPr lang="zh-TW" altLang="en-US" sz="1100" dirty="0">
                <a:latin typeface="微軟正黑體" panose="020B0604030504040204" pitchFamily="34" charset="-120"/>
                <a:ea typeface="微軟正黑體" panose="020B0604030504040204" pitchFamily="34" charset="-120"/>
              </a:rPr>
              <a:t>新供應商</a:t>
            </a:r>
          </a:p>
        </p:txBody>
      </p:sp>
      <p:sp>
        <p:nvSpPr>
          <p:cNvPr id="7" name="文字方塊 6"/>
          <p:cNvSpPr txBox="1"/>
          <p:nvPr/>
        </p:nvSpPr>
        <p:spPr>
          <a:xfrm>
            <a:off x="6649725" y="404664"/>
            <a:ext cx="2193139"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414-</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1</a:t>
            </a:r>
            <a:r>
              <a:rPr lang="zh-TW" altLang="en-US" sz="1100" dirty="0">
                <a:latin typeface="微軟正黑體" panose="020B0604030504040204" pitchFamily="34" charset="-120"/>
                <a:ea typeface="微軟正黑體" panose="020B0604030504040204" pitchFamily="34" charset="-120"/>
              </a:rPr>
              <a:t>社會</a:t>
            </a:r>
            <a:r>
              <a:rPr lang="zh-TW" altLang="en-US" sz="1100" dirty="0" smtClean="0">
                <a:latin typeface="微軟正黑體" panose="020B0604030504040204" pitchFamily="34" charset="-120"/>
                <a:ea typeface="微軟正黑體" panose="020B0604030504040204" pitchFamily="34" charset="-120"/>
              </a:rPr>
              <a:t>標準選</a:t>
            </a:r>
            <a:r>
              <a:rPr lang="zh-TW" altLang="en-US" sz="1100" dirty="0">
                <a:latin typeface="微軟正黑體" panose="020B0604030504040204" pitchFamily="34" charset="-120"/>
                <a:ea typeface="微軟正黑體" panose="020B0604030504040204" pitchFamily="34" charset="-120"/>
              </a:rPr>
              <a:t>新供應商</a:t>
            </a:r>
          </a:p>
        </p:txBody>
      </p:sp>
    </p:spTree>
    <p:extLst>
      <p:ext uri="{BB962C8B-B14F-4D97-AF65-F5344CB8AC3E}">
        <p14:creationId xmlns:p14="http://schemas.microsoft.com/office/powerpoint/2010/main" val="4243144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p:txBody>
          <a:bodyPr/>
          <a:lstStyle/>
          <a:p>
            <a:pPr marL="0" indent="234000" algn="just">
              <a:lnSpc>
                <a:spcPct val="160000"/>
              </a:lnSpc>
              <a:spcBef>
                <a:spcPts val="600"/>
              </a:spcBef>
              <a:spcAft>
                <a:spcPts val="600"/>
              </a:spcAft>
            </a:pPr>
            <a:r>
              <a:rPr lang="zh-TW" altLang="en-US" sz="900" kern="100" dirty="0">
                <a:solidFill>
                  <a:prstClr val="black">
                    <a:lumMod val="95000"/>
                    <a:lumOff val="5000"/>
                  </a:prstClr>
                </a:solidFill>
                <a:latin typeface="微軟正黑體"/>
                <a:cs typeface="Arial Unicode MS"/>
                <a:sym typeface="微軟正黑體" pitchFamily="34" charset="-120"/>
              </a:rPr>
              <a:t>為大力提升法人組織的核心競爭力，英華達利用CSP(Competence, Strategy, Performance)循環，透過核心競爭力（Competence），擬訂營運策略（Strategy），並在執行中，不斷地作績效評估 （Performance），再強化核心競爭力，調整策略，重新評估；就這樣，英華達經由內部CSP動態循環，創造出高的經營績效管理。這正是促使英華達 不斷向前的重要驅動力。 </a:t>
            </a:r>
          </a:p>
          <a:p>
            <a:endParaRPr lang="zh-TW" altLang="en-US" dirty="0"/>
          </a:p>
        </p:txBody>
      </p:sp>
      <p:sp>
        <p:nvSpPr>
          <p:cNvPr id="4" name="標題 3"/>
          <p:cNvSpPr>
            <a:spLocks noGrp="1"/>
          </p:cNvSpPr>
          <p:nvPr>
            <p:ph type="title"/>
          </p:nvPr>
        </p:nvSpPr>
        <p:spPr>
          <a:xfrm>
            <a:off x="344488" y="274638"/>
            <a:ext cx="2513484" cy="562074"/>
          </a:xfrm>
        </p:spPr>
        <p:txBody>
          <a:bodyPr/>
          <a:lstStyle/>
          <a:p>
            <a:r>
              <a:rPr lang="en-US" altLang="zh-TW" dirty="0">
                <a:solidFill>
                  <a:schemeClr val="tx1"/>
                </a:solidFill>
              </a:rPr>
              <a:t>7.2 </a:t>
            </a:r>
            <a:r>
              <a:rPr lang="zh-TW" altLang="en-US" dirty="0">
                <a:solidFill>
                  <a:schemeClr val="tx1"/>
                </a:solidFill>
              </a:rPr>
              <a:t>英華達公司</a:t>
            </a:r>
          </a:p>
        </p:txBody>
      </p:sp>
      <p:sp>
        <p:nvSpPr>
          <p:cNvPr id="5" name="內容版面配置區 4"/>
          <p:cNvSpPr>
            <a:spLocks noGrp="1"/>
          </p:cNvSpPr>
          <p:nvPr>
            <p:ph idx="4294967295"/>
          </p:nvPr>
        </p:nvSpPr>
        <p:spPr>
          <a:xfrm>
            <a:off x="415503" y="817835"/>
            <a:ext cx="2881313" cy="5851525"/>
          </a:xfrm>
          <a:prstGeom prst="rect">
            <a:avLst/>
          </a:prstGeom>
        </p:spPr>
        <p:txBody>
          <a:bodyPr>
            <a:normAutofit/>
          </a:bodyPr>
          <a:lstStyle/>
          <a:p>
            <a:pPr marL="0" lvl="1" indent="0">
              <a:buSzPct val="80000"/>
              <a:buNone/>
            </a:pPr>
            <a:r>
              <a:rPr lang="en-US" altLang="zh-TW" sz="1100" b="1" dirty="0">
                <a:latin typeface="微軟正黑體" pitchFamily="34" charset="-120"/>
                <a:ea typeface="微軟正黑體" pitchFamily="34" charset="-120"/>
                <a:sym typeface="微軟正黑體" pitchFamily="34" charset="-120"/>
              </a:rPr>
              <a:t>7</a:t>
            </a:r>
            <a:r>
              <a:rPr kumimoji="0" lang="en-US" altLang="zh-TW" sz="1100" b="1" dirty="0">
                <a:latin typeface="微軟正黑體" pitchFamily="34" charset="-120"/>
                <a:ea typeface="微軟正黑體" pitchFamily="34" charset="-120"/>
                <a:sym typeface="微軟正黑體" pitchFamily="34" charset="-120"/>
              </a:rPr>
              <a:t>.2.1</a:t>
            </a:r>
            <a:r>
              <a:rPr kumimoji="0" lang="zh-TW" altLang="en-US" sz="1100" b="1" dirty="0">
                <a:latin typeface="微軟正黑體" pitchFamily="34" charset="-120"/>
                <a:ea typeface="微軟正黑體" pitchFamily="34" charset="-120"/>
                <a:sym typeface="微軟正黑體" pitchFamily="34" charset="-120"/>
              </a:rPr>
              <a:t>公司簡介</a:t>
            </a:r>
          </a:p>
          <a:p>
            <a:pPr marL="0" indent="234000" algn="just">
              <a:lnSpc>
                <a:spcPct val="150000"/>
              </a:lnSpc>
              <a:spcBef>
                <a:spcPts val="600"/>
              </a:spcBef>
              <a:spcAft>
                <a:spcPts val="600"/>
              </a:spcAft>
              <a:buNone/>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英華達股份有限公司自2000年成立以來，秉持「誠信共享，積極創新」的原則，致力深化技術創新與核心競爭力，健全營運與管理效率，注重股東權益，更堅持高標準的公司治理。</a:t>
            </a: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endParaRPr>
          </a:p>
          <a:p>
            <a:pPr marL="0" indent="234000" algn="just">
              <a:lnSpc>
                <a:spcPct val="150000"/>
              </a:lnSpc>
              <a:spcBef>
                <a:spcPts val="600"/>
              </a:spcBef>
              <a:spcAft>
                <a:spcPts val="600"/>
              </a:spcAft>
              <a:buNone/>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「誠信共享、積極創新」</a:t>
            </a:r>
          </a:p>
          <a:p>
            <a:pPr marL="0" indent="234000" algn="just">
              <a:lnSpc>
                <a:spcPct val="150000"/>
              </a:lnSpc>
              <a:spcBef>
                <a:spcPts val="600"/>
              </a:spcBef>
              <a:spcAft>
                <a:spcPts val="600"/>
              </a:spcAft>
              <a:buNone/>
            </a:pP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sym typeface="微軟正黑體" pitchFamily="34" charset="-120"/>
              </a:rPr>
              <a:t>英華達本著「誠信共享、積極創新」的法人觀念，致力於開發智慧型手持式產品（Smart Handhelds）及雲端終端產品（Cloud Terminals）兩大領域，兩者概念相互連結運用，激盪出許多新產品設計創意。並堅持將美好的成果分享股東、全體員工及所有合作夥伴，以實踐「創造績效、造福人群」的使命。</a:t>
            </a:r>
          </a:p>
          <a:p>
            <a:endParaRPr lang="zh-TW" altLang="en-US"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577869" y="3767433"/>
            <a:ext cx="4640263" cy="2673350"/>
            <a:chOff x="3512455" y="3329283"/>
            <a:chExt cx="4640263" cy="2673350"/>
          </a:xfrm>
        </p:grpSpPr>
        <p:grpSp>
          <p:nvGrpSpPr>
            <p:cNvPr id="29" name="Group 6"/>
            <p:cNvGrpSpPr>
              <a:grpSpLocks/>
            </p:cNvGrpSpPr>
            <p:nvPr/>
          </p:nvGrpSpPr>
          <p:grpSpPr bwMode="auto">
            <a:xfrm>
              <a:off x="3512455" y="3402308"/>
              <a:ext cx="4640263" cy="2600325"/>
              <a:chOff x="0" y="0"/>
              <a:chExt cx="13614" cy="7998"/>
            </a:xfrm>
          </p:grpSpPr>
          <p:sp>
            <p:nvSpPr>
              <p:cNvPr id="30" name="圓角矩形 13"/>
              <p:cNvSpPr>
                <a:spLocks noChangeArrowheads="1"/>
              </p:cNvSpPr>
              <p:nvPr/>
            </p:nvSpPr>
            <p:spPr bwMode="auto">
              <a:xfrm>
                <a:off x="0" y="0"/>
                <a:ext cx="13614" cy="7999"/>
              </a:xfrm>
              <a:prstGeom prst="roundRect">
                <a:avLst>
                  <a:gd name="adj" fmla="val 9144"/>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TW" sz="700">
                  <a:solidFill>
                    <a:srgbClr val="000000"/>
                  </a:solidFill>
                  <a:latin typeface="Tahoma" pitchFamily="34" charset="0"/>
                  <a:ea typeface="新細明體" charset="-120"/>
                  <a:sym typeface="Tahoma" pitchFamily="34" charset="0"/>
                </a:endParaRPr>
              </a:p>
            </p:txBody>
          </p:sp>
          <p:grpSp>
            <p:nvGrpSpPr>
              <p:cNvPr id="31" name="Group 8"/>
              <p:cNvGrpSpPr>
                <a:grpSpLocks/>
              </p:cNvGrpSpPr>
              <p:nvPr/>
            </p:nvGrpSpPr>
            <p:grpSpPr bwMode="auto">
              <a:xfrm>
                <a:off x="540" y="750"/>
                <a:ext cx="12488" cy="6400"/>
                <a:chOff x="0" y="0"/>
                <a:chExt cx="7929879" cy="4064000"/>
              </a:xfrm>
            </p:grpSpPr>
            <p:sp>
              <p:nvSpPr>
                <p:cNvPr id="38" name="Rectangle 10"/>
                <p:cNvSpPr>
                  <a:spLocks noChangeArrowheads="1"/>
                </p:cNvSpPr>
                <p:nvPr/>
              </p:nvSpPr>
              <p:spPr bwMode="auto">
                <a:xfrm>
                  <a:off x="1408346" y="148870"/>
                  <a:ext cx="6465188" cy="1041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43840" tIns="121920" rIns="243840" bIns="121920" anchor="ctr"/>
                <a:lstStyle>
                  <a:lvl1pPr marL="342900" indent="-342900" eaLnBrk="0" hangingPunct="0">
                    <a:buFont typeface="Arial" charset="0"/>
                    <a:defRPr>
                      <a:solidFill>
                        <a:schemeClr val="tx1"/>
                      </a:solidFill>
                      <a:latin typeface="Arial" charset="0"/>
                      <a:ea typeface="SimSun" pitchFamily="2" charset="-122"/>
                    </a:defRPr>
                  </a:lvl1pPr>
                  <a:lvl2pPr marL="114300" indent="-11430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lvl="1" eaLnBrk="1" hangingPunct="1">
                    <a:lnSpc>
                      <a:spcPct val="90000"/>
                    </a:lnSpc>
                    <a:spcAft>
                      <a:spcPct val="15000"/>
                    </a:spcAft>
                    <a:buFont typeface="Arial" charset="0"/>
                    <a:buChar char="•"/>
                  </a:pPr>
                  <a:endParaRPr kumimoji="0" lang="zh-TW" altLang="zh-CN" sz="800" b="1">
                    <a:solidFill>
                      <a:srgbClr val="000000"/>
                    </a:solidFill>
                    <a:latin typeface="微軟正黑體" pitchFamily="34" charset="-120"/>
                    <a:ea typeface="微軟正黑體" pitchFamily="34" charset="-120"/>
                    <a:sym typeface="微軟正黑體" pitchFamily="34" charset="-120"/>
                  </a:endParaRPr>
                </a:p>
                <a:p>
                  <a:pPr lvl="1" eaLnBrk="1" hangingPunct="1">
                    <a:lnSpc>
                      <a:spcPct val="90000"/>
                    </a:lnSpc>
                    <a:spcAft>
                      <a:spcPct val="15000"/>
                    </a:spcAft>
                    <a:buFont typeface="Arial" charset="0"/>
                    <a:buChar char="•"/>
                  </a:pPr>
                  <a:endParaRPr kumimoji="0" lang="zh-TW" altLang="zh-CN" sz="800" b="1">
                    <a:solidFill>
                      <a:srgbClr val="000000"/>
                    </a:solidFill>
                    <a:latin typeface="微軟正黑體" pitchFamily="34" charset="-120"/>
                    <a:ea typeface="微軟正黑體" pitchFamily="34" charset="-120"/>
                    <a:sym typeface="微軟正黑體" pitchFamily="34" charset="-120"/>
                  </a:endParaRPr>
                </a:p>
              </p:txBody>
            </p:sp>
            <p:sp>
              <p:nvSpPr>
                <p:cNvPr id="39" name="AutoShape 11"/>
                <p:cNvSpPr>
                  <a:spLocks noChangeArrowheads="1"/>
                </p:cNvSpPr>
                <p:nvPr/>
              </p:nvSpPr>
              <p:spPr bwMode="auto">
                <a:xfrm>
                  <a:off x="14100" y="4603"/>
                  <a:ext cx="1403084" cy="1309687"/>
                </a:xfrm>
                <a:prstGeom prst="roundRect">
                  <a:avLst>
                    <a:gd name="adj" fmla="val 16667"/>
                  </a:avLst>
                </a:prstGeom>
                <a:solidFill>
                  <a:srgbClr val="F6EA5A"/>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TW"/>
                </a:p>
              </p:txBody>
            </p:sp>
            <p:sp>
              <p:nvSpPr>
                <p:cNvPr id="40" name="Rectangle 12"/>
                <p:cNvSpPr>
                  <a:spLocks noChangeArrowheads="1"/>
                </p:cNvSpPr>
                <p:nvPr/>
              </p:nvSpPr>
              <p:spPr bwMode="auto">
                <a:xfrm>
                  <a:off x="78034" y="68537"/>
                  <a:ext cx="1275216" cy="118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60" tIns="30480" rIns="60960" bIns="30480" anchor="ct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lnSpc>
                      <a:spcPct val="90000"/>
                    </a:lnSpc>
                    <a:spcAft>
                      <a:spcPct val="35000"/>
                    </a:spcAft>
                  </a:pPr>
                  <a:r>
                    <a:rPr kumimoji="0" lang="zh-CN" altLang="zh-TW" sz="800">
                      <a:latin typeface="微軟正黑體" pitchFamily="34" charset="-120"/>
                      <a:ea typeface="微軟正黑體" pitchFamily="34" charset="-120"/>
                      <a:sym typeface="微軟正黑體" pitchFamily="34" charset="-120"/>
                    </a:rPr>
                    <a:t>產品與技術</a:t>
                  </a:r>
                </a:p>
              </p:txBody>
            </p:sp>
            <p:sp>
              <p:nvSpPr>
                <p:cNvPr id="41" name="Rectangle 14"/>
                <p:cNvSpPr>
                  <a:spLocks noChangeArrowheads="1"/>
                </p:cNvSpPr>
                <p:nvPr/>
              </p:nvSpPr>
              <p:spPr bwMode="auto">
                <a:xfrm>
                  <a:off x="1447780" y="1511238"/>
                  <a:ext cx="6425754" cy="1041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820" tIns="41910" rIns="83820" bIns="41910" anchor="ctr"/>
                <a:lstStyle>
                  <a:lvl1pPr marL="342900" indent="-342900" eaLnBrk="0" hangingPunct="0">
                    <a:buFont typeface="Arial" charset="0"/>
                    <a:defRPr>
                      <a:solidFill>
                        <a:schemeClr val="tx1"/>
                      </a:solidFill>
                      <a:latin typeface="Arial" charset="0"/>
                      <a:ea typeface="SimSun" pitchFamily="2" charset="-122"/>
                    </a:defRPr>
                  </a:lvl1pPr>
                  <a:lvl2pPr marL="228600" indent="-22860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lvl="1" eaLnBrk="1" hangingPunct="1">
                    <a:lnSpc>
                      <a:spcPct val="90000"/>
                    </a:lnSpc>
                    <a:spcAft>
                      <a:spcPct val="15000"/>
                    </a:spcAft>
                    <a:buFont typeface="Arial" charset="0"/>
                    <a:buChar char="•"/>
                  </a:pPr>
                  <a:endParaRPr kumimoji="0" lang="zh-TW" altLang="zh-CN" sz="1200">
                    <a:solidFill>
                      <a:srgbClr val="000000"/>
                    </a:solidFill>
                    <a:latin typeface="微軟正黑體" pitchFamily="34" charset="-120"/>
                    <a:ea typeface="微軟正黑體" pitchFamily="34" charset="-120"/>
                    <a:sym typeface="微軟正黑體" pitchFamily="34" charset="-120"/>
                  </a:endParaRPr>
                </a:p>
                <a:p>
                  <a:pPr lvl="1" eaLnBrk="1" hangingPunct="1">
                    <a:lnSpc>
                      <a:spcPct val="90000"/>
                    </a:lnSpc>
                    <a:spcAft>
                      <a:spcPct val="15000"/>
                    </a:spcAft>
                    <a:buFont typeface="Arial" charset="0"/>
                    <a:buChar char="•"/>
                  </a:pPr>
                  <a:endParaRPr kumimoji="0" lang="zh-TW" altLang="zh-CN" sz="1200">
                    <a:solidFill>
                      <a:srgbClr val="000000"/>
                    </a:solidFill>
                    <a:latin typeface="微軟正黑體" pitchFamily="34" charset="-120"/>
                    <a:ea typeface="微軟正黑體" pitchFamily="34" charset="-120"/>
                    <a:sym typeface="微軟正黑體" pitchFamily="34" charset="-120"/>
                  </a:endParaRPr>
                </a:p>
              </p:txBody>
            </p:sp>
            <p:sp>
              <p:nvSpPr>
                <p:cNvPr id="42" name="AutoShape 15"/>
                <p:cNvSpPr>
                  <a:spLocks noChangeArrowheads="1"/>
                </p:cNvSpPr>
                <p:nvPr/>
              </p:nvSpPr>
              <p:spPr bwMode="auto">
                <a:xfrm>
                  <a:off x="2631" y="1377156"/>
                  <a:ext cx="1421183" cy="1309687"/>
                </a:xfrm>
                <a:prstGeom prst="roundRect">
                  <a:avLst>
                    <a:gd name="adj" fmla="val 16667"/>
                  </a:avLst>
                </a:prstGeom>
                <a:solidFill>
                  <a:srgbClr val="BCDCB5"/>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endParaRPr kumimoji="0" lang="zh-TW" altLang="en-US"/>
                </a:p>
              </p:txBody>
            </p:sp>
            <p:sp>
              <p:nvSpPr>
                <p:cNvPr id="43" name="Rectangle 16"/>
                <p:cNvSpPr>
                  <a:spLocks noChangeArrowheads="1"/>
                </p:cNvSpPr>
                <p:nvPr/>
              </p:nvSpPr>
              <p:spPr bwMode="auto">
                <a:xfrm>
                  <a:off x="66565" y="1441090"/>
                  <a:ext cx="1293315" cy="118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60" tIns="30480" rIns="60960" bIns="30480" anchor="ct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lnSpc>
                      <a:spcPct val="90000"/>
                    </a:lnSpc>
                    <a:spcAft>
                      <a:spcPct val="35000"/>
                    </a:spcAft>
                  </a:pPr>
                  <a:r>
                    <a:rPr kumimoji="0" lang="zh-CN" altLang="zh-TW" sz="900">
                      <a:latin typeface="微軟正黑體" pitchFamily="34" charset="-120"/>
                      <a:ea typeface="微軟正黑體" pitchFamily="34" charset="-120"/>
                      <a:sym typeface="微軟正黑體" pitchFamily="34" charset="-120"/>
                    </a:rPr>
                    <a:t>顧客導向</a:t>
                  </a:r>
                </a:p>
              </p:txBody>
            </p:sp>
            <p:sp>
              <p:nvSpPr>
                <p:cNvPr id="44" name="Rectangle 18"/>
                <p:cNvSpPr>
                  <a:spLocks noChangeArrowheads="1"/>
                </p:cNvSpPr>
                <p:nvPr/>
              </p:nvSpPr>
              <p:spPr bwMode="auto">
                <a:xfrm>
                  <a:off x="1433975" y="2895012"/>
                  <a:ext cx="6439559" cy="1041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820" tIns="41910" rIns="83820" bIns="41910" anchor="ctr"/>
                <a:lstStyle>
                  <a:lvl1pPr marL="342900" indent="-342900" eaLnBrk="0" hangingPunct="0">
                    <a:buFont typeface="Arial" charset="0"/>
                    <a:defRPr>
                      <a:solidFill>
                        <a:schemeClr val="tx1"/>
                      </a:solidFill>
                      <a:latin typeface="Arial" charset="0"/>
                      <a:ea typeface="SimSun" pitchFamily="2" charset="-122"/>
                    </a:defRPr>
                  </a:lvl1pPr>
                  <a:lvl2pPr marL="228600" indent="-22860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lvl="1" eaLnBrk="1" hangingPunct="1">
                    <a:lnSpc>
                      <a:spcPct val="90000"/>
                    </a:lnSpc>
                    <a:spcAft>
                      <a:spcPct val="15000"/>
                    </a:spcAft>
                    <a:buFont typeface="Arial" charset="0"/>
                    <a:buChar char="•"/>
                  </a:pPr>
                  <a:endParaRPr kumimoji="0" lang="zh-TW" altLang="zh-TW" sz="1200">
                    <a:solidFill>
                      <a:srgbClr val="000000"/>
                    </a:solidFill>
                    <a:latin typeface="微軟正黑體" pitchFamily="34" charset="-120"/>
                    <a:ea typeface="微軟正黑體" pitchFamily="34" charset="-120"/>
                    <a:sym typeface="微軟正黑體" pitchFamily="34" charset="-120"/>
                  </a:endParaRPr>
                </a:p>
              </p:txBody>
            </p:sp>
            <p:sp>
              <p:nvSpPr>
                <p:cNvPr id="45" name="AutoShape 19"/>
                <p:cNvSpPr>
                  <a:spLocks noChangeArrowheads="1"/>
                </p:cNvSpPr>
                <p:nvPr/>
              </p:nvSpPr>
              <p:spPr bwMode="auto">
                <a:xfrm>
                  <a:off x="0" y="2754312"/>
                  <a:ext cx="1427492" cy="1309687"/>
                </a:xfrm>
                <a:prstGeom prst="roundRect">
                  <a:avLst>
                    <a:gd name="adj" fmla="val 16667"/>
                  </a:avLst>
                </a:prstGeom>
                <a:solidFill>
                  <a:srgbClr val="A8C8CC"/>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endParaRPr kumimoji="0" lang="zh-TW" altLang="en-US"/>
                </a:p>
              </p:txBody>
            </p:sp>
            <p:sp>
              <p:nvSpPr>
                <p:cNvPr id="46" name="Rectangle 20"/>
                <p:cNvSpPr>
                  <a:spLocks noChangeArrowheads="1"/>
                </p:cNvSpPr>
                <p:nvPr/>
              </p:nvSpPr>
              <p:spPr bwMode="auto">
                <a:xfrm>
                  <a:off x="63934" y="2818246"/>
                  <a:ext cx="1299624" cy="118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60" tIns="30480" rIns="60960" bIns="30480" anchor="ct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lnSpc>
                      <a:spcPct val="90000"/>
                    </a:lnSpc>
                    <a:spcAft>
                      <a:spcPct val="35000"/>
                    </a:spcAft>
                  </a:pPr>
                  <a:r>
                    <a:rPr kumimoji="0" lang="zh-CN" altLang="zh-TW" sz="900">
                      <a:latin typeface="微軟正黑體" pitchFamily="34" charset="-120"/>
                      <a:ea typeface="微軟正黑體" pitchFamily="34" charset="-120"/>
                      <a:sym typeface="微軟正黑體" pitchFamily="34" charset="-120"/>
                    </a:rPr>
                    <a:t>系統運行</a:t>
                  </a:r>
                </a:p>
              </p:txBody>
            </p:sp>
          </p:grpSp>
          <p:sp>
            <p:nvSpPr>
              <p:cNvPr id="32" name="文字方塊 24"/>
              <p:cNvSpPr>
                <a:spLocks noChangeArrowheads="1"/>
              </p:cNvSpPr>
              <p:nvPr/>
            </p:nvSpPr>
            <p:spPr bwMode="auto">
              <a:xfrm>
                <a:off x="3188" y="3104"/>
                <a:ext cx="2270" cy="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kumimoji="0" lang="zh-TW" altLang="en-US" sz="800" b="1">
                    <a:solidFill>
                      <a:srgbClr val="000000"/>
                    </a:solidFill>
                    <a:latin typeface="微軟正黑體" pitchFamily="34" charset="-120"/>
                    <a:ea typeface="微軟正黑體" pitchFamily="34" charset="-120"/>
                    <a:sym typeface="微軟正黑體" pitchFamily="34" charset="-120"/>
                  </a:rPr>
                  <a:t>設計與製造能力</a:t>
                </a:r>
                <a:endParaRPr kumimoji="0" lang="en-US" altLang="zh-TW" sz="800" b="1" dirty="0">
                  <a:solidFill>
                    <a:srgbClr val="000000"/>
                  </a:solidFill>
                  <a:latin typeface="微軟正黑體" pitchFamily="34" charset="-120"/>
                  <a:ea typeface="微軟正黑體" pitchFamily="34" charset="-120"/>
                  <a:sym typeface="微軟正黑體" pitchFamily="34" charset="-120"/>
                </a:endParaRPr>
              </a:p>
              <a:p>
                <a:pPr eaLnBrk="1" hangingPunct="1"/>
                <a:endParaRPr kumimoji="0" lang="zh-TW" altLang="en-US" sz="1200" b="1">
                  <a:solidFill>
                    <a:srgbClr val="000000"/>
                  </a:solidFill>
                  <a:latin typeface="微軟正黑體" pitchFamily="34" charset="-120"/>
                  <a:ea typeface="微軟正黑體" pitchFamily="34" charset="-120"/>
                  <a:sym typeface="微軟正黑體" pitchFamily="34" charset="-120"/>
                </a:endParaRPr>
              </a:p>
            </p:txBody>
          </p:sp>
          <p:sp>
            <p:nvSpPr>
              <p:cNvPr id="33" name="文字方塊 25"/>
              <p:cNvSpPr>
                <a:spLocks noChangeArrowheads="1"/>
              </p:cNvSpPr>
              <p:nvPr/>
            </p:nvSpPr>
            <p:spPr bwMode="auto">
              <a:xfrm>
                <a:off x="3298" y="5274"/>
                <a:ext cx="2520" cy="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kumimoji="0" lang="zh-TW" altLang="en-US" sz="800" b="1">
                    <a:solidFill>
                      <a:srgbClr val="000000"/>
                    </a:solidFill>
                    <a:latin typeface="微軟正黑體" pitchFamily="34" charset="-120"/>
                    <a:ea typeface="微軟正黑體" pitchFamily="34" charset="-120"/>
                    <a:sym typeface="微軟正黑體" pitchFamily="34" charset="-120"/>
                  </a:rPr>
                  <a:t>最高效資源整合</a:t>
                </a:r>
                <a:r>
                  <a:rPr kumimoji="0" lang="en-US" altLang="zh-TW" sz="800" b="1" dirty="0">
                    <a:solidFill>
                      <a:srgbClr val="000000"/>
                    </a:solidFill>
                    <a:latin typeface="微軟正黑體" pitchFamily="34" charset="-120"/>
                    <a:ea typeface="微軟正黑體" pitchFamily="34" charset="-120"/>
                    <a:sym typeface="微軟正黑體" pitchFamily="34" charset="-120"/>
                  </a:rPr>
                  <a:t>   </a:t>
                </a:r>
              </a:p>
            </p:txBody>
          </p:sp>
          <p:sp>
            <p:nvSpPr>
              <p:cNvPr id="34" name="文字方塊 26"/>
              <p:cNvSpPr>
                <a:spLocks noChangeArrowheads="1"/>
              </p:cNvSpPr>
              <p:nvPr/>
            </p:nvSpPr>
            <p:spPr bwMode="auto">
              <a:xfrm>
                <a:off x="3171" y="979"/>
                <a:ext cx="2919" cy="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kumimoji="0" lang="zh-CN" altLang="zh-TW" sz="800" b="1">
                    <a:solidFill>
                      <a:srgbClr val="000000"/>
                    </a:solidFill>
                    <a:latin typeface="微軟正黑體" pitchFamily="34" charset="-120"/>
                    <a:ea typeface="微軟正黑體" pitchFamily="34" charset="-120"/>
                    <a:sym typeface="微軟正黑體" pitchFamily="34" charset="-120"/>
                  </a:rPr>
                  <a:t>智慧型產品 專業創新</a:t>
                </a:r>
              </a:p>
              <a:p>
                <a:pPr eaLnBrk="1" hangingPunct="1"/>
                <a:endParaRPr kumimoji="0" lang="zh-TW" altLang="zh-CN" sz="1200" b="1">
                  <a:solidFill>
                    <a:srgbClr val="000000"/>
                  </a:solidFill>
                  <a:latin typeface="微軟正黑體" pitchFamily="34" charset="-120"/>
                  <a:ea typeface="微軟正黑體" pitchFamily="34" charset="-120"/>
                  <a:sym typeface="微軟正黑體" pitchFamily="34" charset="-120"/>
                </a:endParaRPr>
              </a:p>
            </p:txBody>
          </p:sp>
          <p:sp>
            <p:nvSpPr>
              <p:cNvPr id="35" name="矩形 27"/>
              <p:cNvSpPr>
                <a:spLocks noChangeArrowheads="1"/>
              </p:cNvSpPr>
              <p:nvPr/>
            </p:nvSpPr>
            <p:spPr bwMode="auto">
              <a:xfrm>
                <a:off x="3008" y="1654"/>
                <a:ext cx="7200" cy="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21590" rIns="90170" bIns="46990">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buSzPct val="140000"/>
                  <a:buFont typeface="Arial" charset="0"/>
                  <a:buChar char="•"/>
                </a:pPr>
                <a:r>
                  <a:rPr kumimoji="0" lang="en-US" altLang="zh-TW" sz="700" dirty="0">
                    <a:solidFill>
                      <a:srgbClr val="000000"/>
                    </a:solidFill>
                    <a:latin typeface="微軟正黑體" pitchFamily="34" charset="-120"/>
                    <a:ea typeface="微軟正黑體" pitchFamily="34" charset="-120"/>
                    <a:sym typeface="微軟正黑體" pitchFamily="34" charset="-120"/>
                  </a:rPr>
                  <a:t> </a:t>
                </a:r>
                <a:r>
                  <a:rPr kumimoji="0" lang="zh-TW" altLang="en-US" sz="700" dirty="0">
                    <a:solidFill>
                      <a:srgbClr val="000000"/>
                    </a:solidFill>
                    <a:latin typeface="微軟正黑體" pitchFamily="34" charset="-120"/>
                    <a:ea typeface="微軟正黑體" pitchFamily="34" charset="-120"/>
                    <a:sym typeface="微軟正黑體" pitchFamily="34" charset="-120"/>
                  </a:rPr>
                  <a:t>在智慧手持式裝置以及雲端終端設備的全方位能力</a:t>
                </a:r>
                <a:endParaRPr kumimoji="0" lang="zh-TW" altLang="en-US" sz="800" b="1" dirty="0">
                  <a:solidFill>
                    <a:srgbClr val="000000"/>
                  </a:solidFill>
                  <a:latin typeface="微軟正黑體" pitchFamily="34" charset="-120"/>
                  <a:ea typeface="微軟正黑體" pitchFamily="34" charset="-120"/>
                  <a:sym typeface="微軟正黑體" pitchFamily="34" charset="-120"/>
                </a:endParaRPr>
              </a:p>
              <a:p>
                <a:pPr eaLnBrk="1" hangingPunct="1">
                  <a:buSzPct val="140000"/>
                  <a:buFont typeface="Arial" charset="0"/>
                  <a:buChar char="•"/>
                </a:pPr>
                <a:r>
                  <a:rPr kumimoji="0" lang="en-US" altLang="zh-TW" sz="700" dirty="0">
                    <a:solidFill>
                      <a:srgbClr val="000000"/>
                    </a:solidFill>
                    <a:latin typeface="微軟正黑體" pitchFamily="34" charset="-120"/>
                    <a:ea typeface="微軟正黑體" pitchFamily="34" charset="-120"/>
                    <a:sym typeface="微軟正黑體" pitchFamily="34" charset="-120"/>
                  </a:rPr>
                  <a:t> </a:t>
                </a:r>
                <a:r>
                  <a:rPr kumimoji="0" lang="zh-TW" altLang="en-US" sz="700" dirty="0">
                    <a:solidFill>
                      <a:srgbClr val="000000"/>
                    </a:solidFill>
                    <a:latin typeface="微軟正黑體" pitchFamily="34" charset="-120"/>
                    <a:ea typeface="微軟正黑體" pitchFamily="34" charset="-120"/>
                    <a:sym typeface="微軟正黑體" pitchFamily="34" charset="-120"/>
                  </a:rPr>
                  <a:t>為創造客戶價值提供充沛的工程技術資源</a:t>
                </a:r>
                <a:endParaRPr kumimoji="0" lang="en-US" altLang="zh-TW" sz="800" dirty="0">
                  <a:solidFill>
                    <a:srgbClr val="000000"/>
                  </a:solidFill>
                  <a:latin typeface="微軟正黑體" pitchFamily="34" charset="-120"/>
                  <a:ea typeface="微軟正黑體" pitchFamily="34" charset="-120"/>
                  <a:sym typeface="微軟正黑體" pitchFamily="34" charset="-120"/>
                </a:endParaRPr>
              </a:p>
              <a:p>
                <a:pPr eaLnBrk="1" hangingPunct="1">
                  <a:buSzPct val="140000"/>
                  <a:buFont typeface="Arial" charset="0"/>
                  <a:buChar char="•"/>
                </a:pPr>
                <a:r>
                  <a:rPr kumimoji="0" lang="en-US" altLang="zh-TW" sz="700" dirty="0">
                    <a:solidFill>
                      <a:srgbClr val="000000"/>
                    </a:solidFill>
                    <a:latin typeface="微軟正黑體" pitchFamily="34" charset="-120"/>
                    <a:ea typeface="微軟正黑體" pitchFamily="34" charset="-120"/>
                    <a:sym typeface="微軟正黑體" pitchFamily="34" charset="-120"/>
                  </a:rPr>
                  <a:t> </a:t>
                </a:r>
                <a:r>
                  <a:rPr kumimoji="0" lang="zh-TW" altLang="en-US" sz="700" dirty="0">
                    <a:solidFill>
                      <a:srgbClr val="000000"/>
                    </a:solidFill>
                    <a:latin typeface="微軟正黑體" pitchFamily="34" charset="-120"/>
                    <a:ea typeface="微軟正黑體" pitchFamily="34" charset="-120"/>
                    <a:sym typeface="微軟正黑體" pitchFamily="34" charset="-120"/>
                  </a:rPr>
                  <a:t>為產品創新提供技術平台</a:t>
                </a:r>
                <a:r>
                  <a:rPr kumimoji="0" lang="en-US" altLang="zh-TW" sz="700" dirty="0">
                    <a:solidFill>
                      <a:srgbClr val="000000"/>
                    </a:solidFill>
                    <a:latin typeface="微軟正黑體" pitchFamily="34" charset="-120"/>
                    <a:ea typeface="微軟正黑體" pitchFamily="34" charset="-120"/>
                    <a:sym typeface="微軟正黑體" pitchFamily="34" charset="-120"/>
                  </a:rPr>
                  <a:t>  </a:t>
                </a:r>
              </a:p>
            </p:txBody>
          </p:sp>
          <p:sp>
            <p:nvSpPr>
              <p:cNvPr id="36" name="矩形 28"/>
              <p:cNvSpPr>
                <a:spLocks noChangeArrowheads="1"/>
              </p:cNvSpPr>
              <p:nvPr/>
            </p:nvSpPr>
            <p:spPr bwMode="auto">
              <a:xfrm>
                <a:off x="3008" y="3724"/>
                <a:ext cx="7580" cy="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17780" rIns="90170" bIns="46990">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buSzPct val="140000"/>
                  <a:buFont typeface="Arial" charset="0"/>
                  <a:buChar char="•"/>
                </a:pPr>
                <a:r>
                  <a:rPr kumimoji="0" lang="en-US" altLang="zh-TW" sz="600" dirty="0">
                    <a:solidFill>
                      <a:srgbClr val="000000"/>
                    </a:solidFill>
                    <a:latin typeface="微軟正黑體" pitchFamily="34" charset="-120"/>
                    <a:ea typeface="微軟正黑體" pitchFamily="34" charset="-120"/>
                    <a:sym typeface="微軟正黑體" pitchFamily="34" charset="-120"/>
                  </a:rPr>
                  <a:t> </a:t>
                </a:r>
                <a:r>
                  <a:rPr kumimoji="0" lang="zh-TW" altLang="en-US" sz="700">
                    <a:solidFill>
                      <a:srgbClr val="000000"/>
                    </a:solidFill>
                    <a:latin typeface="微軟正黑體" pitchFamily="34" charset="-120"/>
                    <a:ea typeface="微軟正黑體" pitchFamily="34" charset="-120"/>
                    <a:sym typeface="微軟正黑體" pitchFamily="34" charset="-120"/>
                  </a:rPr>
                  <a:t>提供顧客彈性營運模組</a:t>
                </a:r>
                <a:endParaRPr kumimoji="0" lang="zh-TW" altLang="en-US" sz="800">
                  <a:solidFill>
                    <a:srgbClr val="000000"/>
                  </a:solidFill>
                  <a:latin typeface="微軟正黑體" pitchFamily="34" charset="-120"/>
                  <a:ea typeface="微軟正黑體" pitchFamily="34" charset="-120"/>
                  <a:sym typeface="微軟正黑體" pitchFamily="34" charset="-120"/>
                </a:endParaRPr>
              </a:p>
              <a:p>
                <a:pPr eaLnBrk="1" hangingPunct="1">
                  <a:buSzPct val="140000"/>
                  <a:buFont typeface="Arial" charset="0"/>
                  <a:buChar char="•"/>
                </a:pPr>
                <a:r>
                  <a:rPr kumimoji="0" lang="en-US" altLang="zh-TW" sz="700" dirty="0">
                    <a:solidFill>
                      <a:srgbClr val="000000"/>
                    </a:solidFill>
                    <a:latin typeface="微軟正黑體" pitchFamily="34" charset="-120"/>
                    <a:ea typeface="微軟正黑體" pitchFamily="34" charset="-120"/>
                    <a:sym typeface="微軟正黑體" pitchFamily="34" charset="-120"/>
                  </a:rPr>
                  <a:t> </a:t>
                </a:r>
                <a:r>
                  <a:rPr kumimoji="0" lang="zh-TW" altLang="en-US" sz="700">
                    <a:solidFill>
                      <a:srgbClr val="000000"/>
                    </a:solidFill>
                    <a:latin typeface="微軟正黑體" pitchFamily="34" charset="-120"/>
                    <a:ea typeface="微軟正黑體" pitchFamily="34" charset="-120"/>
                    <a:sym typeface="微軟正黑體" pitchFamily="34" charset="-120"/>
                  </a:rPr>
                  <a:t>為客戶需求提供特定程序方案</a:t>
                </a:r>
                <a:r>
                  <a:rPr kumimoji="0" lang="en-US" altLang="zh-TW" sz="700" dirty="0">
                    <a:solidFill>
                      <a:srgbClr val="000000"/>
                    </a:solidFill>
                    <a:latin typeface="微軟正黑體" pitchFamily="34" charset="-120"/>
                    <a:ea typeface="微軟正黑體" pitchFamily="34" charset="-120"/>
                    <a:sym typeface="微軟正黑體" pitchFamily="34" charset="-120"/>
                  </a:rPr>
                  <a:t> </a:t>
                </a:r>
                <a:endParaRPr kumimoji="0" lang="en-US" altLang="zh-TW" sz="800" dirty="0">
                  <a:solidFill>
                    <a:srgbClr val="000000"/>
                  </a:solidFill>
                  <a:latin typeface="微軟正黑體" pitchFamily="34" charset="-120"/>
                  <a:ea typeface="微軟正黑體" pitchFamily="34" charset="-120"/>
                  <a:sym typeface="微軟正黑體" pitchFamily="34" charset="-120"/>
                </a:endParaRPr>
              </a:p>
              <a:p>
                <a:pPr eaLnBrk="1" hangingPunct="1">
                  <a:buSzPct val="140000"/>
                  <a:buFont typeface="Arial" charset="0"/>
                  <a:buChar char="•"/>
                </a:pPr>
                <a:r>
                  <a:rPr kumimoji="0" lang="en-US" altLang="zh-TW" sz="700" dirty="0">
                    <a:solidFill>
                      <a:srgbClr val="000000"/>
                    </a:solidFill>
                    <a:latin typeface="微軟正黑體" pitchFamily="34" charset="-120"/>
                    <a:ea typeface="微軟正黑體" pitchFamily="34" charset="-120"/>
                    <a:sym typeface="微軟正黑體" pitchFamily="34" charset="-120"/>
                  </a:rPr>
                  <a:t> </a:t>
                </a:r>
                <a:r>
                  <a:rPr kumimoji="0" lang="zh-TW" altLang="en-US" sz="700">
                    <a:solidFill>
                      <a:srgbClr val="000000"/>
                    </a:solidFill>
                    <a:latin typeface="微軟正黑體" pitchFamily="34" charset="-120"/>
                    <a:ea typeface="微軟正黑體" pitchFamily="34" charset="-120"/>
                    <a:sym typeface="微軟正黑體" pitchFamily="34" charset="-120"/>
                  </a:rPr>
                  <a:t>服務、速度、客戶滿意</a:t>
                </a:r>
                <a:endParaRPr kumimoji="0" lang="en-US" altLang="zh-TW" sz="700" dirty="0">
                  <a:solidFill>
                    <a:srgbClr val="000000"/>
                  </a:solidFill>
                  <a:latin typeface="微軟正黑體" pitchFamily="34" charset="-120"/>
                  <a:ea typeface="微軟正黑體" pitchFamily="34" charset="-120"/>
                  <a:sym typeface="微軟正黑體" pitchFamily="34" charset="-120"/>
                </a:endParaRPr>
              </a:p>
            </p:txBody>
          </p:sp>
          <p:sp>
            <p:nvSpPr>
              <p:cNvPr id="37" name="矩形 29"/>
              <p:cNvSpPr>
                <a:spLocks noChangeArrowheads="1"/>
              </p:cNvSpPr>
              <p:nvPr/>
            </p:nvSpPr>
            <p:spPr bwMode="auto">
              <a:xfrm>
                <a:off x="3008" y="5886"/>
                <a:ext cx="8475" cy="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17780" rIns="90170" bIns="46990">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buSzPct val="140000"/>
                  <a:buFont typeface="Arial" charset="0"/>
                  <a:buChar char="•"/>
                </a:pPr>
                <a:r>
                  <a:rPr kumimoji="0" lang="zh-TW" altLang="en-US" sz="700">
                    <a:solidFill>
                      <a:srgbClr val="000000"/>
                    </a:solidFill>
                    <a:latin typeface="微軟正黑體" pitchFamily="34" charset="-120"/>
                    <a:ea typeface="微軟正黑體" pitchFamily="34" charset="-120"/>
                    <a:sym typeface="微軟正黑體" pitchFamily="34" charset="-120"/>
                  </a:rPr>
                  <a:t>客戶導向團隊</a:t>
                </a:r>
                <a:endParaRPr kumimoji="0" lang="zh-TW" altLang="en-US" sz="800">
                  <a:solidFill>
                    <a:srgbClr val="000000"/>
                  </a:solidFill>
                  <a:latin typeface="微軟正黑體" pitchFamily="34" charset="-120"/>
                  <a:ea typeface="微軟正黑體" pitchFamily="34" charset="-120"/>
                  <a:sym typeface="微軟正黑體" pitchFamily="34" charset="-120"/>
                </a:endParaRPr>
              </a:p>
              <a:p>
                <a:pPr eaLnBrk="1" hangingPunct="1">
                  <a:buSzPct val="140000"/>
                  <a:buFont typeface="Arial" charset="0"/>
                  <a:buChar char="•"/>
                </a:pPr>
                <a:r>
                  <a:rPr kumimoji="0" lang="zh-TW" altLang="en-US" sz="700">
                    <a:solidFill>
                      <a:srgbClr val="000000"/>
                    </a:solidFill>
                    <a:latin typeface="微軟正黑體" pitchFamily="34" charset="-120"/>
                    <a:ea typeface="微軟正黑體" pitchFamily="34" charset="-120"/>
                    <a:sym typeface="微軟正黑體" pitchFamily="34" charset="-120"/>
                  </a:rPr>
                  <a:t>研發、供應鏈、製造與</a:t>
                </a:r>
                <a:r>
                  <a:rPr kumimoji="0" lang="en-US" altLang="zh-TW" sz="700" dirty="0">
                    <a:solidFill>
                      <a:srgbClr val="000000"/>
                    </a:solidFill>
                    <a:latin typeface="微軟正黑體" pitchFamily="34" charset="-120"/>
                    <a:ea typeface="微軟正黑體" pitchFamily="34" charset="-120"/>
                    <a:sym typeface="微軟正黑體" pitchFamily="34" charset="-120"/>
                  </a:rPr>
                  <a:t> RMA </a:t>
                </a:r>
                <a:r>
                  <a:rPr kumimoji="0" lang="zh-TW" altLang="en-US" sz="700">
                    <a:solidFill>
                      <a:srgbClr val="000000"/>
                    </a:solidFill>
                    <a:latin typeface="微軟正黑體" pitchFamily="34" charset="-120"/>
                    <a:ea typeface="微軟正黑體" pitchFamily="34" charset="-120"/>
                    <a:sym typeface="微軟正黑體" pitchFamily="34" charset="-120"/>
                  </a:rPr>
                  <a:t>服務整合</a:t>
                </a:r>
                <a:endParaRPr kumimoji="0" lang="en-US" altLang="zh-TW" sz="800" dirty="0">
                  <a:solidFill>
                    <a:srgbClr val="000000"/>
                  </a:solidFill>
                  <a:latin typeface="微軟正黑體" pitchFamily="34" charset="-120"/>
                  <a:ea typeface="微軟正黑體" pitchFamily="34" charset="-120"/>
                  <a:sym typeface="微軟正黑體" pitchFamily="34" charset="-120"/>
                </a:endParaRPr>
              </a:p>
              <a:p>
                <a:pPr eaLnBrk="1" hangingPunct="1">
                  <a:buSzPct val="140000"/>
                  <a:buFont typeface="Arial" charset="0"/>
                  <a:buChar char="•"/>
                </a:pPr>
                <a:r>
                  <a:rPr kumimoji="0" lang="zh-TW" altLang="en-US" sz="700">
                    <a:solidFill>
                      <a:srgbClr val="000000"/>
                    </a:solidFill>
                    <a:latin typeface="微軟正黑體" pitchFamily="34" charset="-120"/>
                    <a:ea typeface="微軟正黑體" pitchFamily="34" charset="-120"/>
                    <a:sym typeface="微軟正黑體" pitchFamily="34" charset="-120"/>
                  </a:rPr>
                  <a:t>一次性全方位解決方案</a:t>
                </a:r>
                <a:endParaRPr kumimoji="0" lang="en-US" altLang="zh-TW" sz="700" dirty="0">
                  <a:solidFill>
                    <a:srgbClr val="000000"/>
                  </a:solidFill>
                  <a:latin typeface="微軟正黑體" pitchFamily="34" charset="-120"/>
                  <a:ea typeface="微軟正黑體" pitchFamily="34" charset="-120"/>
                  <a:sym typeface="微軟正黑體" pitchFamily="34" charset="-120"/>
                </a:endParaRPr>
              </a:p>
            </p:txBody>
          </p:sp>
        </p:grpSp>
        <p:sp>
          <p:nvSpPr>
            <p:cNvPr id="47" name="Rectangle 4"/>
            <p:cNvSpPr>
              <a:spLocks noChangeArrowheads="1"/>
            </p:cNvSpPr>
            <p:nvPr/>
          </p:nvSpPr>
          <p:spPr bwMode="auto">
            <a:xfrm>
              <a:off x="4685618" y="3329283"/>
              <a:ext cx="23368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kumimoji="0" lang="zh-TW" altLang="en-US" sz="1600" b="1" dirty="0">
                  <a:solidFill>
                    <a:srgbClr val="FFFF00"/>
                  </a:solidFill>
                  <a:latin typeface="微軟正黑體" pitchFamily="34" charset="-120"/>
                  <a:ea typeface="微軟正黑體" pitchFamily="34" charset="-120"/>
                  <a:sym typeface="微軟正黑體" pitchFamily="34" charset="-120"/>
                </a:rPr>
                <a:t>英華達的核心競爭力</a:t>
              </a:r>
              <a:endParaRPr kumimoji="0" lang="en-US" altLang="zh-TW" sz="1600" b="1" dirty="0">
                <a:solidFill>
                  <a:srgbClr val="FFFF00"/>
                </a:solidFill>
                <a:latin typeface="微軟正黑體" pitchFamily="34" charset="-120"/>
                <a:ea typeface="微軟正黑體" pitchFamily="34" charset="-120"/>
                <a:sym typeface="微軟正黑體" pitchFamily="34" charset="-120"/>
              </a:endParaRPr>
            </a:p>
          </p:txBody>
        </p:sp>
      </p:grpSp>
      <p:sp>
        <p:nvSpPr>
          <p:cNvPr id="48" name="Rectangle 1"/>
          <p:cNvSpPr>
            <a:spLocks noChangeArrowheads="1"/>
          </p:cNvSpPr>
          <p:nvPr/>
        </p:nvSpPr>
        <p:spPr bwMode="auto">
          <a:xfrm>
            <a:off x="6537176" y="846311"/>
            <a:ext cx="3456384" cy="130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rIns="360000" bIns="36000" anchor="ctr">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lnSpc>
                <a:spcPct val="200000"/>
              </a:lnSpc>
              <a:buFont typeface="Wingdings" pitchFamily="2" charset="2"/>
              <a:buChar char="u"/>
            </a:pPr>
            <a:r>
              <a:rPr kumimoji="0" lang="zh-TW" altLang="en-US" sz="1000" b="1" dirty="0">
                <a:solidFill>
                  <a:srgbClr val="00B050"/>
                </a:solidFill>
                <a:latin typeface="微軟正黑體" pitchFamily="34" charset="-120"/>
                <a:ea typeface="微軟正黑體" pitchFamily="34" charset="-120"/>
                <a:sym typeface="Arial Unicode MS" pitchFamily="34" charset="-120"/>
              </a:rPr>
              <a:t>  經營理念：誠信共享、積極創新 </a:t>
            </a:r>
            <a:endParaRPr kumimoji="0" lang="en-US" altLang="zh-TW" sz="1200" b="1" dirty="0">
              <a:solidFill>
                <a:srgbClr val="00B050"/>
              </a:solidFill>
              <a:latin typeface="微軟正黑體" pitchFamily="34" charset="-120"/>
              <a:ea typeface="微軟正黑體" pitchFamily="34" charset="-120"/>
              <a:sym typeface="Arial Unicode MS" pitchFamily="34" charset="-120"/>
            </a:endParaRPr>
          </a:p>
          <a:p>
            <a:pPr eaLnBrk="1" hangingPunct="1">
              <a:lnSpc>
                <a:spcPct val="200000"/>
              </a:lnSpc>
              <a:buFont typeface="Wingdings" pitchFamily="2" charset="2"/>
              <a:buChar char="u"/>
            </a:pPr>
            <a:r>
              <a:rPr kumimoji="0" lang="zh-TW" altLang="en-US" sz="1000" b="1" dirty="0">
                <a:solidFill>
                  <a:srgbClr val="0000CC"/>
                </a:solidFill>
                <a:latin typeface="微軟正黑體" pitchFamily="34" charset="-120"/>
                <a:ea typeface="微軟正黑體" pitchFamily="34" charset="-120"/>
                <a:sym typeface="Arial Unicode MS" pitchFamily="34" charset="-120"/>
              </a:rPr>
              <a:t>  使命：創造 績效、造福人群</a:t>
            </a:r>
          </a:p>
          <a:p>
            <a:pPr eaLnBrk="1" hangingPunct="1">
              <a:lnSpc>
                <a:spcPct val="200000"/>
              </a:lnSpc>
              <a:buFont typeface="Wingdings" pitchFamily="2" charset="2"/>
              <a:buChar char="u"/>
            </a:pPr>
            <a:r>
              <a:rPr kumimoji="0" lang="zh-TW" altLang="en-US" sz="1000" b="1" dirty="0">
                <a:solidFill>
                  <a:srgbClr val="00B050"/>
                </a:solidFill>
                <a:latin typeface="微軟正黑體" pitchFamily="34" charset="-120"/>
                <a:ea typeface="微軟正黑體" pitchFamily="34" charset="-120"/>
                <a:sym typeface="Arial Unicode MS" pitchFamily="34" charset="-120"/>
              </a:rPr>
              <a:t>  願景：成為最有價值的公司</a:t>
            </a:r>
          </a:p>
          <a:p>
            <a:pPr eaLnBrk="1" hangingPunct="1">
              <a:lnSpc>
                <a:spcPct val="200000"/>
              </a:lnSpc>
              <a:buFont typeface="Wingdings" pitchFamily="2" charset="2"/>
              <a:buChar char="u"/>
            </a:pPr>
            <a:r>
              <a:rPr kumimoji="0" lang="zh-TW" altLang="en-US" sz="1000" b="1" dirty="0">
                <a:solidFill>
                  <a:srgbClr val="0000CC"/>
                </a:solidFill>
                <a:latin typeface="微軟正黑體" pitchFamily="34" charset="-120"/>
                <a:ea typeface="微軟正黑體" pitchFamily="34" charset="-120"/>
                <a:sym typeface="Arial Unicode MS" pitchFamily="34" charset="-120"/>
              </a:rPr>
              <a:t>  品質政策：</a:t>
            </a:r>
            <a:r>
              <a:rPr lang="zh-TW" altLang="en-US" sz="1000" b="1" dirty="0">
                <a:solidFill>
                  <a:srgbClr val="0000CC"/>
                </a:solidFill>
                <a:latin typeface="微軟正黑體" pitchFamily="34" charset="-120"/>
                <a:ea typeface="微軟正黑體" pitchFamily="34" charset="-120"/>
                <a:sym typeface="Arial Unicode MS" pitchFamily="34" charset="-120"/>
              </a:rPr>
              <a:t>卓越品質 客戶滿意 與時俱進 永續經營</a:t>
            </a:r>
          </a:p>
        </p:txBody>
      </p:sp>
      <p:sp>
        <p:nvSpPr>
          <p:cNvPr id="49" name="Rectangle 1"/>
          <p:cNvSpPr>
            <a:spLocks noChangeArrowheads="1"/>
          </p:cNvSpPr>
          <p:nvPr/>
        </p:nvSpPr>
        <p:spPr bwMode="auto">
          <a:xfrm>
            <a:off x="3368824" y="2636912"/>
            <a:ext cx="3286059" cy="12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rIns="360000" bIns="36000" anchor="ctr">
            <a:spAutoFit/>
          </a:bodyPr>
          <a:lstStyle>
            <a:lvl1pPr marL="85725" indent="180975"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just" eaLnBrk="1" hangingPunct="1">
              <a:lnSpc>
                <a:spcPct val="150000"/>
              </a:lnSpc>
              <a:buFont typeface="Wingdings" pitchFamily="2" charset="2"/>
              <a:buChar char="l"/>
            </a:pPr>
            <a:r>
              <a:rPr kumimoji="0" lang="zh-TW" altLang="en-US" sz="1000" dirty="0">
                <a:solidFill>
                  <a:srgbClr val="0000CC"/>
                </a:solidFill>
                <a:latin typeface="微軟正黑體" pitchFamily="34" charset="-120"/>
                <a:ea typeface="微軟正黑體" pitchFamily="34" charset="-120"/>
                <a:sym typeface="微軟正黑體" pitchFamily="34" charset="-120"/>
              </a:rPr>
              <a:t>產業類別：消費性電子產品製造業</a:t>
            </a:r>
            <a:endParaRPr kumimoji="0" lang="zh-TW" altLang="en-US" sz="1200" dirty="0">
              <a:solidFill>
                <a:srgbClr val="0000CC"/>
              </a:solidFill>
              <a:latin typeface="微軟正黑體" pitchFamily="34" charset="-120"/>
              <a:ea typeface="微軟正黑體" pitchFamily="34" charset="-120"/>
              <a:sym typeface="微軟正黑體" pitchFamily="34" charset="-120"/>
            </a:endParaRPr>
          </a:p>
          <a:p>
            <a:pPr algn="just" eaLnBrk="1" hangingPunct="1">
              <a:lnSpc>
                <a:spcPct val="150000"/>
              </a:lnSpc>
              <a:buFont typeface="Wingdings" pitchFamily="2" charset="2"/>
              <a:buChar char="l"/>
            </a:pPr>
            <a:r>
              <a:rPr kumimoji="0" lang="zh-TW" altLang="en-US" sz="1000" dirty="0">
                <a:solidFill>
                  <a:srgbClr val="0000CC"/>
                </a:solidFill>
                <a:latin typeface="微軟正黑體" pitchFamily="34" charset="-120"/>
                <a:ea typeface="微軟正黑體" pitchFamily="34" charset="-120"/>
                <a:sym typeface="微軟正黑體" pitchFamily="34" charset="-120"/>
              </a:rPr>
              <a:t>主要商品：智慧型手持式產品、雲端終端產品</a:t>
            </a:r>
            <a:endParaRPr kumimoji="0" lang="zh-TW" altLang="en-US" sz="1200" dirty="0">
              <a:solidFill>
                <a:srgbClr val="0000CC"/>
              </a:solidFill>
              <a:latin typeface="微軟正黑體" pitchFamily="34" charset="-120"/>
              <a:ea typeface="微軟正黑體" pitchFamily="34" charset="-120"/>
              <a:sym typeface="微軟正黑體" pitchFamily="34" charset="-120"/>
            </a:endParaRPr>
          </a:p>
          <a:p>
            <a:pPr algn="just" eaLnBrk="1" hangingPunct="1">
              <a:lnSpc>
                <a:spcPct val="150000"/>
              </a:lnSpc>
              <a:buFont typeface="Wingdings" pitchFamily="2" charset="2"/>
              <a:buChar char="l"/>
            </a:pPr>
            <a:r>
              <a:rPr kumimoji="0" lang="zh-TW" altLang="en-US" sz="1000" dirty="0">
                <a:solidFill>
                  <a:srgbClr val="0000CC"/>
                </a:solidFill>
                <a:latin typeface="微軟正黑體" pitchFamily="34" charset="-120"/>
                <a:ea typeface="微軟正黑體" pitchFamily="34" charset="-120"/>
                <a:sym typeface="微軟正黑體" pitchFamily="34" charset="-120"/>
              </a:rPr>
              <a:t>員　　工：</a:t>
            </a:r>
            <a:r>
              <a:rPr lang="en-US" altLang="zh-TW" sz="1000" dirty="0">
                <a:latin typeface="微軟正黑體" pitchFamily="34" charset="-120"/>
                <a:ea typeface="微軟正黑體" pitchFamily="34" charset="-120"/>
                <a:sym typeface="微軟正黑體" pitchFamily="34" charset="-120"/>
              </a:rPr>
              <a:t>30,600</a:t>
            </a:r>
            <a:r>
              <a:rPr kumimoji="0" lang="zh-TW" altLang="en-US" sz="1000" dirty="0">
                <a:solidFill>
                  <a:srgbClr val="0000CC"/>
                </a:solidFill>
                <a:latin typeface="微軟正黑體" pitchFamily="34" charset="-120"/>
                <a:ea typeface="微軟正黑體" pitchFamily="34" charset="-120"/>
                <a:sym typeface="微軟正黑體" pitchFamily="34" charset="-120"/>
              </a:rPr>
              <a:t>人</a:t>
            </a:r>
            <a:endParaRPr kumimoji="0" lang="zh-TW" altLang="en-US" sz="1200" dirty="0">
              <a:solidFill>
                <a:srgbClr val="0000CC"/>
              </a:solidFill>
              <a:latin typeface="微軟正黑體" pitchFamily="34" charset="-120"/>
              <a:ea typeface="微軟正黑體" pitchFamily="34" charset="-120"/>
              <a:sym typeface="微軟正黑體" pitchFamily="34" charset="-120"/>
            </a:endParaRPr>
          </a:p>
          <a:p>
            <a:pPr algn="just" eaLnBrk="1" hangingPunct="1">
              <a:lnSpc>
                <a:spcPct val="150000"/>
              </a:lnSpc>
              <a:buFont typeface="Wingdings" pitchFamily="2" charset="2"/>
              <a:buChar char="l"/>
            </a:pPr>
            <a:r>
              <a:rPr kumimoji="0" lang="zh-TW" altLang="en-US" sz="1000" dirty="0">
                <a:solidFill>
                  <a:srgbClr val="0000CC"/>
                </a:solidFill>
                <a:latin typeface="微軟正黑體" pitchFamily="34" charset="-120"/>
                <a:ea typeface="微軟正黑體" pitchFamily="34" charset="-120"/>
                <a:sym typeface="微軟正黑體" pitchFamily="34" charset="-120"/>
              </a:rPr>
              <a:t>資 本 額：</a:t>
            </a:r>
            <a:r>
              <a:rPr kumimoji="0" lang="en-US" altLang="zh-TW" sz="1000" dirty="0">
                <a:latin typeface="微軟正黑體" pitchFamily="34" charset="-120"/>
                <a:ea typeface="微軟正黑體" pitchFamily="34" charset="-120"/>
                <a:sym typeface="微軟正黑體" pitchFamily="34" charset="-120"/>
              </a:rPr>
              <a:t>53.69 </a:t>
            </a:r>
            <a:r>
              <a:rPr kumimoji="0" lang="zh-TW" altLang="en-US" sz="1000" dirty="0">
                <a:solidFill>
                  <a:srgbClr val="0000CC"/>
                </a:solidFill>
                <a:latin typeface="微軟正黑體" pitchFamily="34" charset="-120"/>
                <a:ea typeface="微軟正黑體" pitchFamily="34" charset="-120"/>
                <a:sym typeface="微軟正黑體" pitchFamily="34" charset="-120"/>
              </a:rPr>
              <a:t>億</a:t>
            </a:r>
            <a:endParaRPr kumimoji="0" lang="en-US" altLang="zh-TW" sz="1000" dirty="0">
              <a:solidFill>
                <a:srgbClr val="0000CC"/>
              </a:solidFill>
              <a:latin typeface="微軟正黑體" pitchFamily="34" charset="-120"/>
              <a:ea typeface="微軟正黑體" pitchFamily="34" charset="-120"/>
              <a:sym typeface="微軟正黑體" pitchFamily="34" charset="-120"/>
            </a:endParaRPr>
          </a:p>
          <a:p>
            <a:pPr algn="just" eaLnBrk="1" hangingPunct="1">
              <a:lnSpc>
                <a:spcPct val="150000"/>
              </a:lnSpc>
              <a:buFont typeface="Wingdings" pitchFamily="2" charset="2"/>
              <a:buChar char="l"/>
            </a:pPr>
            <a:endParaRPr kumimoji="0" lang="zh-TW" altLang="en-US" sz="900" dirty="0">
              <a:solidFill>
                <a:srgbClr val="000000"/>
              </a:solidFill>
              <a:latin typeface="微軟正黑體" pitchFamily="34" charset="-120"/>
              <a:ea typeface="微軟正黑體" pitchFamily="34" charset="-120"/>
              <a:sym typeface="微軟正黑體" pitchFamily="34" charset="-120"/>
            </a:endParaRPr>
          </a:p>
        </p:txBody>
      </p:sp>
      <p:pic>
        <p:nvPicPr>
          <p:cNvPr id="50" name="圖片 19"/>
          <p:cNvPicPr>
            <a:picLocks noChangeAspect="1" noChangeArrowheads="1"/>
          </p:cNvPicPr>
          <p:nvPr/>
        </p:nvPicPr>
        <p:blipFill>
          <a:blip r:embed="rId2" cstate="print">
            <a:lum bright="6000"/>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rcRect/>
          <a:stretch>
            <a:fillRect/>
          </a:stretch>
        </p:blipFill>
        <p:spPr bwMode="auto">
          <a:xfrm>
            <a:off x="5610198" y="4189354"/>
            <a:ext cx="3710637" cy="2251754"/>
          </a:xfrm>
          <a:prstGeom prst="rect">
            <a:avLst/>
          </a:prstGeom>
          <a:solidFill>
            <a:srgbClr val="0066CC"/>
          </a:solidFill>
          <a:ln>
            <a:noFill/>
          </a:ln>
          <a:effectLst>
            <a:glow rad="63500">
              <a:schemeClr val="accent5">
                <a:satMod val="175000"/>
                <a:alpha val="40000"/>
              </a:schemeClr>
            </a:glow>
            <a:softEdge rad="38100"/>
          </a:effectLst>
          <a:extLst/>
        </p:spPr>
      </p:pic>
      <p:sp>
        <p:nvSpPr>
          <p:cNvPr id="51" name="橢圓 23"/>
          <p:cNvSpPr>
            <a:spLocks noChangeAspect="1"/>
          </p:cNvSpPr>
          <p:nvPr/>
        </p:nvSpPr>
        <p:spPr bwMode="auto">
          <a:xfrm>
            <a:off x="7330173" y="4822766"/>
            <a:ext cx="981491" cy="1013205"/>
          </a:xfrm>
          <a:prstGeom prst="ellipse">
            <a:avLst/>
          </a:prstGeom>
          <a:solidFill>
            <a:schemeClr val="hlink">
              <a:alpha val="30980"/>
            </a:schemeClr>
          </a:solidFill>
          <a:ln w="9525">
            <a:solidFill>
              <a:srgbClr val="59595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TW" sz="900" b="1">
              <a:solidFill>
                <a:srgbClr val="000000"/>
              </a:solidFill>
              <a:latin typeface="Tahoma" pitchFamily="34" charset="0"/>
              <a:ea typeface="新細明體" charset="-120"/>
              <a:sym typeface="Tahoma" pitchFamily="34" charset="0"/>
            </a:endParaRPr>
          </a:p>
        </p:txBody>
      </p:sp>
      <p:sp>
        <p:nvSpPr>
          <p:cNvPr id="52" name="橢圓 24"/>
          <p:cNvSpPr>
            <a:spLocks noChangeAspect="1" noChangeArrowheads="1"/>
          </p:cNvSpPr>
          <p:nvPr/>
        </p:nvSpPr>
        <p:spPr bwMode="auto">
          <a:xfrm>
            <a:off x="7433479" y="4919603"/>
            <a:ext cx="784524" cy="809563"/>
          </a:xfrm>
          <a:prstGeom prst="ellipse">
            <a:avLst/>
          </a:prstGeom>
          <a:solidFill>
            <a:schemeClr val="hlink">
              <a:alpha val="3098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CN" sz="1000" b="1">
              <a:solidFill>
                <a:srgbClr val="000000"/>
              </a:solidFill>
              <a:latin typeface="Tahoma" pitchFamily="34" charset="0"/>
              <a:ea typeface="新細明體" charset="-120"/>
              <a:sym typeface="Tahoma" pitchFamily="34" charset="0"/>
            </a:endParaRPr>
          </a:p>
          <a:p>
            <a:pPr algn="ctr" eaLnBrk="1" hangingPunct="1"/>
            <a:endParaRPr kumimoji="0" lang="zh-TW" altLang="zh-CN" sz="1000" b="1">
              <a:solidFill>
                <a:srgbClr val="000000"/>
              </a:solidFill>
              <a:latin typeface="Tahoma" pitchFamily="34" charset="0"/>
              <a:ea typeface="新細明體" charset="-120"/>
              <a:sym typeface="Tahoma" pitchFamily="34" charset="0"/>
            </a:endParaRPr>
          </a:p>
        </p:txBody>
      </p:sp>
      <p:sp>
        <p:nvSpPr>
          <p:cNvPr id="53" name="文字方塊 25"/>
          <p:cNvSpPr>
            <a:spLocks noChangeArrowheads="1"/>
          </p:cNvSpPr>
          <p:nvPr/>
        </p:nvSpPr>
        <p:spPr bwMode="auto">
          <a:xfrm>
            <a:off x="7470302" y="4922779"/>
            <a:ext cx="709600" cy="1049005"/>
          </a:xfrm>
          <a:prstGeom prst="rect">
            <a:avLst/>
          </a:prstGeom>
          <a:noFill/>
          <a:ln>
            <a:noFill/>
          </a:ln>
          <a:effectLst/>
          <a:extLst/>
        </p:spPr>
        <p:txBody>
          <a:bodyPr wrap="square" lIns="90170" tIns="46990" rIns="90170" bIns="46990">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kumimoji="0" lang="zh-TW" altLang="en-US" sz="1000" b="1" dirty="0">
                <a:solidFill>
                  <a:srgbClr val="000000"/>
                </a:solidFill>
                <a:latin typeface="微軟正黑體" pitchFamily="34" charset="-120"/>
                <a:ea typeface="微軟正黑體" pitchFamily="34" charset="-120"/>
                <a:sym typeface="微軟正黑體" pitchFamily="34" charset="-120"/>
              </a:rPr>
              <a:t>研發中心</a:t>
            </a:r>
            <a:endParaRPr kumimoji="0" lang="en-US" altLang="zh-TW" sz="900" b="1"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dirty="0">
                <a:solidFill>
                  <a:srgbClr val="000000"/>
                </a:solidFill>
                <a:latin typeface="微軟正黑體" pitchFamily="34" charset="-120"/>
                <a:ea typeface="微軟正黑體" pitchFamily="34" charset="-120"/>
                <a:sym typeface="微軟正黑體" pitchFamily="34" charset="-120"/>
              </a:rPr>
              <a:t>台北</a:t>
            </a:r>
            <a:endParaRPr kumimoji="0" lang="en-US" altLang="zh-TW" sz="900"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dirty="0">
                <a:solidFill>
                  <a:srgbClr val="000000"/>
                </a:solidFill>
                <a:latin typeface="微軟正黑體" pitchFamily="34" charset="-120"/>
                <a:ea typeface="微軟正黑體" pitchFamily="34" charset="-120"/>
                <a:sym typeface="微軟正黑體" pitchFamily="34" charset="-120"/>
              </a:rPr>
              <a:t>上海</a:t>
            </a:r>
            <a:endParaRPr kumimoji="0" lang="en-US" altLang="zh-TW" sz="900"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dirty="0">
                <a:solidFill>
                  <a:srgbClr val="000000"/>
                </a:solidFill>
                <a:latin typeface="微軟正黑體" pitchFamily="34" charset="-120"/>
                <a:ea typeface="微軟正黑體" pitchFamily="34" charset="-120"/>
                <a:sym typeface="微軟正黑體" pitchFamily="34" charset="-120"/>
              </a:rPr>
              <a:t>南京</a:t>
            </a:r>
            <a:endParaRPr kumimoji="0" lang="en-US" altLang="zh-TW" sz="900"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en-US" altLang="zh-TW" sz="1000" dirty="0">
                <a:solidFill>
                  <a:srgbClr val="000000"/>
                </a:solidFill>
                <a:latin typeface="微軟正黑體" pitchFamily="34" charset="-120"/>
                <a:ea typeface="微軟正黑體" pitchFamily="34" charset="-120"/>
                <a:sym typeface="微軟正黑體" pitchFamily="34" charset="-120"/>
              </a:rPr>
              <a:t> </a:t>
            </a:r>
            <a:r>
              <a:rPr kumimoji="0" lang="zh-TW" altLang="en-US" sz="1000" dirty="0">
                <a:solidFill>
                  <a:srgbClr val="000000"/>
                </a:solidFill>
                <a:latin typeface="微軟正黑體" pitchFamily="34" charset="-120"/>
                <a:ea typeface="微軟正黑體" pitchFamily="34" charset="-120"/>
                <a:sym typeface="微軟正黑體" pitchFamily="34" charset="-120"/>
              </a:rPr>
              <a:t>南昌</a:t>
            </a:r>
            <a:r>
              <a:rPr kumimoji="0" lang="en-US" altLang="zh-TW" sz="1000" dirty="0">
                <a:solidFill>
                  <a:srgbClr val="000000"/>
                </a:solidFill>
                <a:latin typeface="微軟正黑體" pitchFamily="34" charset="-120"/>
                <a:ea typeface="微軟正黑體" pitchFamily="34" charset="-120"/>
                <a:sym typeface="微軟正黑體" pitchFamily="34" charset="-120"/>
              </a:rPr>
              <a:t> </a:t>
            </a:r>
          </a:p>
          <a:p>
            <a:pPr algn="ctr" eaLnBrk="1" hangingPunct="1"/>
            <a:endParaRPr kumimoji="0" lang="zh-TW" altLang="en-US" sz="1200" b="1" dirty="0">
              <a:solidFill>
                <a:srgbClr val="000000"/>
              </a:solidFill>
              <a:latin typeface="微軟正黑體" pitchFamily="34" charset="-120"/>
              <a:ea typeface="微軟正黑體" pitchFamily="34" charset="-120"/>
              <a:sym typeface="微軟正黑體" pitchFamily="34" charset="-120"/>
            </a:endParaRPr>
          </a:p>
        </p:txBody>
      </p:sp>
      <p:sp>
        <p:nvSpPr>
          <p:cNvPr id="54" name="橢圓 26"/>
          <p:cNvSpPr>
            <a:spLocks noChangeAspect="1"/>
          </p:cNvSpPr>
          <p:nvPr/>
        </p:nvSpPr>
        <p:spPr bwMode="auto">
          <a:xfrm>
            <a:off x="5760136" y="4408429"/>
            <a:ext cx="981491" cy="1013206"/>
          </a:xfrm>
          <a:prstGeom prst="ellipse">
            <a:avLst/>
          </a:prstGeom>
          <a:solidFill>
            <a:schemeClr val="hlink">
              <a:alpha val="30980"/>
            </a:schemeClr>
          </a:solidFill>
          <a:ln w="9525">
            <a:solidFill>
              <a:srgbClr val="59595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TW" sz="900" b="1">
              <a:solidFill>
                <a:srgbClr val="000000"/>
              </a:solidFill>
              <a:latin typeface="Tahoma" pitchFamily="34" charset="0"/>
              <a:ea typeface="新細明體" charset="-120"/>
              <a:sym typeface="Tahoma" pitchFamily="34" charset="0"/>
            </a:endParaRPr>
          </a:p>
        </p:txBody>
      </p:sp>
      <p:sp>
        <p:nvSpPr>
          <p:cNvPr id="55" name="橢圓 28"/>
          <p:cNvSpPr>
            <a:spLocks noChangeAspect="1" noChangeArrowheads="1"/>
          </p:cNvSpPr>
          <p:nvPr/>
        </p:nvSpPr>
        <p:spPr bwMode="auto">
          <a:xfrm>
            <a:off x="5863439" y="4505267"/>
            <a:ext cx="784525" cy="809562"/>
          </a:xfrm>
          <a:prstGeom prst="ellipse">
            <a:avLst/>
          </a:prstGeom>
          <a:solidFill>
            <a:schemeClr val="hlink">
              <a:alpha val="3098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CN" sz="1000" b="1">
              <a:solidFill>
                <a:srgbClr val="000000"/>
              </a:solidFill>
              <a:latin typeface="Tahoma" pitchFamily="34" charset="0"/>
              <a:ea typeface="新細明體" charset="-120"/>
              <a:sym typeface="Tahoma" pitchFamily="34" charset="0"/>
            </a:endParaRPr>
          </a:p>
          <a:p>
            <a:pPr algn="ctr" eaLnBrk="1" hangingPunct="1"/>
            <a:endParaRPr kumimoji="0" lang="zh-TW" altLang="zh-CN" sz="1000" b="1">
              <a:solidFill>
                <a:srgbClr val="000000"/>
              </a:solidFill>
              <a:latin typeface="Tahoma" pitchFamily="34" charset="0"/>
              <a:ea typeface="新細明體" charset="-120"/>
              <a:sym typeface="Tahoma" pitchFamily="34" charset="0"/>
            </a:endParaRPr>
          </a:p>
        </p:txBody>
      </p:sp>
      <p:sp>
        <p:nvSpPr>
          <p:cNvPr id="56" name="文字方塊 29"/>
          <p:cNvSpPr>
            <a:spLocks noChangeArrowheads="1"/>
          </p:cNvSpPr>
          <p:nvPr/>
        </p:nvSpPr>
        <p:spPr bwMode="auto">
          <a:xfrm>
            <a:off x="5920902" y="4717992"/>
            <a:ext cx="709600" cy="772006"/>
          </a:xfrm>
          <a:prstGeom prst="rect">
            <a:avLst/>
          </a:prstGeom>
          <a:noFill/>
          <a:ln>
            <a:noFill/>
          </a:ln>
          <a:effectLst/>
          <a:extLst/>
        </p:spPr>
        <p:txBody>
          <a:bodyPr wrap="square" lIns="90170" tIns="46990" rIns="90170" bIns="46990">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kumimoji="0" lang="zh-TW" altLang="en-US" sz="1000" b="1">
                <a:solidFill>
                  <a:srgbClr val="000000"/>
                </a:solidFill>
                <a:latin typeface="微軟正黑體" pitchFamily="34" charset="-120"/>
                <a:ea typeface="微軟正黑體" pitchFamily="34" charset="-120"/>
                <a:sym typeface="微軟正黑體" pitchFamily="34" charset="-120"/>
              </a:rPr>
              <a:t>海外分支</a:t>
            </a:r>
            <a:endParaRPr kumimoji="0" lang="en-US" altLang="zh-TW" sz="900" b="1"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a:solidFill>
                  <a:srgbClr val="000000"/>
                </a:solidFill>
                <a:latin typeface="微軟正黑體" pitchFamily="34" charset="-120"/>
                <a:ea typeface="微軟正黑體" pitchFamily="34" charset="-120"/>
                <a:sym typeface="微軟正黑體" pitchFamily="34" charset="-120"/>
              </a:rPr>
              <a:t>矽谷</a:t>
            </a:r>
            <a:endParaRPr kumimoji="0" lang="en-US" altLang="zh-TW" sz="900"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a:solidFill>
                  <a:srgbClr val="000000"/>
                </a:solidFill>
                <a:latin typeface="微軟正黑體" pitchFamily="34" charset="-120"/>
                <a:ea typeface="微軟正黑體" pitchFamily="34" charset="-120"/>
                <a:sym typeface="微軟正黑體" pitchFamily="34" charset="-120"/>
              </a:rPr>
              <a:t>東京</a:t>
            </a:r>
            <a:endParaRPr kumimoji="0" lang="en-US" altLang="zh-TW" sz="1000" dirty="0">
              <a:solidFill>
                <a:srgbClr val="000000"/>
              </a:solidFill>
              <a:latin typeface="微軟正黑體" pitchFamily="34" charset="-120"/>
              <a:ea typeface="微軟正黑體" pitchFamily="34" charset="-120"/>
              <a:sym typeface="微軟正黑體" pitchFamily="34" charset="-120"/>
            </a:endParaRPr>
          </a:p>
          <a:p>
            <a:pPr algn="ctr" eaLnBrk="1" hangingPunct="1"/>
            <a:endParaRPr kumimoji="0" lang="zh-TW" altLang="en-US" sz="1400" b="1">
              <a:solidFill>
                <a:srgbClr val="000000"/>
              </a:solidFill>
              <a:latin typeface="微軟正黑體" pitchFamily="34" charset="-120"/>
              <a:ea typeface="微軟正黑體" pitchFamily="34" charset="-120"/>
              <a:sym typeface="微軟正黑體" pitchFamily="34" charset="-120"/>
            </a:endParaRPr>
          </a:p>
        </p:txBody>
      </p:sp>
      <p:sp>
        <p:nvSpPr>
          <p:cNvPr id="57" name="橢圓 32"/>
          <p:cNvSpPr>
            <a:spLocks noChangeAspect="1"/>
          </p:cNvSpPr>
          <p:nvPr/>
        </p:nvSpPr>
        <p:spPr bwMode="auto">
          <a:xfrm>
            <a:off x="8000098" y="5381566"/>
            <a:ext cx="981491" cy="1013205"/>
          </a:xfrm>
          <a:prstGeom prst="ellipse">
            <a:avLst/>
          </a:prstGeom>
          <a:solidFill>
            <a:schemeClr val="hlink">
              <a:alpha val="30980"/>
            </a:schemeClr>
          </a:solidFill>
          <a:ln w="9525">
            <a:solidFill>
              <a:srgbClr val="59595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TW" sz="900" b="1">
              <a:solidFill>
                <a:srgbClr val="000000"/>
              </a:solidFill>
              <a:latin typeface="Tahoma" pitchFamily="34" charset="0"/>
              <a:ea typeface="新細明體" charset="-120"/>
              <a:sym typeface="Tahoma" pitchFamily="34" charset="0"/>
            </a:endParaRPr>
          </a:p>
        </p:txBody>
      </p:sp>
      <p:sp>
        <p:nvSpPr>
          <p:cNvPr id="58" name="橢圓 33"/>
          <p:cNvSpPr>
            <a:spLocks noChangeAspect="1" noChangeArrowheads="1"/>
          </p:cNvSpPr>
          <p:nvPr/>
        </p:nvSpPr>
        <p:spPr bwMode="auto">
          <a:xfrm>
            <a:off x="8097052" y="5476817"/>
            <a:ext cx="784525" cy="809562"/>
          </a:xfrm>
          <a:prstGeom prst="ellipse">
            <a:avLst/>
          </a:prstGeom>
          <a:noFill/>
          <a:ln>
            <a:noFill/>
          </a:ln>
          <a:effectLs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kumimoji="0" lang="zh-TW" altLang="en-US" sz="1000" b="1" dirty="0">
                <a:solidFill>
                  <a:srgbClr val="000000"/>
                </a:solidFill>
                <a:latin typeface="微軟正黑體" pitchFamily="34" charset="-120"/>
                <a:ea typeface="微軟正黑體" pitchFamily="34" charset="-120"/>
                <a:sym typeface="微軟正黑體" pitchFamily="34" charset="-120"/>
              </a:rPr>
              <a:t>總部</a:t>
            </a:r>
            <a:r>
              <a:rPr kumimoji="0" lang="en-US" altLang="zh-TW" sz="900" b="1" dirty="0">
                <a:solidFill>
                  <a:srgbClr val="000000"/>
                </a:solidFill>
                <a:latin typeface="微軟正黑體" pitchFamily="34" charset="-120"/>
                <a:ea typeface="微軟正黑體" pitchFamily="34" charset="-120"/>
                <a:sym typeface="微軟正黑體" pitchFamily="34" charset="-120"/>
              </a:rPr>
              <a:t> </a:t>
            </a:r>
            <a:endParaRPr kumimoji="0" lang="en-US" altLang="zh-TW" sz="800" b="1" dirty="0">
              <a:solidFill>
                <a:srgbClr val="000000"/>
              </a:solidFill>
              <a:latin typeface="微軟正黑體" pitchFamily="34" charset="-120"/>
              <a:ea typeface="微軟正黑體" pitchFamily="34" charset="-120"/>
              <a:sym typeface="微軟正黑體" pitchFamily="34" charset="-120"/>
            </a:endParaRPr>
          </a:p>
          <a:p>
            <a:pPr algn="ctr" eaLnBrk="1" hangingPunct="1"/>
            <a:endParaRPr kumimoji="0" lang="en-US" altLang="zh-TW" sz="700" b="1"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dirty="0">
                <a:solidFill>
                  <a:srgbClr val="000000"/>
                </a:solidFill>
                <a:latin typeface="微軟正黑體" pitchFamily="34" charset="-120"/>
                <a:ea typeface="微軟正黑體" pitchFamily="34" charset="-120"/>
                <a:sym typeface="微軟正黑體" pitchFamily="34" charset="-120"/>
              </a:rPr>
              <a:t>台北</a:t>
            </a:r>
          </a:p>
        </p:txBody>
      </p:sp>
      <p:sp>
        <p:nvSpPr>
          <p:cNvPr id="59" name="橢圓 34"/>
          <p:cNvSpPr>
            <a:spLocks noChangeAspect="1"/>
          </p:cNvSpPr>
          <p:nvPr/>
        </p:nvSpPr>
        <p:spPr bwMode="auto">
          <a:xfrm>
            <a:off x="8116068" y="4508441"/>
            <a:ext cx="979821" cy="1013205"/>
          </a:xfrm>
          <a:prstGeom prst="ellipse">
            <a:avLst/>
          </a:prstGeom>
          <a:solidFill>
            <a:schemeClr val="hlink">
              <a:alpha val="30980"/>
            </a:schemeClr>
          </a:solidFill>
          <a:ln w="9525">
            <a:solidFill>
              <a:srgbClr val="59595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TW" sz="900" b="1">
              <a:solidFill>
                <a:srgbClr val="000000"/>
              </a:solidFill>
              <a:latin typeface="Tahoma" pitchFamily="34" charset="0"/>
              <a:ea typeface="新細明體" charset="-120"/>
              <a:sym typeface="Tahoma" pitchFamily="34" charset="0"/>
            </a:endParaRPr>
          </a:p>
        </p:txBody>
      </p:sp>
      <p:sp>
        <p:nvSpPr>
          <p:cNvPr id="60" name="橢圓 37"/>
          <p:cNvSpPr>
            <a:spLocks noChangeAspect="1" noChangeArrowheads="1"/>
          </p:cNvSpPr>
          <p:nvPr/>
        </p:nvSpPr>
        <p:spPr bwMode="auto">
          <a:xfrm>
            <a:off x="8219291" y="4605278"/>
            <a:ext cx="784524" cy="809563"/>
          </a:xfrm>
          <a:prstGeom prst="ellipse">
            <a:avLst/>
          </a:prstGeom>
          <a:solidFill>
            <a:schemeClr val="hlink">
              <a:alpha val="3098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endParaRPr kumimoji="0" lang="zh-TW" altLang="zh-CN" sz="1000" b="1">
              <a:solidFill>
                <a:srgbClr val="000000"/>
              </a:solidFill>
              <a:latin typeface="微軟正黑體" pitchFamily="34" charset="-120"/>
              <a:ea typeface="微軟正黑體" pitchFamily="34" charset="-120"/>
              <a:sym typeface="微軟正黑體" pitchFamily="34" charset="-120"/>
            </a:endParaRPr>
          </a:p>
          <a:p>
            <a:pPr algn="ctr" eaLnBrk="1" hangingPunct="1"/>
            <a:endParaRPr kumimoji="0" lang="zh-TW" altLang="zh-CN" sz="1000" b="1">
              <a:solidFill>
                <a:srgbClr val="000000"/>
              </a:solidFill>
              <a:latin typeface="微軟正黑體" pitchFamily="34" charset="-120"/>
              <a:ea typeface="微軟正黑體" pitchFamily="34" charset="-120"/>
              <a:sym typeface="微軟正黑體" pitchFamily="34" charset="-120"/>
            </a:endParaRPr>
          </a:p>
        </p:txBody>
      </p:sp>
      <p:sp>
        <p:nvSpPr>
          <p:cNvPr id="61" name="矩形 43"/>
          <p:cNvSpPr>
            <a:spLocks noChangeArrowheads="1"/>
          </p:cNvSpPr>
          <p:nvPr/>
        </p:nvSpPr>
        <p:spPr bwMode="auto">
          <a:xfrm>
            <a:off x="8277827" y="4721166"/>
            <a:ext cx="725987" cy="556563"/>
          </a:xfrm>
          <a:prstGeom prst="rect">
            <a:avLst/>
          </a:prstGeom>
          <a:noFill/>
          <a:ln>
            <a:noFill/>
          </a:ln>
          <a:effectLst/>
          <a:extLst/>
        </p:spPr>
        <p:txBody>
          <a:bodyPr wrap="square" lIns="90170" tIns="46990" rIns="90170" bIns="46990">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algn="ctr" eaLnBrk="1" hangingPunct="1"/>
            <a:r>
              <a:rPr kumimoji="0" lang="zh-TW" altLang="en-US" sz="1000" b="1" dirty="0">
                <a:solidFill>
                  <a:srgbClr val="000000"/>
                </a:solidFill>
                <a:latin typeface="微軟正黑體" pitchFamily="34" charset="-120"/>
                <a:ea typeface="微軟正黑體" pitchFamily="34" charset="-120"/>
                <a:sym typeface="微軟正黑體" pitchFamily="34" charset="-120"/>
              </a:rPr>
              <a:t>主要工廠</a:t>
            </a:r>
            <a:endParaRPr kumimoji="0" lang="en-US" altLang="zh-TW" sz="900" b="1"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dirty="0">
                <a:solidFill>
                  <a:srgbClr val="000000"/>
                </a:solidFill>
                <a:latin typeface="微軟正黑體" pitchFamily="34" charset="-120"/>
                <a:ea typeface="微軟正黑體" pitchFamily="34" charset="-120"/>
                <a:sym typeface="微軟正黑體" pitchFamily="34" charset="-120"/>
              </a:rPr>
              <a:t>上海浦東</a:t>
            </a:r>
            <a:r>
              <a:rPr kumimoji="0" lang="en-US" altLang="zh-TW" sz="1000" dirty="0">
                <a:solidFill>
                  <a:srgbClr val="000000"/>
                </a:solidFill>
                <a:latin typeface="微軟正黑體" pitchFamily="34" charset="-120"/>
                <a:ea typeface="微軟正黑體" pitchFamily="34" charset="-120"/>
                <a:sym typeface="微軟正黑體" pitchFamily="34" charset="-120"/>
              </a:rPr>
              <a:t> </a:t>
            </a:r>
            <a:endParaRPr kumimoji="0" lang="en-US" altLang="zh-TW" sz="900" dirty="0">
              <a:solidFill>
                <a:srgbClr val="000000"/>
              </a:solidFill>
              <a:latin typeface="微軟正黑體" pitchFamily="34" charset="-120"/>
              <a:ea typeface="微軟正黑體" pitchFamily="34" charset="-120"/>
              <a:sym typeface="微軟正黑體" pitchFamily="34" charset="-120"/>
            </a:endParaRPr>
          </a:p>
          <a:p>
            <a:pPr algn="ctr" eaLnBrk="1" hangingPunct="1"/>
            <a:r>
              <a:rPr kumimoji="0" lang="zh-TW" altLang="en-US" sz="1000" dirty="0">
                <a:solidFill>
                  <a:srgbClr val="000000"/>
                </a:solidFill>
                <a:latin typeface="微軟正黑體" pitchFamily="34" charset="-120"/>
                <a:ea typeface="微軟正黑體" pitchFamily="34" charset="-120"/>
                <a:sym typeface="微軟正黑體" pitchFamily="34" charset="-120"/>
              </a:rPr>
              <a:t>南京江寧</a:t>
            </a:r>
          </a:p>
        </p:txBody>
      </p:sp>
      <p:sp>
        <p:nvSpPr>
          <p:cNvPr id="62" name="圓角矩形 61"/>
          <p:cNvSpPr/>
          <p:nvPr/>
        </p:nvSpPr>
        <p:spPr>
          <a:xfrm>
            <a:off x="5599565" y="3825932"/>
            <a:ext cx="3720955" cy="365495"/>
          </a:xfrm>
          <a:prstGeom prst="roundRect">
            <a:avLst/>
          </a:prstGeom>
          <a:solidFill>
            <a:srgbClr val="FFC000">
              <a:alpha val="30980"/>
            </a:srgbClr>
          </a:solidFill>
          <a:ln>
            <a:noFill/>
          </a:ln>
          <a:effectLst/>
        </p:spPr>
        <p:txBody>
          <a:bodyPr lIns="90170" tIns="46990" rIns="90170" bIns="46990" anchor="ctr"/>
          <a:lstStyle/>
          <a:p>
            <a:pPr algn="ctr"/>
            <a:r>
              <a:rPr lang="zh-TW" altLang="en-US" sz="2000" b="1" dirty="0">
                <a:solidFill>
                  <a:srgbClr val="CC6600"/>
                </a:solidFill>
                <a:latin typeface="微軟正黑體" pitchFamily="34" charset="-120"/>
                <a:ea typeface="微軟正黑體" pitchFamily="34" charset="-120"/>
                <a:sym typeface="微軟正黑體" pitchFamily="34" charset="-120"/>
              </a:rPr>
              <a:t>全球營運據點</a:t>
            </a:r>
            <a:endParaRPr lang="en-US" altLang="zh-TW" sz="2000" b="1" dirty="0">
              <a:solidFill>
                <a:srgbClr val="CC6600"/>
              </a:solidFill>
              <a:latin typeface="微軟正黑體" pitchFamily="34" charset="-120"/>
              <a:ea typeface="微軟正黑體" pitchFamily="34" charset="-120"/>
              <a:sym typeface="微軟正黑體" pitchFamily="34" charset="-120"/>
            </a:endParaRPr>
          </a:p>
        </p:txBody>
      </p:sp>
    </p:spTree>
    <p:extLst>
      <p:ext uri="{BB962C8B-B14F-4D97-AF65-F5344CB8AC3E}">
        <p14:creationId xmlns:p14="http://schemas.microsoft.com/office/powerpoint/2010/main" val="1897493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2"/>
          </p:nvPr>
        </p:nvSpPr>
        <p:spPr>
          <a:xfrm>
            <a:off x="3501138" y="369888"/>
            <a:ext cx="2891725" cy="60567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p:txBody>
      </p:sp>
      <p:sp>
        <p:nvSpPr>
          <p:cNvPr id="15" name="內容版面配置區 14"/>
          <p:cNvSpPr>
            <a:spLocks noGrp="1"/>
          </p:cNvSpPr>
          <p:nvPr>
            <p:ph idx="13"/>
          </p:nvPr>
        </p:nvSpPr>
        <p:spPr>
          <a:xfrm>
            <a:off x="344488" y="764704"/>
            <a:ext cx="3063242" cy="614061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gn="just">
              <a:lnSpc>
                <a:spcPct val="150000"/>
              </a:lnSpc>
              <a:spcBef>
                <a:spcPts val="600"/>
              </a:spcBef>
              <a:spcAft>
                <a:spcPts val="600"/>
              </a:spcAft>
            </a:pPr>
            <a:r>
              <a:rPr lang="en-US" altLang="zh-TW" b="1" dirty="0">
                <a:sym typeface="微軟正黑體" pitchFamily="34" charset="-120"/>
              </a:rPr>
              <a:t>7.2.4 </a:t>
            </a:r>
            <a:r>
              <a:rPr lang="zh-TW" altLang="en-US" b="1" dirty="0">
                <a:sym typeface="微軟正黑體" pitchFamily="34" charset="-120"/>
              </a:rPr>
              <a:t>顧客價值與供應鏈管理</a:t>
            </a:r>
            <a:endParaRPr lang="en-US" altLang="zh-TW" b="1" dirty="0">
              <a:sym typeface="微軟正黑體" pitchFamily="34" charset="-120"/>
            </a:endParaRPr>
          </a:p>
          <a:p>
            <a:pPr marL="0" indent="0" algn="just">
              <a:lnSpc>
                <a:spcPct val="150000"/>
              </a:lnSpc>
              <a:spcBef>
                <a:spcPts val="600"/>
              </a:spcBef>
              <a:spcAft>
                <a:spcPts val="600"/>
              </a:spcAft>
            </a:pPr>
            <a:r>
              <a:rPr lang="en-US" altLang="zh-TW" b="1" dirty="0">
                <a:sym typeface="Arial Unicode MS" pitchFamily="34" charset="-120"/>
              </a:rPr>
              <a:t>3</a:t>
            </a:r>
            <a:r>
              <a:rPr lang="zh-TW" altLang="en-US" b="1" dirty="0">
                <a:sym typeface="Arial Unicode MS" pitchFamily="34" charset="-120"/>
              </a:rPr>
              <a:t>) </a:t>
            </a:r>
            <a:r>
              <a:rPr lang="en-US" altLang="zh-TW" b="1" dirty="0">
                <a:sym typeface="Arial Unicode MS" pitchFamily="34" charset="-120"/>
              </a:rPr>
              <a:t>.</a:t>
            </a:r>
            <a:r>
              <a:rPr lang="zh-TW" altLang="en-US" b="1" dirty="0">
                <a:sym typeface="Arial Unicode MS" pitchFamily="34" charset="-120"/>
              </a:rPr>
              <a:t>供應鏈管理</a:t>
            </a:r>
            <a:endParaRPr lang="en-US" altLang="zh-TW" b="1" dirty="0">
              <a:sym typeface="Arial Unicode MS" pitchFamily="34" charset="-120"/>
            </a:endParaRPr>
          </a:p>
          <a:p>
            <a:pPr marL="0" indent="265113" algn="just">
              <a:lnSpc>
                <a:spcPct val="150000"/>
              </a:lnSpc>
              <a:spcBef>
                <a:spcPts val="600"/>
              </a:spcBef>
              <a:spcAft>
                <a:spcPts val="600"/>
              </a:spcAft>
            </a:pPr>
            <a:r>
              <a:rPr lang="zh-TW" altLang="en-US" sz="900" kern="100" dirty="0">
                <a:solidFill>
                  <a:prstClr val="black">
                    <a:lumMod val="95000"/>
                    <a:lumOff val="5000"/>
                  </a:prstClr>
                </a:solidFill>
                <a:latin typeface="微軟正黑體"/>
                <a:cs typeface="Arial Unicode MS"/>
              </a:rPr>
              <a:t>英華達的供應鏈體系是由供應商、製造商、銷售商、零售商、消費者等相互聯結之組織所組成。英華達在供應鏈體系中的位置，是介於供應商與銷售商之間的製造商。</a:t>
            </a:r>
            <a:endParaRPr lang="en-US" altLang="zh-TW" sz="900" kern="100" dirty="0">
              <a:solidFill>
                <a:prstClr val="black">
                  <a:lumMod val="95000"/>
                  <a:lumOff val="5000"/>
                </a:prstClr>
              </a:solidFill>
              <a:latin typeface="微軟正黑體"/>
              <a:cs typeface="Arial Unicode MS"/>
            </a:endParaRPr>
          </a:p>
          <a:p>
            <a:pPr marL="0" indent="265113" algn="just">
              <a:lnSpc>
                <a:spcPct val="150000"/>
              </a:lnSpc>
              <a:spcBef>
                <a:spcPts val="600"/>
              </a:spcBef>
              <a:spcAft>
                <a:spcPts val="600"/>
              </a:spcAft>
            </a:pPr>
            <a:r>
              <a:rPr lang="zh-TW" altLang="en-US" sz="900" kern="100" dirty="0">
                <a:solidFill>
                  <a:prstClr val="black">
                    <a:lumMod val="95000"/>
                    <a:lumOff val="5000"/>
                  </a:prstClr>
                </a:solidFill>
                <a:latin typeface="微軟正黑體"/>
                <a:cs typeface="Arial Unicode MS"/>
              </a:rPr>
              <a:t>我們的供應商管理目標，是透過對供應鏈的價值分析，來展開與交易夥伴的承諾和緊密合作，有效管理彼此往來的資訊流、物流和金流，藉由上下游垂直整合產生的供應鏈綜效，建立一個長期穩定的供應鏈體系，為供應商、製造商、銷售商、零售商、消費者共謀以最低成本創造最高的服務與企業價值。</a:t>
            </a:r>
          </a:p>
          <a:p>
            <a:pPr marL="0" indent="0" algn="just">
              <a:lnSpc>
                <a:spcPct val="150000"/>
              </a:lnSpc>
              <a:spcBef>
                <a:spcPts val="600"/>
              </a:spcBef>
              <a:spcAft>
                <a:spcPts val="600"/>
              </a:spcAft>
            </a:pPr>
            <a:r>
              <a:rPr lang="en-US" altLang="zh-TW" sz="900" kern="100" dirty="0">
                <a:solidFill>
                  <a:prstClr val="black">
                    <a:lumMod val="95000"/>
                    <a:lumOff val="5000"/>
                  </a:prstClr>
                </a:solidFill>
                <a:latin typeface="微軟正黑體"/>
                <a:cs typeface="Arial Unicode MS"/>
              </a:rPr>
              <a:t>20</a:t>
            </a:r>
            <a:r>
              <a:rPr lang="en-US" altLang="zh-TW" sz="900" kern="100" dirty="0">
                <a:latin typeface="微軟正黑體"/>
                <a:cs typeface="Arial Unicode MS"/>
              </a:rPr>
              <a:t>18</a:t>
            </a:r>
            <a:r>
              <a:rPr lang="zh-TW" altLang="en-US" sz="900" kern="100" dirty="0">
                <a:solidFill>
                  <a:prstClr val="black">
                    <a:lumMod val="95000"/>
                    <a:lumOff val="5000"/>
                  </a:prstClr>
                </a:solidFill>
                <a:latin typeface="微軟正黑體"/>
                <a:cs typeface="Arial Unicode MS"/>
              </a:rPr>
              <a:t>年並依循 “英業達集團永續供應鏈管理政策目標暨目標” </a:t>
            </a:r>
            <a:r>
              <a:rPr lang="en-US" altLang="zh-TW" sz="900" kern="100" dirty="0">
                <a:solidFill>
                  <a:prstClr val="black">
                    <a:lumMod val="95000"/>
                    <a:lumOff val="5000"/>
                  </a:prstClr>
                </a:solidFill>
                <a:latin typeface="微軟正黑體"/>
                <a:cs typeface="Arial Unicode MS"/>
              </a:rPr>
              <a:t>:</a:t>
            </a:r>
            <a:r>
              <a:rPr lang="zh-TW" altLang="en-US" sz="900" kern="100" dirty="0">
                <a:solidFill>
                  <a:prstClr val="black">
                    <a:lumMod val="95000"/>
                    <a:lumOff val="5000"/>
                  </a:prstClr>
                </a:solidFill>
                <a:latin typeface="微軟正黑體"/>
                <a:cs typeface="Arial Unicode MS"/>
              </a:rPr>
              <a:t>「貫徹環保法規、實踐電子行業公民聯盟行為準則、  追求永續發展、促進廉潔、治理價值供應鏈。」向供應商進行宣告</a:t>
            </a:r>
            <a:r>
              <a:rPr lang="en-US" altLang="zh-TW" sz="900" kern="100" dirty="0">
                <a:solidFill>
                  <a:prstClr val="black">
                    <a:lumMod val="95000"/>
                    <a:lumOff val="5000"/>
                  </a:prstClr>
                </a:solidFill>
                <a:latin typeface="微軟正黑體"/>
                <a:cs typeface="Arial Unicode MS"/>
              </a:rPr>
              <a:t>,  (</a:t>
            </a:r>
            <a:r>
              <a:rPr lang="zh-TW" altLang="en-US" sz="900" kern="100" dirty="0">
                <a:solidFill>
                  <a:prstClr val="black">
                    <a:lumMod val="95000"/>
                    <a:lumOff val="5000"/>
                  </a:prstClr>
                </a:solidFill>
                <a:latin typeface="微軟正黑體"/>
                <a:cs typeface="Arial Unicode MS"/>
              </a:rPr>
              <a:t>如下圖</a:t>
            </a:r>
            <a:r>
              <a:rPr lang="en-US" altLang="zh-TW" sz="900" kern="100" dirty="0">
                <a:solidFill>
                  <a:prstClr val="black">
                    <a:lumMod val="95000"/>
                    <a:lumOff val="5000"/>
                  </a:prstClr>
                </a:solidFill>
                <a:latin typeface="微軟正黑體"/>
                <a:cs typeface="Arial Unicode MS"/>
              </a:rPr>
              <a:t>)</a:t>
            </a:r>
          </a:p>
          <a:p>
            <a:pPr marL="0" indent="0" algn="just">
              <a:lnSpc>
                <a:spcPct val="150000"/>
              </a:lnSpc>
              <a:spcBef>
                <a:spcPts val="600"/>
              </a:spcBef>
              <a:spcAft>
                <a:spcPts val="600"/>
              </a:spcAft>
            </a:pPr>
            <a:endParaRPr lang="en-US" altLang="zh-TW" b="1" dirty="0">
              <a:sym typeface="Arial Unicode MS" pitchFamily="34" charset="-120"/>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r>
              <a:rPr lang="zh-TW" altLang="en-US" sz="900" kern="100" dirty="0">
                <a:solidFill>
                  <a:prstClr val="black">
                    <a:lumMod val="95000"/>
                    <a:lumOff val="5000"/>
                  </a:prstClr>
                </a:solidFill>
                <a:latin typeface="微軟正黑體"/>
                <a:cs typeface="Arial Unicode MS"/>
              </a:rPr>
              <a:t> </a:t>
            </a: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5" name="標題 4"/>
          <p:cNvSpPr>
            <a:spLocks noGrp="1"/>
          </p:cNvSpPr>
          <p:nvPr>
            <p:ph type="title"/>
          </p:nvPr>
        </p:nvSpPr>
        <p:spPr>
          <a:xfrm>
            <a:off x="344192" y="332656"/>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4294967295"/>
          </p:nvPr>
        </p:nvSpPr>
        <p:spPr>
          <a:xfrm>
            <a:off x="6701051" y="369888"/>
            <a:ext cx="2932469" cy="493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2" name="內容版面配置區 1"/>
          <p:cNvSpPr>
            <a:spLocks noGrp="1"/>
          </p:cNvSpPr>
          <p:nvPr>
            <p:ph idx="4294967295"/>
          </p:nvPr>
        </p:nvSpPr>
        <p:spPr>
          <a:xfrm>
            <a:off x="0" y="5121275"/>
            <a:ext cx="2346325" cy="3167063"/>
          </a:xfrm>
          <a:prstGeom prst="rect">
            <a:avLst/>
          </a:prstGeom>
        </p:spPr>
        <p:txBody>
          <a:bodyPr/>
          <a:lstStyle/>
          <a:p>
            <a:pPr marL="0" lvl="2" indent="0" algn="just">
              <a:lnSpc>
                <a:spcPct val="150000"/>
              </a:lnSpc>
              <a:spcBef>
                <a:spcPts val="0"/>
              </a:spcBef>
              <a:buNone/>
            </a:pPr>
            <a:endParaRPr lang="en-US" altLang="zh-TW" sz="1100" b="1" dirty="0"/>
          </a:p>
          <a:p>
            <a:pPr marL="0" indent="234000" algn="just">
              <a:lnSpc>
                <a:spcPct val="150000"/>
              </a:lnSpc>
              <a:spcBef>
                <a:spcPts val="600"/>
              </a:spcBef>
              <a:spcAft>
                <a:spcPts val="600"/>
              </a:spcAft>
            </a:pPr>
            <a:endParaRPr lang="en-US" altLang="zh-TW" sz="900" dirty="0">
              <a:latin typeface="+mj-ea"/>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800" y="893130"/>
            <a:ext cx="3165969" cy="370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952" y="796715"/>
            <a:ext cx="2770576" cy="444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298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2"/>
          </p:nvPr>
        </p:nvSpPr>
        <p:spPr>
          <a:xfrm>
            <a:off x="3351108" y="764704"/>
            <a:ext cx="3042052" cy="530190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gn="just">
              <a:lnSpc>
                <a:spcPct val="150000"/>
              </a:lnSpc>
              <a:spcAft>
                <a:spcPts val="600"/>
              </a:spcAft>
            </a:pPr>
            <a:r>
              <a:rPr lang="zh-TW" altLang="en-US" sz="900" dirty="0">
                <a:solidFill>
                  <a:srgbClr val="000000"/>
                </a:solidFill>
              </a:rPr>
              <a:t>供應商的活動遵守其經營所在國</a:t>
            </a:r>
            <a:r>
              <a:rPr lang="en-US" altLang="zh-TW" sz="900" dirty="0">
                <a:solidFill>
                  <a:srgbClr val="000000"/>
                </a:solidFill>
              </a:rPr>
              <a:t>/</a:t>
            </a:r>
            <a:r>
              <a:rPr lang="zh-TW" altLang="en-US" sz="900" dirty="0">
                <a:solidFill>
                  <a:srgbClr val="000000"/>
                </a:solidFill>
              </a:rPr>
              <a:t>地區的法律法規，確保</a:t>
            </a:r>
            <a:r>
              <a:rPr lang="zh-TW" altLang="en-US" sz="900" dirty="0" smtClean="0">
                <a:solidFill>
                  <a:srgbClr val="000000"/>
                </a:solidFill>
              </a:rPr>
              <a:t>供貨</a:t>
            </a:r>
            <a:r>
              <a:rPr lang="zh-TW" altLang="en-US" sz="900" dirty="0">
                <a:solidFill>
                  <a:srgbClr val="000000"/>
                </a:solidFill>
              </a:rPr>
              <a:t>商無違反員工結社自由、禁用童工及集體談判之權利。</a:t>
            </a:r>
            <a:endParaRPr lang="en-US" altLang="zh-TW" sz="900" dirty="0">
              <a:solidFill>
                <a:srgbClr val="000000"/>
              </a:solidFill>
            </a:endParaRPr>
          </a:p>
          <a:p>
            <a:pPr marL="0" indent="265113">
              <a:lnSpc>
                <a:spcPct val="150000"/>
              </a:lnSpc>
              <a:spcBef>
                <a:spcPts val="600"/>
              </a:spcBef>
              <a:spcAft>
                <a:spcPts val="600"/>
              </a:spcAft>
            </a:pPr>
            <a:r>
              <a:rPr lang="zh-TW" altLang="en-US" sz="900" dirty="0">
                <a:solidFill>
                  <a:srgbClr val="000000"/>
                </a:solidFill>
              </a:rPr>
              <a:t>英華達</a:t>
            </a:r>
            <a:r>
              <a:rPr lang="en-US" altLang="zh-TW" sz="900" dirty="0"/>
              <a:t>2018</a:t>
            </a:r>
            <a:r>
              <a:rPr lang="zh-TW" altLang="en-US" sz="900" dirty="0"/>
              <a:t>年新增有交易供應商</a:t>
            </a:r>
            <a:r>
              <a:rPr lang="en-US" altLang="zh-TW" sz="900" dirty="0"/>
              <a:t>79</a:t>
            </a:r>
            <a:r>
              <a:rPr lang="zh-TW" altLang="en-US" sz="900" dirty="0"/>
              <a:t>家完成</a:t>
            </a:r>
            <a:r>
              <a:rPr lang="en-US" altLang="zh-TW" sz="900" dirty="0"/>
              <a:t>EICC(RBA)</a:t>
            </a:r>
            <a:r>
              <a:rPr lang="zh-TW" altLang="en-US" sz="900" dirty="0"/>
              <a:t>簽署的比例為</a:t>
            </a:r>
            <a:r>
              <a:rPr lang="en-US" altLang="zh-TW" sz="900" dirty="0"/>
              <a:t>99%</a:t>
            </a:r>
            <a:r>
              <a:rPr lang="zh-TW" altLang="en-US" sz="900" dirty="0"/>
              <a:t>，並將持續追蹤統計已有交易之供應商簽署率</a:t>
            </a:r>
            <a:r>
              <a:rPr lang="en-US" altLang="zh-TW" sz="900" dirty="0"/>
              <a:t>99%</a:t>
            </a:r>
            <a:r>
              <a:rPr lang="zh-TW" altLang="en-US" sz="900" dirty="0"/>
              <a:t>。</a:t>
            </a:r>
            <a:endParaRPr lang="en-US" altLang="zh-TW" sz="900" dirty="0"/>
          </a:p>
          <a:p>
            <a:pPr marL="0" indent="0" algn="just">
              <a:spcAft>
                <a:spcPts val="600"/>
              </a:spcAft>
            </a:pPr>
            <a:r>
              <a:rPr lang="en-US" altLang="zh-TW" sz="900" dirty="0">
                <a:sym typeface="微軟正黑體" pitchFamily="34" charset="-120"/>
              </a:rPr>
              <a:t>(3).</a:t>
            </a:r>
            <a:r>
              <a:rPr lang="zh-TW" altLang="en-US" sz="900" dirty="0">
                <a:sym typeface="微軟正黑體" pitchFamily="34" charset="-120"/>
              </a:rPr>
              <a:t>在地化供應鏈管理 </a:t>
            </a:r>
            <a:endParaRPr lang="en-US" altLang="zh-TW" sz="900" dirty="0">
              <a:sym typeface="微軟正黑體" pitchFamily="34" charset="-120"/>
            </a:endParaRPr>
          </a:p>
          <a:p>
            <a:pPr marL="0" indent="265113">
              <a:lnSpc>
                <a:spcPct val="150000"/>
              </a:lnSpc>
              <a:spcBef>
                <a:spcPts val="600"/>
              </a:spcBef>
              <a:spcAft>
                <a:spcPts val="600"/>
              </a:spcAft>
            </a:pPr>
            <a:r>
              <a:rPr lang="en-US" altLang="zh-TW" sz="900" dirty="0"/>
              <a:t>2018</a:t>
            </a:r>
            <a:r>
              <a:rPr lang="zh-TW" altLang="zh-TW" sz="900" dirty="0"/>
              <a:t>年，英華達合格供應商中有交易之供應商來自大中華區</a:t>
            </a:r>
            <a:r>
              <a:rPr lang="en-US" altLang="zh-TW" sz="900" dirty="0"/>
              <a:t>(</a:t>
            </a:r>
            <a:r>
              <a:rPr lang="zh-TW" altLang="zh-TW" sz="900" dirty="0"/>
              <a:t>包含臺灣、大陸與香港</a:t>
            </a:r>
            <a:r>
              <a:rPr lang="en-US" altLang="zh-TW" sz="900" dirty="0"/>
              <a:t>)</a:t>
            </a:r>
            <a:r>
              <a:rPr lang="zh-TW" altLang="zh-TW" sz="900" dirty="0"/>
              <a:t>共</a:t>
            </a:r>
            <a:r>
              <a:rPr lang="en-US" altLang="zh-TW" sz="900" dirty="0"/>
              <a:t>849</a:t>
            </a:r>
            <a:r>
              <a:rPr lang="zh-TW" altLang="zh-TW" sz="900" dirty="0"/>
              <a:t>家，在地化供貨商占交易金額為</a:t>
            </a:r>
            <a:r>
              <a:rPr lang="en-US" altLang="zh-TW" sz="900" dirty="0"/>
              <a:t>72%</a:t>
            </a:r>
            <a:r>
              <a:rPr lang="zh-TW" altLang="zh-TW" sz="900" dirty="0"/>
              <a:t>，大中華區之外的亞洲、日本、韓國、歐美及其他地區共</a:t>
            </a:r>
            <a:r>
              <a:rPr lang="en-US" altLang="zh-TW" sz="900" dirty="0"/>
              <a:t>144</a:t>
            </a:r>
            <a:r>
              <a:rPr lang="zh-TW" altLang="zh-TW" sz="900" dirty="0"/>
              <a:t>家，占交易金額為</a:t>
            </a:r>
            <a:r>
              <a:rPr lang="en-US" altLang="zh-TW" sz="900" dirty="0"/>
              <a:t>18%</a:t>
            </a:r>
            <a:r>
              <a:rPr lang="zh-TW" altLang="zh-TW" sz="900" dirty="0"/>
              <a:t>。</a:t>
            </a:r>
            <a:endParaRPr lang="en-US" altLang="zh-TW" sz="900" dirty="0"/>
          </a:p>
          <a:p>
            <a:pPr marL="0" indent="0">
              <a:lnSpc>
                <a:spcPct val="150000"/>
              </a:lnSpc>
              <a:spcBef>
                <a:spcPts val="600"/>
              </a:spcBef>
              <a:spcAft>
                <a:spcPts val="600"/>
              </a:spcAft>
            </a:pPr>
            <a:r>
              <a:rPr lang="en-US" altLang="zh-TW" sz="900" dirty="0">
                <a:solidFill>
                  <a:srgbClr val="000000"/>
                </a:solidFill>
              </a:rPr>
              <a:t>(4)</a:t>
            </a:r>
            <a:r>
              <a:rPr lang="zh-TW" altLang="zh-TW" sz="900" dirty="0">
                <a:solidFill>
                  <a:srgbClr val="000000"/>
                </a:solidFill>
              </a:rPr>
              <a:t>杜絕使用衝突礦產</a:t>
            </a:r>
          </a:p>
          <a:p>
            <a:pPr marL="0" indent="265113">
              <a:lnSpc>
                <a:spcPct val="150000"/>
              </a:lnSpc>
              <a:spcBef>
                <a:spcPts val="600"/>
              </a:spcBef>
              <a:spcAft>
                <a:spcPts val="600"/>
              </a:spcAft>
            </a:pPr>
            <a:r>
              <a:rPr lang="zh-TW" altLang="zh-TW" sz="900" dirty="0">
                <a:solidFill>
                  <a:srgbClr val="000000"/>
                </a:solidFill>
              </a:rPr>
              <a:t>英華達自</a:t>
            </a:r>
            <a:r>
              <a:rPr lang="en-US" altLang="zh-TW" sz="900" dirty="0">
                <a:solidFill>
                  <a:srgbClr val="000000"/>
                </a:solidFill>
              </a:rPr>
              <a:t>2010</a:t>
            </a:r>
            <a:r>
              <a:rPr lang="zh-TW" altLang="zh-TW" sz="900" dirty="0">
                <a:solidFill>
                  <a:srgbClr val="000000"/>
                </a:solidFill>
              </a:rPr>
              <a:t>年美國通過法案後開始持續關注衝突礦產，</a:t>
            </a:r>
            <a:r>
              <a:rPr lang="en-US" altLang="zh-TW" sz="900" dirty="0">
                <a:solidFill>
                  <a:srgbClr val="000000"/>
                </a:solidFill>
              </a:rPr>
              <a:t>2011</a:t>
            </a:r>
            <a:r>
              <a:rPr lang="zh-TW" altLang="zh-TW" sz="900" dirty="0">
                <a:solidFill>
                  <a:srgbClr val="000000"/>
                </a:solidFill>
              </a:rPr>
              <a:t>年當</a:t>
            </a:r>
            <a:r>
              <a:rPr lang="en-US" altLang="zh-TW" sz="900" dirty="0">
                <a:solidFill>
                  <a:srgbClr val="000000"/>
                </a:solidFill>
              </a:rPr>
              <a:t>EICC(RBA) </a:t>
            </a:r>
            <a:r>
              <a:rPr lang="zh-TW" altLang="zh-TW" sz="900" dirty="0">
                <a:solidFill>
                  <a:srgbClr val="000000"/>
                </a:solidFill>
              </a:rPr>
              <a:t>及</a:t>
            </a:r>
            <a:r>
              <a:rPr lang="en-US" altLang="zh-TW" sz="900" dirty="0" err="1">
                <a:solidFill>
                  <a:srgbClr val="000000"/>
                </a:solidFill>
              </a:rPr>
              <a:t>GeSI</a:t>
            </a:r>
            <a:r>
              <a:rPr lang="zh-TW" altLang="zh-TW" sz="900" dirty="0">
                <a:solidFill>
                  <a:srgbClr val="000000"/>
                </a:solidFill>
              </a:rPr>
              <a:t>製作供業者調查使用之衝突礦產報告範本</a:t>
            </a:r>
            <a:r>
              <a:rPr lang="en-US" altLang="zh-TW" sz="900" dirty="0">
                <a:solidFill>
                  <a:srgbClr val="000000"/>
                </a:solidFill>
              </a:rPr>
              <a:t>(Conflict Mineral Reporting Template</a:t>
            </a:r>
            <a:r>
              <a:rPr lang="zh-TW" altLang="zh-TW" sz="900" dirty="0">
                <a:solidFill>
                  <a:srgbClr val="000000"/>
                </a:solidFill>
              </a:rPr>
              <a:t>，</a:t>
            </a:r>
            <a:r>
              <a:rPr lang="en-US" altLang="zh-TW" sz="900" dirty="0">
                <a:solidFill>
                  <a:srgbClr val="000000"/>
                </a:solidFill>
              </a:rPr>
              <a:t>CMRT)</a:t>
            </a:r>
            <a:r>
              <a:rPr lang="zh-TW" altLang="zh-TW" sz="900" dirty="0">
                <a:solidFill>
                  <a:srgbClr val="000000"/>
                </a:solidFill>
              </a:rPr>
              <a:t>後，</a:t>
            </a:r>
            <a:r>
              <a:rPr lang="en-US" altLang="zh-TW" sz="900" dirty="0">
                <a:solidFill>
                  <a:srgbClr val="000000"/>
                </a:solidFill>
              </a:rPr>
              <a:t>2012</a:t>
            </a:r>
            <a:r>
              <a:rPr lang="zh-TW" altLang="zh-TW" sz="900" dirty="0">
                <a:solidFill>
                  <a:srgbClr val="000000"/>
                </a:solidFill>
              </a:rPr>
              <a:t>年英華達正式在官網公告不使用衝突礦產聲明</a:t>
            </a:r>
            <a:r>
              <a:rPr lang="en-US" altLang="zh-TW" sz="900" dirty="0">
                <a:solidFill>
                  <a:srgbClr val="000000"/>
                </a:solidFill>
              </a:rPr>
              <a:t>(</a:t>
            </a:r>
            <a:r>
              <a:rPr lang="zh-TW" altLang="zh-TW" sz="900" dirty="0">
                <a:solidFill>
                  <a:srgbClr val="000000"/>
                </a:solidFill>
              </a:rPr>
              <a:t>路徑位於英華達</a:t>
            </a: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p:txBody>
      </p:sp>
      <p:sp>
        <p:nvSpPr>
          <p:cNvPr id="15" name="內容版面配置區 14"/>
          <p:cNvSpPr>
            <a:spLocks noGrp="1"/>
          </p:cNvSpPr>
          <p:nvPr>
            <p:ph idx="13"/>
          </p:nvPr>
        </p:nvSpPr>
        <p:spPr>
          <a:xfrm>
            <a:off x="344488" y="764704"/>
            <a:ext cx="3063242" cy="51846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nSpc>
                <a:spcPct val="150000"/>
              </a:lnSpc>
              <a:spcBef>
                <a:spcPts val="600"/>
              </a:spcBef>
              <a:spcAft>
                <a:spcPts val="600"/>
              </a:spcAft>
            </a:pPr>
            <a:r>
              <a:rPr lang="en-US" altLang="zh-TW" sz="900" dirty="0">
                <a:solidFill>
                  <a:srgbClr val="000000"/>
                </a:solidFill>
              </a:rPr>
              <a:t>(1).</a:t>
            </a:r>
            <a:r>
              <a:rPr lang="zh-TW" altLang="en-US" sz="900" dirty="0">
                <a:solidFill>
                  <a:srgbClr val="000000"/>
                </a:solidFill>
              </a:rPr>
              <a:t>供應商評鑒小組與供應商評鑒 </a:t>
            </a:r>
            <a:r>
              <a:rPr lang="en-US" altLang="zh-TW" sz="900" dirty="0">
                <a:solidFill>
                  <a:srgbClr val="000000"/>
                </a:solidFill>
              </a:rPr>
              <a:t>: </a:t>
            </a:r>
          </a:p>
          <a:p>
            <a:pPr marL="0" indent="265113">
              <a:lnSpc>
                <a:spcPct val="150000"/>
              </a:lnSpc>
              <a:spcBef>
                <a:spcPts val="600"/>
              </a:spcBef>
              <a:spcAft>
                <a:spcPts val="600"/>
              </a:spcAft>
            </a:pPr>
            <a:r>
              <a:rPr lang="zh-TW" altLang="en-US" sz="900" dirty="0">
                <a:solidFill>
                  <a:srgbClr val="000000"/>
                </a:solidFill>
              </a:rPr>
              <a:t>英華達目前由設計與研發、採購、零件工程、供應商管理等相關單位共同組成「供應商評鑒小組」，負責進行供應商評鑒作業。新供應商評鑒方面，要求通過</a:t>
            </a:r>
            <a:r>
              <a:rPr lang="en-US" altLang="zh-TW" sz="900" dirty="0">
                <a:solidFill>
                  <a:srgbClr val="000000"/>
                </a:solidFill>
              </a:rPr>
              <a:t>ISO 9001</a:t>
            </a:r>
            <a:r>
              <a:rPr lang="zh-TW" altLang="en-US" sz="900" dirty="0">
                <a:solidFill>
                  <a:srgbClr val="000000"/>
                </a:solidFill>
              </a:rPr>
              <a:t>、</a:t>
            </a:r>
            <a:r>
              <a:rPr lang="en-US" altLang="zh-TW" sz="900" dirty="0">
                <a:solidFill>
                  <a:srgbClr val="000000"/>
                </a:solidFill>
              </a:rPr>
              <a:t>ISO14001 </a:t>
            </a:r>
            <a:r>
              <a:rPr lang="zh-TW" altLang="en-US" sz="900" dirty="0">
                <a:solidFill>
                  <a:srgbClr val="000000"/>
                </a:solidFill>
              </a:rPr>
              <a:t>並針對評估風險較高的廠商再安排實地評鑒，透過技術能力開發評估、協力廠商供應能力評估、採購作業系統稽核、供應商企業社會責任調查評核、實地審查及</a:t>
            </a:r>
            <a:r>
              <a:rPr lang="en-US" altLang="zh-TW" sz="900" dirty="0">
                <a:solidFill>
                  <a:srgbClr val="000000"/>
                </a:solidFill>
              </a:rPr>
              <a:t>HSF</a:t>
            </a:r>
            <a:r>
              <a:rPr lang="zh-TW" altLang="en-US" sz="900" dirty="0">
                <a:solidFill>
                  <a:srgbClr val="000000"/>
                </a:solidFill>
              </a:rPr>
              <a:t>評鑒等，要求新合格供應商均須</a:t>
            </a:r>
            <a:r>
              <a:rPr lang="en-US" altLang="zh-TW" sz="900" dirty="0">
                <a:solidFill>
                  <a:srgbClr val="000000"/>
                </a:solidFill>
              </a:rPr>
              <a:t>100%</a:t>
            </a:r>
            <a:r>
              <a:rPr lang="zh-TW" altLang="en-US" sz="900" dirty="0">
                <a:solidFill>
                  <a:srgbClr val="000000"/>
                </a:solidFill>
              </a:rPr>
              <a:t>簽署環保切結書與及廉潔同意書，保證現在及將來都應適用國際相關</a:t>
            </a:r>
            <a:r>
              <a:rPr lang="en-US" altLang="zh-TW" sz="900" dirty="0">
                <a:solidFill>
                  <a:srgbClr val="000000"/>
                </a:solidFill>
              </a:rPr>
              <a:t>CSR</a:t>
            </a:r>
            <a:r>
              <a:rPr lang="zh-TW" altLang="en-US" sz="900" dirty="0">
                <a:solidFill>
                  <a:srgbClr val="000000"/>
                </a:solidFill>
              </a:rPr>
              <a:t>法規及英華達相關環保規範所示之要求及管制內容，確保供應商無違反員工結社自由、禁用童工、禁止強迫勞動及集體談判之權利。</a:t>
            </a:r>
            <a:endParaRPr lang="en-US" altLang="zh-TW" sz="900" dirty="0">
              <a:solidFill>
                <a:srgbClr val="000000"/>
              </a:solidFill>
            </a:endParaRPr>
          </a:p>
          <a:p>
            <a:pPr marL="0" indent="265113">
              <a:lnSpc>
                <a:spcPct val="150000"/>
              </a:lnSpc>
              <a:spcBef>
                <a:spcPts val="600"/>
              </a:spcBef>
              <a:spcAft>
                <a:spcPts val="600"/>
              </a:spcAft>
            </a:pPr>
            <a:r>
              <a:rPr lang="zh-TW" altLang="en-US" sz="900" dirty="0">
                <a:solidFill>
                  <a:srgbClr val="000000"/>
                </a:solidFill>
              </a:rPr>
              <a:t>英華達既有合格廠商方面從廠商新加入系統</a:t>
            </a:r>
            <a:r>
              <a:rPr lang="en-US" altLang="zh-TW" sz="900" dirty="0">
                <a:solidFill>
                  <a:srgbClr val="000000"/>
                </a:solidFill>
              </a:rPr>
              <a:t>3</a:t>
            </a:r>
            <a:r>
              <a:rPr lang="zh-TW" altLang="en-US" sz="900" dirty="0">
                <a:solidFill>
                  <a:srgbClr val="000000"/>
                </a:solidFill>
              </a:rPr>
              <a:t>個月起即自動列入再評鑒的名單，依評鑒分數將廠商分成</a:t>
            </a:r>
            <a:r>
              <a:rPr lang="en-US" altLang="zh-TW" sz="900" dirty="0">
                <a:solidFill>
                  <a:srgbClr val="000000"/>
                </a:solidFill>
              </a:rPr>
              <a:t>ABCD</a:t>
            </a:r>
            <a:r>
              <a:rPr lang="zh-TW" altLang="en-US" sz="900" dirty="0">
                <a:solidFill>
                  <a:srgbClr val="000000"/>
                </a:solidFill>
              </a:rPr>
              <a:t>四個等級；評鑒頻率：</a:t>
            </a:r>
            <a:r>
              <a:rPr lang="en-US" altLang="zh-TW" sz="900" dirty="0">
                <a:solidFill>
                  <a:srgbClr val="000000"/>
                </a:solidFill>
              </a:rPr>
              <a:t>A</a:t>
            </a:r>
            <a:r>
              <a:rPr lang="zh-TW" altLang="en-US" sz="900" dirty="0">
                <a:solidFill>
                  <a:srgbClr val="000000"/>
                </a:solidFill>
              </a:rPr>
              <a:t>級為一年，</a:t>
            </a:r>
            <a:r>
              <a:rPr lang="en-US" altLang="zh-TW" sz="900" dirty="0">
                <a:solidFill>
                  <a:srgbClr val="000000"/>
                </a:solidFill>
              </a:rPr>
              <a:t>B</a:t>
            </a:r>
            <a:r>
              <a:rPr lang="zh-TW" altLang="en-US" sz="900" dirty="0">
                <a:solidFill>
                  <a:srgbClr val="000000"/>
                </a:solidFill>
              </a:rPr>
              <a:t>級半年，</a:t>
            </a:r>
            <a:r>
              <a:rPr lang="en-US" altLang="zh-TW" sz="900" dirty="0">
                <a:solidFill>
                  <a:srgbClr val="000000"/>
                </a:solidFill>
              </a:rPr>
              <a:t>C</a:t>
            </a:r>
            <a:r>
              <a:rPr lang="zh-TW" altLang="en-US" sz="900" dirty="0">
                <a:solidFill>
                  <a:srgbClr val="000000"/>
                </a:solidFill>
              </a:rPr>
              <a:t>級一季，</a:t>
            </a:r>
            <a:r>
              <a:rPr lang="en-US" altLang="zh-TW" sz="900" dirty="0">
                <a:solidFill>
                  <a:srgbClr val="000000"/>
                </a:solidFill>
              </a:rPr>
              <a:t>D</a:t>
            </a:r>
            <a:r>
              <a:rPr lang="zh-TW" altLang="en-US" sz="900" dirty="0">
                <a:solidFill>
                  <a:srgbClr val="000000"/>
                </a:solidFill>
              </a:rPr>
              <a:t>級關閉系統不再往來。</a:t>
            </a:r>
            <a:endParaRPr lang="en-US" altLang="zh-TW" sz="900" dirty="0">
              <a:solidFill>
                <a:srgbClr val="000000"/>
              </a:solidFill>
            </a:endParaRPr>
          </a:p>
          <a:p>
            <a:pPr marL="0" indent="265113">
              <a:lnSpc>
                <a:spcPct val="150000"/>
              </a:lnSpc>
              <a:spcBef>
                <a:spcPts val="600"/>
              </a:spcBef>
              <a:spcAft>
                <a:spcPts val="600"/>
              </a:spcAft>
            </a:pPr>
            <a:r>
              <a:rPr lang="zh-TW" altLang="en-US" sz="900" dirty="0" smtClean="0">
                <a:solidFill>
                  <a:srgbClr val="FF0000"/>
                </a:solidFill>
              </a:rPr>
              <a:t>年度配合供應商品質管理部門針對風險較高廠商進行現場稽核或自行評鑑，</a:t>
            </a:r>
            <a:r>
              <a:rPr lang="en-US" altLang="zh-TW" sz="900" dirty="0" smtClean="0">
                <a:solidFill>
                  <a:srgbClr val="FF0000"/>
                </a:solidFill>
              </a:rPr>
              <a:t>2018</a:t>
            </a:r>
            <a:r>
              <a:rPr lang="zh-TW" altLang="en-US" sz="900" dirty="0" smtClean="0">
                <a:solidFill>
                  <a:srgbClr val="FF0000"/>
                </a:solidFill>
              </a:rPr>
              <a:t>年接受實地評鑑的家數浦東廠</a:t>
            </a:r>
            <a:r>
              <a:rPr lang="en-US" altLang="zh-TW" sz="900" dirty="0" smtClean="0">
                <a:solidFill>
                  <a:srgbClr val="FF0000"/>
                </a:solidFill>
              </a:rPr>
              <a:t>60</a:t>
            </a:r>
            <a:r>
              <a:rPr lang="zh-TW" altLang="en-US" sz="900" dirty="0" smtClean="0">
                <a:solidFill>
                  <a:srgbClr val="FF0000"/>
                </a:solidFill>
              </a:rPr>
              <a:t>家，南京廠</a:t>
            </a:r>
            <a:r>
              <a:rPr lang="en-US" altLang="zh-TW" sz="900" dirty="0" smtClean="0">
                <a:solidFill>
                  <a:srgbClr val="FF0000"/>
                </a:solidFill>
              </a:rPr>
              <a:t>10</a:t>
            </a:r>
            <a:r>
              <a:rPr lang="zh-TW" altLang="en-US" sz="900" dirty="0" smtClean="0">
                <a:solidFill>
                  <a:srgbClr val="FF0000"/>
                </a:solidFill>
              </a:rPr>
              <a:t>家及</a:t>
            </a:r>
            <a:r>
              <a:rPr lang="en-US" altLang="zh-TW" sz="900" dirty="0" smtClean="0">
                <a:solidFill>
                  <a:srgbClr val="FF0000"/>
                </a:solidFill>
              </a:rPr>
              <a:t>6</a:t>
            </a:r>
            <a:r>
              <a:rPr lang="zh-TW" altLang="en-US" sz="900" dirty="0" smtClean="0">
                <a:solidFill>
                  <a:srgbClr val="FF0000"/>
                </a:solidFill>
              </a:rPr>
              <a:t>家自行評鑑，其評鑑結果均符合公司要求，評鑑面向包括品質管制、職業安全、環境保護以及人權。此外</a:t>
            </a:r>
            <a:r>
              <a:rPr lang="en-US" altLang="zh-TW" sz="900" dirty="0" smtClean="0">
                <a:solidFill>
                  <a:srgbClr val="FF0000"/>
                </a:solidFill>
              </a:rPr>
              <a:t>2019</a:t>
            </a:r>
            <a:r>
              <a:rPr lang="zh-TW" altLang="en-US" sz="900" dirty="0" smtClean="0">
                <a:solidFill>
                  <a:srgbClr val="FF0000"/>
                </a:solidFill>
              </a:rPr>
              <a:t>起將納入</a:t>
            </a:r>
            <a:r>
              <a:rPr lang="en-US" altLang="zh-TW" sz="900" dirty="0" smtClean="0">
                <a:solidFill>
                  <a:srgbClr val="FF0000"/>
                </a:solidFill>
              </a:rPr>
              <a:t>RBA</a:t>
            </a:r>
            <a:r>
              <a:rPr lang="zh-TW" altLang="en-US" sz="900" dirty="0" smtClean="0">
                <a:solidFill>
                  <a:srgbClr val="FF0000"/>
                </a:solidFill>
              </a:rPr>
              <a:t>行為準則要求事項</a:t>
            </a:r>
            <a:r>
              <a:rPr lang="zh-TW" altLang="en-US" sz="900" dirty="0" smtClean="0"/>
              <a:t>。</a:t>
            </a:r>
            <a:endParaRPr lang="en-US" altLang="zh-TW" sz="900" dirty="0" smtClean="0"/>
          </a:p>
          <a:p>
            <a:pPr marL="0" indent="265113">
              <a:lnSpc>
                <a:spcPct val="150000"/>
              </a:lnSpc>
              <a:spcBef>
                <a:spcPts val="600"/>
              </a:spcBef>
              <a:spcAft>
                <a:spcPts val="600"/>
              </a:spcAft>
            </a:pPr>
            <a:r>
              <a:rPr lang="en-US" altLang="zh-TW" sz="900" dirty="0" smtClean="0">
                <a:solidFill>
                  <a:srgbClr val="000000"/>
                </a:solidFill>
              </a:rPr>
              <a:t>(</a:t>
            </a:r>
            <a:r>
              <a:rPr lang="en-US" altLang="zh-TW" sz="900" dirty="0">
                <a:solidFill>
                  <a:srgbClr val="000000"/>
                </a:solidFill>
              </a:rPr>
              <a:t>2).</a:t>
            </a:r>
            <a:r>
              <a:rPr lang="zh-TW" altLang="en-US" sz="900" dirty="0">
                <a:solidFill>
                  <a:srgbClr val="000000"/>
                </a:solidFill>
              </a:rPr>
              <a:t>供應商之人權維護</a:t>
            </a:r>
            <a:endParaRPr lang="en-US" altLang="zh-TW" sz="900" dirty="0">
              <a:solidFill>
                <a:srgbClr val="000000"/>
              </a:solidFill>
            </a:endParaRPr>
          </a:p>
          <a:p>
            <a:pPr marL="0" indent="265113">
              <a:lnSpc>
                <a:spcPct val="150000"/>
              </a:lnSpc>
              <a:spcBef>
                <a:spcPts val="600"/>
              </a:spcBef>
              <a:spcAft>
                <a:spcPts val="600"/>
              </a:spcAft>
            </a:pPr>
            <a:r>
              <a:rPr lang="zh-TW" altLang="en-US" sz="900" dirty="0">
                <a:solidFill>
                  <a:srgbClr val="000000"/>
                </a:solidFill>
              </a:rPr>
              <a:t>此外，英華達透過供應商簽署「電子行業行為準則符合聲明」鼓勵供應商承擔更多的社會和環境責任，</a:t>
            </a:r>
            <a:r>
              <a:rPr lang="zh-TW" altLang="en-US" sz="900" dirty="0" smtClean="0">
                <a:solidFill>
                  <a:srgbClr val="000000"/>
                </a:solidFill>
              </a:rPr>
              <a:t>確保</a:t>
            </a:r>
            <a:endParaRPr lang="zh-TW" altLang="en-US" sz="900" dirty="0">
              <a:solidFill>
                <a:srgbClr val="000000"/>
              </a:solidFill>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r>
              <a:rPr lang="zh-TW" altLang="en-US" sz="900" kern="100" dirty="0">
                <a:solidFill>
                  <a:prstClr val="black">
                    <a:lumMod val="95000"/>
                    <a:lumOff val="5000"/>
                  </a:prstClr>
                </a:solidFill>
                <a:latin typeface="微軟正黑體"/>
                <a:cs typeface="Arial Unicode MS"/>
              </a:rPr>
              <a:t> </a:t>
            </a: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r>
              <a:rPr lang="en-US" altLang="zh-TW" sz="900" kern="100" dirty="0" smtClean="0">
                <a:solidFill>
                  <a:prstClr val="black">
                    <a:lumMod val="95000"/>
                    <a:lumOff val="5000"/>
                  </a:prstClr>
                </a:solidFill>
                <a:latin typeface="微軟正黑體"/>
                <a:cs typeface="Arial Unicode MS"/>
              </a:rPr>
              <a:t>2</a:t>
            </a:r>
            <a:endParaRPr lang="zh-TW" altLang="en-US" sz="900" kern="100" dirty="0">
              <a:solidFill>
                <a:prstClr val="black">
                  <a:lumMod val="95000"/>
                  <a:lumOff val="5000"/>
                </a:prstClr>
              </a:solidFill>
              <a:latin typeface="微軟正黑體"/>
              <a:cs typeface="Arial Unicode MS"/>
            </a:endParaRPr>
          </a:p>
        </p:txBody>
      </p:sp>
      <p:sp>
        <p:nvSpPr>
          <p:cNvPr id="5" name="標題 4"/>
          <p:cNvSpPr>
            <a:spLocks noGrp="1"/>
          </p:cNvSpPr>
          <p:nvPr>
            <p:ph type="title"/>
          </p:nvPr>
        </p:nvSpPr>
        <p:spPr>
          <a:xfrm>
            <a:off x="351284" y="332656"/>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4294967295"/>
          </p:nvPr>
        </p:nvSpPr>
        <p:spPr>
          <a:xfrm>
            <a:off x="6635775" y="770768"/>
            <a:ext cx="3086010" cy="61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nSpc>
                <a:spcPct val="150000"/>
              </a:lnSpc>
              <a:spcBef>
                <a:spcPts val="600"/>
              </a:spcBef>
              <a:spcAft>
                <a:spcPts val="600"/>
              </a:spcAft>
              <a:buNone/>
            </a:pPr>
            <a:r>
              <a:rPr lang="zh-TW" altLang="zh-TW" sz="900" dirty="0">
                <a:solidFill>
                  <a:srgbClr val="000000"/>
                </a:solidFill>
              </a:rPr>
              <a:t>官網首頁：</a:t>
            </a:r>
            <a:r>
              <a:rPr lang="en-US" altLang="zh-TW" sz="900" dirty="0">
                <a:solidFill>
                  <a:srgbClr val="000000"/>
                </a:solidFill>
              </a:rPr>
              <a:t>http://www.iac.com.tw</a:t>
            </a:r>
            <a:r>
              <a:rPr lang="zh-TW" altLang="zh-TW" sz="900" dirty="0">
                <a:solidFill>
                  <a:srgbClr val="000000"/>
                </a:solidFill>
              </a:rPr>
              <a:t>之新聞公告</a:t>
            </a:r>
            <a:r>
              <a:rPr lang="en-US" altLang="zh-TW" sz="900" dirty="0">
                <a:solidFill>
                  <a:srgbClr val="000000"/>
                </a:solidFill>
              </a:rPr>
              <a:t>--&gt;</a:t>
            </a:r>
            <a:r>
              <a:rPr lang="zh-TW" altLang="zh-TW" sz="900" dirty="0">
                <a:solidFill>
                  <a:srgbClr val="000000"/>
                </a:solidFill>
              </a:rPr>
              <a:t>英華達無衝突礦產聲明 </a:t>
            </a:r>
            <a:r>
              <a:rPr lang="en-US" altLang="zh-TW" sz="900" dirty="0">
                <a:solidFill>
                  <a:srgbClr val="000000"/>
                </a:solidFill>
              </a:rPr>
              <a:t>2012/9/25)</a:t>
            </a:r>
            <a:r>
              <a:rPr lang="zh-TW" altLang="zh-TW" sz="900" dirty="0">
                <a:solidFill>
                  <a:srgbClr val="000000"/>
                </a:solidFill>
              </a:rPr>
              <a:t>，要求供應商必須進行零</a:t>
            </a:r>
            <a:r>
              <a:rPr lang="zh-TW" altLang="en-US" sz="900" dirty="0">
                <a:solidFill>
                  <a:srgbClr val="000000"/>
                </a:solidFill>
              </a:rPr>
              <a:t>、</a:t>
            </a:r>
            <a:r>
              <a:rPr lang="zh-TW" altLang="zh-TW" sz="900" dirty="0">
                <a:solidFill>
                  <a:srgbClr val="000000"/>
                </a:solidFill>
              </a:rPr>
              <a:t>元件原材料冶煉廠清查動作。隨著</a:t>
            </a:r>
            <a:r>
              <a:rPr lang="en-US" altLang="zh-TW" sz="900" dirty="0">
                <a:solidFill>
                  <a:srgbClr val="000000"/>
                </a:solidFill>
              </a:rPr>
              <a:t>EICC(RBA) </a:t>
            </a:r>
            <a:r>
              <a:rPr lang="zh-TW" altLang="zh-TW" sz="900" dirty="0">
                <a:solidFill>
                  <a:srgbClr val="000000"/>
                </a:solidFill>
              </a:rPr>
              <a:t>及</a:t>
            </a:r>
            <a:r>
              <a:rPr lang="en-US" altLang="zh-TW" sz="900" dirty="0" err="1">
                <a:solidFill>
                  <a:srgbClr val="000000"/>
                </a:solidFill>
              </a:rPr>
              <a:t>GeSI</a:t>
            </a:r>
            <a:r>
              <a:rPr lang="zh-TW" altLang="zh-TW" sz="900" dirty="0">
                <a:solidFill>
                  <a:srgbClr val="000000"/>
                </a:solidFill>
              </a:rPr>
              <a:t>不定時公佈了</a:t>
            </a:r>
            <a:r>
              <a:rPr lang="en-US" altLang="zh-TW" sz="900" dirty="0">
                <a:solidFill>
                  <a:srgbClr val="000000"/>
                </a:solidFill>
              </a:rPr>
              <a:t>CMRT</a:t>
            </a:r>
            <a:r>
              <a:rPr lang="zh-TW" altLang="zh-TW" sz="900" dirty="0">
                <a:solidFill>
                  <a:srgbClr val="000000"/>
                </a:solidFill>
              </a:rPr>
              <a:t>版本，英華達隨即要求所有含金屬材料供應商必須提交最新版</a:t>
            </a:r>
            <a:r>
              <a:rPr lang="en-US" altLang="zh-TW" sz="900" dirty="0">
                <a:solidFill>
                  <a:srgbClr val="000000"/>
                </a:solidFill>
              </a:rPr>
              <a:t>CMRT</a:t>
            </a:r>
            <a:r>
              <a:rPr lang="zh-TW" altLang="zh-TW" sz="900" dirty="0">
                <a:solidFill>
                  <a:srgbClr val="000000"/>
                </a:solidFill>
              </a:rPr>
              <a:t>供英華達審核。</a:t>
            </a:r>
            <a:r>
              <a:rPr lang="en-US" altLang="zh-TW" sz="900" dirty="0">
                <a:solidFill>
                  <a:srgbClr val="000000"/>
                </a:solidFill>
              </a:rPr>
              <a:t> </a:t>
            </a:r>
            <a:endParaRPr lang="zh-TW" altLang="zh-TW" sz="900" dirty="0">
              <a:solidFill>
                <a:srgbClr val="000000"/>
              </a:solidFill>
            </a:endParaRPr>
          </a:p>
          <a:p>
            <a:pPr marL="0" indent="234000">
              <a:lnSpc>
                <a:spcPct val="150000"/>
              </a:lnSpc>
              <a:spcBef>
                <a:spcPts val="600"/>
              </a:spcBef>
              <a:spcAft>
                <a:spcPts val="600"/>
              </a:spcAft>
              <a:buNone/>
            </a:pPr>
            <a:r>
              <a:rPr lang="zh-TW" altLang="zh-TW" sz="900" dirty="0">
                <a:solidFill>
                  <a:srgbClr val="000000"/>
                </a:solidFill>
              </a:rPr>
              <a:t>由於</a:t>
            </a:r>
            <a:r>
              <a:rPr lang="en-US" altLang="zh-TW" sz="900" dirty="0">
                <a:solidFill>
                  <a:srgbClr val="000000"/>
                </a:solidFill>
              </a:rPr>
              <a:t>EICC(RBA) </a:t>
            </a:r>
            <a:r>
              <a:rPr lang="zh-TW" altLang="zh-TW" sz="900" dirty="0">
                <a:solidFill>
                  <a:srgbClr val="000000"/>
                </a:solidFill>
              </a:rPr>
              <a:t>及</a:t>
            </a:r>
            <a:r>
              <a:rPr lang="en-US" altLang="zh-TW" sz="900" dirty="0" err="1">
                <a:solidFill>
                  <a:srgbClr val="000000"/>
                </a:solidFill>
              </a:rPr>
              <a:t>GeSI</a:t>
            </a:r>
            <a:r>
              <a:rPr lang="zh-TW" altLang="zh-TW" sz="900" dirty="0">
                <a:solidFill>
                  <a:srgbClr val="000000"/>
                </a:solidFill>
              </a:rPr>
              <a:t>不定期於官網公告合格冶煉廠清單，英華達會針對供應商所提交的</a:t>
            </a:r>
            <a:r>
              <a:rPr lang="en-US" altLang="zh-TW" sz="900" dirty="0">
                <a:solidFill>
                  <a:srgbClr val="000000"/>
                </a:solidFill>
              </a:rPr>
              <a:t>CMRT</a:t>
            </a:r>
            <a:r>
              <a:rPr lang="zh-TW" altLang="zh-TW" sz="900" dirty="0">
                <a:solidFill>
                  <a:srgbClr val="000000"/>
                </a:solidFill>
              </a:rPr>
              <a:t>進行冶煉廠之確認動作，要求供應商冶煉廠必須在合格冶煉廠清單當中。若有非合格冶煉廠的供應商則要求其立即改善移除來自於該冶煉廠之原料來源，確保所提交英華達之零</a:t>
            </a:r>
            <a:r>
              <a:rPr lang="zh-TW" altLang="en-US" sz="900" dirty="0">
                <a:solidFill>
                  <a:srgbClr val="000000"/>
                </a:solidFill>
              </a:rPr>
              <a:t>、</a:t>
            </a:r>
            <a:r>
              <a:rPr lang="zh-TW" altLang="zh-TW" sz="900" dirty="0">
                <a:solidFill>
                  <a:srgbClr val="000000"/>
                </a:solidFill>
              </a:rPr>
              <a:t>元件原材料屬於非衝突區域之金屬礦產來源，以維護與尊重人權之普世價值。</a:t>
            </a:r>
            <a:r>
              <a:rPr lang="en-US" altLang="zh-TW" sz="900" dirty="0">
                <a:solidFill>
                  <a:srgbClr val="000000"/>
                </a:solidFill>
              </a:rPr>
              <a:t> </a:t>
            </a:r>
            <a:endParaRPr lang="zh-TW" altLang="zh-TW" sz="900" dirty="0">
              <a:solidFill>
                <a:srgbClr val="000000"/>
              </a:solidFill>
            </a:endParaRPr>
          </a:p>
          <a:p>
            <a:pPr marL="0" indent="0">
              <a:spcAft>
                <a:spcPts val="600"/>
              </a:spcAft>
              <a:buNone/>
            </a:pPr>
            <a:r>
              <a:rPr lang="en-US" altLang="zh-TW" sz="900" dirty="0"/>
              <a:t>(5) </a:t>
            </a:r>
            <a:r>
              <a:rPr lang="zh-TW" altLang="zh-TW" sz="900" dirty="0"/>
              <a:t>供應商申訴管道</a:t>
            </a:r>
          </a:p>
          <a:p>
            <a:pPr marL="0" indent="0">
              <a:spcAft>
                <a:spcPts val="600"/>
              </a:spcAft>
              <a:buNone/>
            </a:pPr>
            <a:r>
              <a:rPr lang="zh-TW" altLang="zh-TW" sz="900" dirty="0"/>
              <a:t>英華達供應商申訴管道於官網網頁中</a:t>
            </a:r>
            <a:r>
              <a:rPr lang="en-US" altLang="zh-TW" sz="900" dirty="0"/>
              <a:t>:</a:t>
            </a:r>
            <a:endParaRPr lang="zh-TW" altLang="zh-TW" sz="900" dirty="0"/>
          </a:p>
          <a:p>
            <a:pPr marL="0" indent="0">
              <a:spcAft>
                <a:spcPts val="600"/>
              </a:spcAft>
              <a:buNone/>
            </a:pPr>
            <a:r>
              <a:rPr lang="en-US" altLang="zh-TW" sz="900" dirty="0"/>
              <a:t>E-Mail :Service@iac.com.tw</a:t>
            </a: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10" name="Rectangle 1"/>
          <p:cNvSpPr>
            <a:spLocks noChangeArrowheads="1"/>
          </p:cNvSpPr>
          <p:nvPr/>
        </p:nvSpPr>
        <p:spPr bwMode="auto">
          <a:xfrm>
            <a:off x="3430165" y="4043152"/>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graphicFrame>
        <p:nvGraphicFramePr>
          <p:cNvPr id="8" name="Group 6"/>
          <p:cNvGraphicFramePr>
            <a:graphicFrameLocks/>
          </p:cNvGraphicFramePr>
          <p:nvPr>
            <p:extLst>
              <p:ext uri="{D42A27DB-BD31-4B8C-83A1-F6EECF244321}">
                <p14:modId xmlns:p14="http://schemas.microsoft.com/office/powerpoint/2010/main" val="778966200"/>
              </p:ext>
            </p:extLst>
          </p:nvPr>
        </p:nvGraphicFramePr>
        <p:xfrm>
          <a:off x="4592960" y="4899505"/>
          <a:ext cx="4324349" cy="1409815"/>
        </p:xfrm>
        <a:graphic>
          <a:graphicData uri="http://schemas.openxmlformats.org/drawingml/2006/table">
            <a:tbl>
              <a:tblPr/>
              <a:tblGrid>
                <a:gridCol w="2144414">
                  <a:extLst>
                    <a:ext uri="{9D8B030D-6E8A-4147-A177-3AD203B41FA5}">
                      <a16:colId xmlns:a16="http://schemas.microsoft.com/office/drawing/2014/main" xmlns="" val="20000"/>
                    </a:ext>
                  </a:extLst>
                </a:gridCol>
                <a:gridCol w="889922">
                  <a:extLst>
                    <a:ext uri="{9D8B030D-6E8A-4147-A177-3AD203B41FA5}">
                      <a16:colId xmlns:a16="http://schemas.microsoft.com/office/drawing/2014/main" xmlns="" val="20001"/>
                    </a:ext>
                  </a:extLst>
                </a:gridCol>
                <a:gridCol w="1290013">
                  <a:extLst>
                    <a:ext uri="{9D8B030D-6E8A-4147-A177-3AD203B41FA5}">
                      <a16:colId xmlns:a16="http://schemas.microsoft.com/office/drawing/2014/main" xmlns="" val="20002"/>
                    </a:ext>
                  </a:extLst>
                </a:gridCol>
              </a:tblGrid>
              <a:tr h="289775">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年度：</a:t>
                      </a:r>
                      <a:r>
                        <a:rPr kumimoji="0" lang="en-US" altLang="zh-TW" sz="9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2018</a:t>
                      </a:r>
                      <a:endParaRPr kumimoji="0" lang="zh-TW" altLang="zh-CN" sz="9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sym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286289">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1. </a:t>
                      </a: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依供應商所在地區分佈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sym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276662">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地區</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供應商家數</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交易金額分佈比例</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28042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大中華地區</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中國大陸</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港</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澳</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台</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849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276662">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東南亞</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日本</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r>
                        <a:rPr kumimoji="0" lang="zh-CN" altLang="zh-TW"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韓國</a:t>
                      </a:r>
                      <a:r>
                        <a:rPr kumimoji="0" lang="en-US"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r>
                        <a:rPr kumimoji="0" lang="zh-TW" altLang="en-US"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歐美及其他地區</a:t>
                      </a:r>
                      <a:r>
                        <a:rPr kumimoji="0" lang="zh-TW" altLang="zh-CN" sz="9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Calibri" pitchFamily="34" charset="0"/>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144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bl>
          </a:graphicData>
        </a:graphic>
      </p:graphicFrame>
      <p:sp>
        <p:nvSpPr>
          <p:cNvPr id="9" name="文字方塊 8"/>
          <p:cNvSpPr txBox="1"/>
          <p:nvPr/>
        </p:nvSpPr>
        <p:spPr>
          <a:xfrm>
            <a:off x="2000672" y="409716"/>
            <a:ext cx="2429596" cy="261610"/>
          </a:xfrm>
          <a:prstGeom prst="rect">
            <a:avLst/>
          </a:prstGeom>
          <a:solidFill>
            <a:schemeClr val="accent1">
              <a:lumMod val="60000"/>
              <a:lumOff val="40000"/>
            </a:schemeClr>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204-1</a:t>
            </a:r>
            <a:r>
              <a:rPr lang="zh-TW" altLang="en-US" sz="1100" dirty="0" smtClean="0">
                <a:latin typeface="微軟正黑體" panose="020B0604030504040204" pitchFamily="34" charset="-120"/>
                <a:ea typeface="微軟正黑體" panose="020B0604030504040204" pitchFamily="34" charset="-120"/>
              </a:rPr>
              <a:t> 當地供應商採購支出比例</a:t>
            </a:r>
            <a:endParaRPr lang="zh-TW" altLang="en-US" sz="11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520952" y="404664"/>
            <a:ext cx="2275072"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308-</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2</a:t>
            </a:r>
            <a:r>
              <a:rPr lang="zh-TW" altLang="en-US" sz="1100" dirty="0" smtClean="0">
                <a:latin typeface="微軟正黑體" panose="020B0604030504040204" pitchFamily="34" charset="-120"/>
                <a:ea typeface="微軟正黑體" panose="020B0604030504040204" pitchFamily="34" charset="-120"/>
              </a:rPr>
              <a:t> 供應鏈環境負面衝擊</a:t>
            </a:r>
            <a:endParaRPr lang="zh-TW" altLang="en-US" sz="11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877082" y="404664"/>
            <a:ext cx="2252382"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414-2</a:t>
            </a:r>
            <a:r>
              <a:rPr lang="zh-TW" altLang="en-US" sz="1100" dirty="0" smtClean="0">
                <a:latin typeface="微軟正黑體" panose="020B0604030504040204" pitchFamily="34" charset="-120"/>
                <a:ea typeface="微軟正黑體" panose="020B0604030504040204" pitchFamily="34" charset="-120"/>
              </a:rPr>
              <a:t>供應鏈</a:t>
            </a:r>
            <a:r>
              <a:rPr lang="zh-TW" altLang="en-US" sz="1100" dirty="0">
                <a:latin typeface="微軟正黑體" panose="020B0604030504040204" pitchFamily="34" charset="-120"/>
                <a:ea typeface="微軟正黑體" panose="020B0604030504040204" pitchFamily="34" charset="-120"/>
              </a:rPr>
              <a:t>社會</a:t>
            </a:r>
            <a:r>
              <a:rPr lang="zh-TW" altLang="en-US" sz="1100" dirty="0" smtClean="0">
                <a:latin typeface="微軟正黑體" panose="020B0604030504040204" pitchFamily="34" charset="-120"/>
                <a:ea typeface="微軟正黑體" panose="020B0604030504040204" pitchFamily="34" charset="-120"/>
              </a:rPr>
              <a:t>負面</a:t>
            </a:r>
            <a:r>
              <a:rPr lang="zh-TW" altLang="en-US" sz="1100" dirty="0">
                <a:latin typeface="微軟正黑體" panose="020B0604030504040204" pitchFamily="34" charset="-120"/>
                <a:ea typeface="微軟正黑體" panose="020B0604030504040204" pitchFamily="34" charset="-120"/>
              </a:rPr>
              <a:t>衝擊</a:t>
            </a:r>
          </a:p>
        </p:txBody>
      </p:sp>
    </p:spTree>
    <p:extLst>
      <p:ext uri="{BB962C8B-B14F-4D97-AF65-F5344CB8AC3E}">
        <p14:creationId xmlns:p14="http://schemas.microsoft.com/office/powerpoint/2010/main" val="237601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4"/>
          <p:cNvSpPr>
            <a:spLocks noGrp="1"/>
          </p:cNvSpPr>
          <p:nvPr>
            <p:ph type="title"/>
          </p:nvPr>
        </p:nvSpPr>
        <p:spPr>
          <a:xfrm>
            <a:off x="344192"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15" name="矩形 14"/>
          <p:cNvSpPr/>
          <p:nvPr/>
        </p:nvSpPr>
        <p:spPr>
          <a:xfrm>
            <a:off x="391826" y="764704"/>
            <a:ext cx="1104790" cy="346249"/>
          </a:xfrm>
          <a:prstGeom prst="rect">
            <a:avLst/>
          </a:prstGeom>
        </p:spPr>
        <p:txBody>
          <a:bodyPr wrap="none">
            <a:spAutoFit/>
          </a:bodyPr>
          <a:lstStyle/>
          <a:p>
            <a:pPr marL="0" lvl="2" indent="0" algn="just">
              <a:lnSpc>
                <a:spcPct val="150000"/>
              </a:lnSpc>
              <a:spcBef>
                <a:spcPts val="600"/>
              </a:spcBef>
              <a:spcAft>
                <a:spcPts val="600"/>
              </a:spcAft>
              <a:buNone/>
            </a:pPr>
            <a:r>
              <a:rPr lang="en-US" altLang="zh-TW" sz="1100" b="1" dirty="0">
                <a:latin typeface="微軟正黑體" panose="020B0604030504040204" pitchFamily="34" charset="-120"/>
                <a:ea typeface="微軟正黑體" panose="020B0604030504040204" pitchFamily="34" charset="-120"/>
                <a:sym typeface="微軟正黑體" pitchFamily="34" charset="-120"/>
              </a:rPr>
              <a:t>7.2.5 </a:t>
            </a:r>
            <a:r>
              <a:rPr lang="zh-TW" altLang="en-US" sz="1100" b="1" dirty="0">
                <a:latin typeface="微軟正黑體" panose="020B0604030504040204" pitchFamily="34" charset="-120"/>
                <a:ea typeface="微軟正黑體" panose="020B0604030504040204" pitchFamily="34" charset="-120"/>
                <a:sym typeface="微軟正黑體" pitchFamily="34" charset="-120"/>
              </a:rPr>
              <a:t>綠色產品</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p:txBody>
      </p:sp>
      <p:graphicFrame>
        <p:nvGraphicFramePr>
          <p:cNvPr id="10" name="內容版面配置區 6"/>
          <p:cNvGraphicFramePr>
            <a:graphicFrameLocks noGrp="1"/>
          </p:cNvGraphicFramePr>
          <p:nvPr>
            <p:ph idx="12"/>
            <p:extLst>
              <p:ext uri="{D42A27DB-BD31-4B8C-83A1-F6EECF244321}">
                <p14:modId xmlns:p14="http://schemas.microsoft.com/office/powerpoint/2010/main" val="3425218360"/>
              </p:ext>
            </p:extLst>
          </p:nvPr>
        </p:nvGraphicFramePr>
        <p:xfrm>
          <a:off x="419782" y="1268762"/>
          <a:ext cx="9213168" cy="5218041"/>
        </p:xfrm>
        <a:graphic>
          <a:graphicData uri="http://schemas.openxmlformats.org/drawingml/2006/table">
            <a:tbl>
              <a:tblPr firstRow="1" bandRow="1">
                <a:tableStyleId>{5C22544A-7EE6-4342-B048-85BDC9FD1C3A}</a:tableStyleId>
              </a:tblPr>
              <a:tblGrid>
                <a:gridCol w="1369394">
                  <a:extLst>
                    <a:ext uri="{9D8B030D-6E8A-4147-A177-3AD203B41FA5}">
                      <a16:colId xmlns:a16="http://schemas.microsoft.com/office/drawing/2014/main" xmlns="" val="20000"/>
                    </a:ext>
                  </a:extLst>
                </a:gridCol>
                <a:gridCol w="3444629">
                  <a:extLst>
                    <a:ext uri="{9D8B030D-6E8A-4147-A177-3AD203B41FA5}">
                      <a16:colId xmlns:a16="http://schemas.microsoft.com/office/drawing/2014/main" xmlns="" val="20001"/>
                    </a:ext>
                  </a:extLst>
                </a:gridCol>
                <a:gridCol w="4399145">
                  <a:extLst>
                    <a:ext uri="{9D8B030D-6E8A-4147-A177-3AD203B41FA5}">
                      <a16:colId xmlns:a16="http://schemas.microsoft.com/office/drawing/2014/main" xmlns="" val="20002"/>
                    </a:ext>
                  </a:extLst>
                </a:gridCol>
              </a:tblGrid>
              <a:tr h="299110">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重大主題</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綠色產品</a:t>
                      </a:r>
                      <a:r>
                        <a:rPr lang="en-US" altLang="zh-TW" sz="11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有害物質之削減</a:t>
                      </a:r>
                      <a:r>
                        <a:rPr lang="en-US" altLang="zh-TW" sz="11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易拆解可回收設計</a:t>
                      </a:r>
                      <a:r>
                        <a:rPr lang="en-US" altLang="zh-TW" sz="11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節能設計</a:t>
                      </a:r>
                      <a:r>
                        <a:rPr lang="en-US" altLang="zh-TW" sz="1100" b="1" kern="1200" dirty="0">
                          <a:solidFill>
                            <a:schemeClr val="bg1"/>
                          </a:solidFill>
                          <a:latin typeface="微軟正黑體" panose="020B0604030504040204" pitchFamily="34" charset="-120"/>
                          <a:ea typeface="微軟正黑體" panose="020B0604030504040204" pitchFamily="34" charset="-120"/>
                          <a:cs typeface="+mn-cs"/>
                        </a:rPr>
                        <a:t>)</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extLst>
                  <a:ext uri="{0D108BD9-81ED-4DB2-BD59-A6C34878D82A}">
                    <a16:rowId xmlns:a16="http://schemas.microsoft.com/office/drawing/2014/main" xmlns="" val="10000"/>
                  </a:ext>
                </a:extLst>
              </a:tr>
              <a:tr h="274618">
                <a:tc>
                  <a:txBody>
                    <a:bodyPr/>
                    <a:lstStyle/>
                    <a:p>
                      <a:pPr algn="ctr">
                        <a:lnSpc>
                          <a:spcPct val="150000"/>
                        </a:lnSpc>
                      </a:pPr>
                      <a:r>
                        <a:rPr lang="zh-TW" altLang="en-US" sz="900" dirty="0">
                          <a:solidFill>
                            <a:schemeClr val="tx1"/>
                          </a:solidFill>
                          <a:latin typeface="微軟正黑體" panose="020B0604030504040204" pitchFamily="34" charset="-120"/>
                          <a:ea typeface="微軟正黑體" panose="020B0604030504040204" pitchFamily="34" charset="-120"/>
                        </a:rPr>
                        <a:t>管理方針項目</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50000"/>
                        </a:lnSpc>
                      </a:pPr>
                      <a:r>
                        <a:rPr lang="zh-TW" altLang="en-US" sz="900" u="none" dirty="0">
                          <a:solidFill>
                            <a:schemeClr val="tx1"/>
                          </a:solidFill>
                          <a:latin typeface="微軟正黑體" panose="020B0604030504040204" pitchFamily="34" charset="-120"/>
                          <a:ea typeface="微軟正黑體" panose="020B0604030504040204" pitchFamily="34" charset="-120"/>
                        </a:rPr>
                        <a:t>說明</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489066">
                <a:tc>
                  <a:txBody>
                    <a:bodyPr/>
                    <a:lstStyle/>
                    <a:p>
                      <a:pPr algn="ctr">
                        <a:lnSpc>
                          <a:spcPct val="150000"/>
                        </a:lnSpc>
                      </a:pPr>
                      <a:r>
                        <a:rPr lang="zh-TW" altLang="en-US" sz="900" dirty="0">
                          <a:solidFill>
                            <a:schemeClr val="tx1"/>
                          </a:solidFill>
                          <a:latin typeface="微軟正黑體" panose="020B0604030504040204" pitchFamily="34" charset="-120"/>
                          <a:ea typeface="微軟正黑體" panose="020B0604030504040204" pitchFamily="34" charset="-120"/>
                        </a:rPr>
                        <a:t>主題的重要性</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英華達以 </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IECQ QC080000</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HSPM</a:t>
                      </a:r>
                      <a:r>
                        <a:rPr lang="zh-TW" altLang="zh-TW" sz="900"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(Hazardous Substance Process Management)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 為核心來管控有害物質，</a:t>
                      </a:r>
                      <a:r>
                        <a:rPr lang="zh-TW" altLang="zh-TW" sz="900" kern="1200" dirty="0">
                          <a:solidFill>
                            <a:schemeClr val="tx1"/>
                          </a:solidFill>
                          <a:latin typeface="微軟正黑體" panose="020B0604030504040204" pitchFamily="34" charset="-120"/>
                          <a:ea typeface="微軟正黑體" panose="020B0604030504040204" pitchFamily="34" charset="-120"/>
                          <a:cs typeface="+mn-cs"/>
                        </a:rPr>
                        <a:t>推動「綠色產品」</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i="0" kern="1200" dirty="0">
                          <a:solidFill>
                            <a:schemeClr val="tx1"/>
                          </a:solidFill>
                          <a:effectLst/>
                          <a:latin typeface="微軟正黑體" panose="020B0604030504040204" pitchFamily="34" charset="-120"/>
                          <a:ea typeface="微軟正黑體" panose="020B0604030504040204" pitchFamily="34" charset="-120"/>
                          <a:cs typeface="+mn-cs"/>
                        </a:rPr>
                        <a:t>節能設計可提高環境績效，</a:t>
                      </a:r>
                      <a:r>
                        <a:rPr lang="zh-TW" altLang="zh-TW" sz="900" i="0" kern="1200" dirty="0">
                          <a:solidFill>
                            <a:schemeClr val="tx1"/>
                          </a:solidFill>
                          <a:effectLst/>
                          <a:latin typeface="微軟正黑體" panose="020B0604030504040204" pitchFamily="34" charset="-120"/>
                          <a:ea typeface="微軟正黑體" panose="020B0604030504040204" pitchFamily="34" charset="-120"/>
                          <a:cs typeface="+mn-cs"/>
                        </a:rPr>
                        <a:t>改善生態環境</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2"/>
                  </a:ext>
                </a:extLst>
              </a:tr>
              <a:tr h="703513">
                <a:tc>
                  <a:txBody>
                    <a:bodyPr/>
                    <a:lstStyle/>
                    <a:p>
                      <a:pPr algn="ctr">
                        <a:lnSpc>
                          <a:spcPct val="150000"/>
                        </a:lnSpc>
                      </a:pPr>
                      <a:r>
                        <a:rPr lang="zh-TW" altLang="en-US" sz="900" dirty="0">
                          <a:solidFill>
                            <a:schemeClr val="tx1"/>
                          </a:solidFill>
                          <a:latin typeface="微軟正黑體" panose="020B0604030504040204" pitchFamily="34" charset="-120"/>
                          <a:ea typeface="微軟正黑體" panose="020B0604030504040204" pitchFamily="34" charset="-120"/>
                        </a:rPr>
                        <a:t>管理方法</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有害物質之削減─建立系統控管，從零件端進行源頭管控 </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 </a:t>
                      </a:r>
                      <a:r>
                        <a:rPr lang="zh-TW" altLang="en-US" sz="900" dirty="0">
                          <a:solidFill>
                            <a:schemeClr val="tx1"/>
                          </a:solidFill>
                          <a:latin typeface="微軟正黑體" panose="020B0604030504040204" pitchFamily="34" charset="-120"/>
                          <a:ea typeface="微軟正黑體" panose="020B0604030504040204" pitchFamily="34" charset="-120"/>
                        </a:rPr>
                        <a:t>易拆解可回收設計─研發部門會配合客戶需求在產品設計開發階段執行「</a:t>
                      </a:r>
                      <a:r>
                        <a:rPr lang="en-US" altLang="zh-TW" sz="900" dirty="0">
                          <a:solidFill>
                            <a:schemeClr val="tx1"/>
                          </a:solidFill>
                          <a:latin typeface="微軟正黑體" panose="020B0604030504040204" pitchFamily="34" charset="-120"/>
                          <a:ea typeface="微軟正黑體" panose="020B0604030504040204" pitchFamily="34" charset="-120"/>
                        </a:rPr>
                        <a:t>WEEE</a:t>
                      </a:r>
                      <a:r>
                        <a:rPr lang="zh-TW" altLang="en-US" sz="900" dirty="0">
                          <a:solidFill>
                            <a:schemeClr val="tx1"/>
                          </a:solidFill>
                          <a:latin typeface="微軟正黑體" panose="020B0604030504040204" pitchFamily="34" charset="-120"/>
                          <a:ea typeface="微軟正黑體" panose="020B0604030504040204" pitchFamily="34" charset="-120"/>
                        </a:rPr>
                        <a:t>回收率評估表」</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900" i="0" kern="1200" dirty="0">
                          <a:solidFill>
                            <a:schemeClr val="tx1"/>
                          </a:solidFill>
                          <a:effectLst/>
                          <a:latin typeface="微軟正黑體" panose="020B0604030504040204" pitchFamily="34" charset="-120"/>
                          <a:ea typeface="微軟正黑體" panose="020B0604030504040204" pitchFamily="34" charset="-120"/>
                          <a:cs typeface="+mn-cs"/>
                        </a:rPr>
                        <a:t>3.</a:t>
                      </a:r>
                      <a:r>
                        <a:rPr lang="en-US" altLang="zh-TW" sz="900" i="0" kern="1200" baseline="0" dirty="0">
                          <a:solidFill>
                            <a:schemeClr val="tx1"/>
                          </a:solidFill>
                          <a:effectLst/>
                          <a:latin typeface="微軟正黑體" panose="020B0604030504040204" pitchFamily="34" charset="-120"/>
                          <a:ea typeface="微軟正黑體" panose="020B0604030504040204" pitchFamily="34" charset="-120"/>
                          <a:cs typeface="+mn-cs"/>
                        </a:rPr>
                        <a:t> </a:t>
                      </a:r>
                      <a:r>
                        <a:rPr lang="zh-TW" altLang="en-US" sz="900" i="0" kern="1200" dirty="0">
                          <a:solidFill>
                            <a:schemeClr val="tx1"/>
                          </a:solidFill>
                          <a:effectLst/>
                          <a:latin typeface="微軟正黑體" panose="020B0604030504040204" pitchFamily="34" charset="-120"/>
                          <a:ea typeface="微軟正黑體" panose="020B0604030504040204" pitchFamily="34" charset="-120"/>
                          <a:cs typeface="+mn-cs"/>
                        </a:rPr>
                        <a:t>節能設計─針對有外部電源供應器的產品進行 </a:t>
                      </a:r>
                      <a:r>
                        <a:rPr lang="en-US" altLang="zh-TW" sz="900" i="0" kern="1200" dirty="0" err="1">
                          <a:solidFill>
                            <a:schemeClr val="tx1"/>
                          </a:solidFill>
                          <a:effectLst/>
                          <a:latin typeface="微軟正黑體" panose="020B0604030504040204" pitchFamily="34" charset="-120"/>
                          <a:ea typeface="微軟正黑體" panose="020B0604030504040204" pitchFamily="34" charset="-120"/>
                          <a:cs typeface="+mn-cs"/>
                        </a:rPr>
                        <a:t>Erp</a:t>
                      </a:r>
                      <a:r>
                        <a:rPr lang="zh-TW" altLang="en-US" sz="900" i="0" kern="1200" dirty="0">
                          <a:solidFill>
                            <a:schemeClr val="tx1"/>
                          </a:solidFill>
                          <a:effectLst/>
                          <a:latin typeface="微軟正黑體" panose="020B0604030504040204" pitchFamily="34" charset="-120"/>
                          <a:ea typeface="微軟正黑體" panose="020B0604030504040204" pitchFamily="34" charset="-120"/>
                          <a:cs typeface="+mn-cs"/>
                        </a:rPr>
                        <a:t> 能效測試</a:t>
                      </a:r>
                      <a:endParaRPr lang="en-US" altLang="zh-TW" sz="900" i="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3"/>
                  </a:ext>
                </a:extLst>
              </a:tr>
              <a:tr h="703513">
                <a:tc>
                  <a:txBody>
                    <a:bodyPr/>
                    <a:lstStyle/>
                    <a:p>
                      <a:pPr algn="ctr">
                        <a:lnSpc>
                          <a:spcPct val="150000"/>
                        </a:lnSpc>
                      </a:pPr>
                      <a:r>
                        <a:rPr lang="zh-TW" altLang="en-US" sz="900" dirty="0">
                          <a:solidFill>
                            <a:schemeClr val="tx1"/>
                          </a:solidFill>
                          <a:latin typeface="微軟正黑體" panose="020B0604030504040204" pitchFamily="34" charset="-120"/>
                          <a:ea typeface="微軟正黑體" panose="020B0604030504040204" pitchFamily="34" charset="-120"/>
                        </a:rPr>
                        <a:t>中、長期發展重點</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1764" rtl="0" eaLnBrk="1" fontAlgn="auto" latinLnBrk="0" hangingPunct="1">
                        <a:lnSpc>
                          <a:spcPct val="150000"/>
                        </a:lnSpc>
                        <a:spcBef>
                          <a:spcPts val="0"/>
                        </a:spcBef>
                        <a:spcAft>
                          <a:spcPts val="0"/>
                        </a:spcAft>
                        <a:buClrTx/>
                        <a:buSzTx/>
                        <a:buFontTx/>
                        <a:buNone/>
                        <a:tabLst/>
                        <a:defRPr/>
                      </a:pP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1. </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內部稽核活動涵蓋與符合 </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QC080000</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 所要求之事項，提升 </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HSF</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 </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Hazardous Substance Free</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 管理成效</a:t>
                      </a:r>
                      <a:endParaRPr lang="en-US" altLang="zh-TW" sz="900" kern="1200" baseline="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 </a:t>
                      </a:r>
                      <a:r>
                        <a:rPr lang="zh-TW" altLang="en-US" sz="900" dirty="0">
                          <a:solidFill>
                            <a:schemeClr val="tx1"/>
                          </a:solidFill>
                          <a:latin typeface="微軟正黑體" panose="020B0604030504040204" pitchFamily="34" charset="-120"/>
                          <a:ea typeface="微軟正黑體" panose="020B0604030504040204" pitchFamily="34" charset="-120"/>
                        </a:rPr>
                        <a:t>持續結合設計評估，符合</a:t>
                      </a:r>
                      <a:r>
                        <a:rPr lang="en-US" altLang="zh-TW" sz="900" dirty="0">
                          <a:solidFill>
                            <a:schemeClr val="tx1"/>
                          </a:solidFill>
                          <a:latin typeface="微軟正黑體" panose="020B0604030504040204" pitchFamily="34" charset="-120"/>
                          <a:ea typeface="微軟正黑體" panose="020B0604030504040204" pitchFamily="34" charset="-120"/>
                        </a:rPr>
                        <a:t>3R</a:t>
                      </a:r>
                      <a:r>
                        <a:rPr lang="zh-TW" altLang="en-US" sz="900" dirty="0">
                          <a:solidFill>
                            <a:schemeClr val="tx1"/>
                          </a:solidFill>
                          <a:latin typeface="微軟正黑體" panose="020B0604030504040204" pitchFamily="34" charset="-120"/>
                          <a:ea typeface="微軟正黑體" panose="020B0604030504040204" pitchFamily="34" charset="-120"/>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目標為需求和環境而設計，滿足永續發展的要求</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3.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產品設計開發皆配合品牌客戶觸角，深入符合各個國家的能源標準要求</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4"/>
                  </a:ext>
                </a:extLst>
              </a:tr>
              <a:tr h="274618">
                <a:tc rowSpan="2">
                  <a:txBody>
                    <a:bodyPr/>
                    <a:lstStyle/>
                    <a:p>
                      <a:pPr algn="ctr">
                        <a:lnSpc>
                          <a:spcPct val="150000"/>
                        </a:lnSpc>
                      </a:pPr>
                      <a:r>
                        <a:rPr lang="en-US" altLang="zh-TW" sz="900" dirty="0">
                          <a:solidFill>
                            <a:schemeClr val="tx1"/>
                          </a:solidFill>
                          <a:latin typeface="微軟正黑體" panose="020B0604030504040204" pitchFamily="34" charset="-120"/>
                          <a:ea typeface="微軟正黑體" panose="020B0604030504040204" pitchFamily="34" charset="-120"/>
                        </a:rPr>
                        <a:t>2018</a:t>
                      </a:r>
                      <a:r>
                        <a:rPr lang="zh-TW" altLang="en-US" sz="900" dirty="0">
                          <a:solidFill>
                            <a:schemeClr val="tx1"/>
                          </a:solidFill>
                          <a:latin typeface="微軟正黑體" panose="020B0604030504040204" pitchFamily="34" charset="-120"/>
                          <a:ea typeface="微軟正黑體" panose="020B0604030504040204" pitchFamily="34" charset="-120"/>
                        </a:rPr>
                        <a:t>年執行成果</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2018</a:t>
                      </a:r>
                      <a:r>
                        <a:rPr lang="zh-TW" altLang="en-US" sz="900" dirty="0">
                          <a:solidFill>
                            <a:schemeClr val="tx1"/>
                          </a:solidFill>
                          <a:latin typeface="微軟正黑體" panose="020B0604030504040204" pitchFamily="34" charset="-120"/>
                          <a:ea typeface="微軟正黑體" panose="020B0604030504040204" pitchFamily="34" charset="-120"/>
                        </a:rPr>
                        <a:t>年目標</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2018</a:t>
                      </a:r>
                      <a:r>
                        <a:rPr lang="zh-TW" altLang="en-US" sz="900" dirty="0">
                          <a:solidFill>
                            <a:schemeClr val="tx1"/>
                          </a:solidFill>
                          <a:latin typeface="微軟正黑體" panose="020B0604030504040204" pitchFamily="34" charset="-120"/>
                          <a:ea typeface="微軟正黑體" panose="020B0604030504040204" pitchFamily="34" charset="-120"/>
                        </a:rPr>
                        <a:t>年目標達成狀況</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10612">
                <a:tc vMerge="1">
                  <a:txBody>
                    <a:bodyPr/>
                    <a:lstStyle/>
                    <a:p>
                      <a:endParaRPr lang="zh-TW" altLang="en-US"/>
                    </a:p>
                  </a:txBody>
                  <a:tcPr/>
                </a:tc>
                <a:tc>
                  <a:txBody>
                    <a:bodyPr/>
                    <a:lstStyle/>
                    <a:p>
                      <a:pPr marL="180975" marR="0" lvl="0" indent="-180975" algn="l" defTabSz="911764" rtl="0" eaLnBrk="1" fontAlgn="auto" latinLnBrk="0" hangingPunct="1">
                        <a:lnSpc>
                          <a:spcPct val="150000"/>
                        </a:lnSpc>
                        <a:spcBef>
                          <a:spcPts val="0"/>
                        </a:spcBef>
                        <a:spcAft>
                          <a:spcPts val="0"/>
                        </a:spcAft>
                        <a:buClrTx/>
                        <a:buSzTx/>
                        <a:buFontTx/>
                        <a:buNone/>
                        <a:tabLst>
                          <a:tab pos="180975" algn="l"/>
                        </a:tabLst>
                        <a:defRPr/>
                      </a:pP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1. </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通過外部稽核，維持 </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IECQ QC080000 </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證書有效性</a:t>
                      </a:r>
                      <a:endParaRPr lang="en-US" altLang="zh-TW" sz="900" kern="1200" baseline="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2</a:t>
                      </a:r>
                      <a:r>
                        <a:rPr lang="en-US" altLang="zh-TW" sz="900"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900" kern="1200" baseline="0" dirty="0">
                          <a:solidFill>
                            <a:srgbClr val="FF0000"/>
                          </a:solidFill>
                          <a:latin typeface="微軟正黑體" panose="020B0604030504040204" pitchFamily="34" charset="-120"/>
                          <a:ea typeface="微軟正黑體" panose="020B0604030504040204" pitchFamily="34" charset="-120"/>
                          <a:cs typeface="+mn-cs"/>
                        </a:rPr>
                        <a:t> </a:t>
                      </a:r>
                      <a:r>
                        <a:rPr lang="zh-TW" altLang="en-US" sz="900" dirty="0">
                          <a:solidFill>
                            <a:schemeClr val="tx1"/>
                          </a:solidFill>
                          <a:latin typeface="微軟正黑體" panose="020B0604030504040204" pitchFamily="34" charset="-120"/>
                          <a:ea typeface="微軟正黑體" panose="020B0604030504040204" pitchFamily="34" charset="-120"/>
                        </a:rPr>
                        <a:t>研發部門會配合客戶需求在產品設計開發階段填寫</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  「</a:t>
                      </a:r>
                      <a:r>
                        <a:rPr lang="en-US" altLang="zh-TW" sz="900" dirty="0">
                          <a:solidFill>
                            <a:schemeClr val="tx1"/>
                          </a:solidFill>
                          <a:latin typeface="微軟正黑體" panose="020B0604030504040204" pitchFamily="34" charset="-120"/>
                          <a:ea typeface="微軟正黑體" panose="020B0604030504040204" pitchFamily="34" charset="-120"/>
                        </a:rPr>
                        <a:t>WEEE</a:t>
                      </a:r>
                      <a:r>
                        <a:rPr lang="zh-TW" altLang="en-US" sz="900" dirty="0">
                          <a:solidFill>
                            <a:schemeClr val="tx1"/>
                          </a:solidFill>
                          <a:latin typeface="微軟正黑體" panose="020B0604030504040204" pitchFamily="34" charset="-120"/>
                          <a:ea typeface="微軟正黑體" panose="020B0604030504040204" pitchFamily="34" charset="-120"/>
                        </a:rPr>
                        <a:t>回收率評估表」</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3.</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 皆</a:t>
                      </a:r>
                      <a:r>
                        <a:rPr lang="zh-TW" altLang="en-US" sz="900" i="0" kern="1200" dirty="0">
                          <a:solidFill>
                            <a:schemeClr val="tx1"/>
                          </a:solidFill>
                          <a:effectLst/>
                          <a:latin typeface="微軟正黑體" panose="020B0604030504040204" pitchFamily="34" charset="-120"/>
                          <a:ea typeface="微軟正黑體" panose="020B0604030504040204" pitchFamily="34" charset="-120"/>
                          <a:cs typeface="+mn-cs"/>
                        </a:rPr>
                        <a:t>針對有外部電源供應器的產品進行</a:t>
                      </a:r>
                      <a:r>
                        <a:rPr lang="en-US" altLang="zh-TW" sz="900" i="0" kern="1200" dirty="0" err="1">
                          <a:solidFill>
                            <a:schemeClr val="tx1"/>
                          </a:solidFill>
                          <a:effectLst/>
                          <a:latin typeface="微軟正黑體" panose="020B0604030504040204" pitchFamily="34" charset="-120"/>
                          <a:ea typeface="微軟正黑體" panose="020B0604030504040204" pitchFamily="34" charset="-120"/>
                          <a:cs typeface="+mn-cs"/>
                        </a:rPr>
                        <a:t>Erp</a:t>
                      </a:r>
                      <a:r>
                        <a:rPr lang="zh-TW" altLang="en-US" sz="900" i="0" kern="1200" dirty="0">
                          <a:solidFill>
                            <a:schemeClr val="tx1"/>
                          </a:solidFill>
                          <a:effectLst/>
                          <a:latin typeface="微軟正黑體" panose="020B0604030504040204" pitchFamily="34" charset="-120"/>
                          <a:ea typeface="微軟正黑體" panose="020B0604030504040204" pitchFamily="34" charset="-120"/>
                          <a:cs typeface="+mn-cs"/>
                        </a:rPr>
                        <a:t>能效測試</a:t>
                      </a:r>
                      <a:endParaRPr lang="en-US" altLang="zh-TW" sz="900" i="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sym typeface="Arial"/>
                        </a:rPr>
                        <a:t>1. </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順利通過 </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sym typeface="Arial"/>
                        </a:rPr>
                        <a:t>IECQ QC080000:2017 </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sym typeface="Arial"/>
                        </a:rPr>
                        <a:t>改版</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sym typeface="Arial"/>
                        </a:rPr>
                        <a:t>SGS</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sym typeface="Arial"/>
                        </a:rPr>
                        <a:t>年度外部稽核取得證書</a:t>
                      </a:r>
                      <a:endParaRPr lang="en-US" altLang="zh-TW" sz="900" kern="1200" baseline="0" dirty="0">
                        <a:solidFill>
                          <a:schemeClr val="tx1"/>
                        </a:solidFill>
                        <a:latin typeface="微軟正黑體" panose="020B0604030504040204" pitchFamily="34" charset="-120"/>
                        <a:ea typeface="微軟正黑體" panose="020B0604030504040204" pitchFamily="34" charset="-120"/>
                        <a:cs typeface="+mn-cs"/>
                        <a:sym typeface="Arial"/>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 IAC</a:t>
                      </a:r>
                      <a:r>
                        <a:rPr lang="zh-TW" altLang="en-US" sz="900" dirty="0">
                          <a:solidFill>
                            <a:schemeClr val="tx1"/>
                          </a:solidFill>
                          <a:latin typeface="微軟正黑體" panose="020B0604030504040204" pitchFamily="34" charset="-120"/>
                          <a:ea typeface="微軟正黑體" panose="020B0604030504040204" pitchFamily="34" charset="-120"/>
                        </a:rPr>
                        <a:t>皆依照客戶要求填寫「</a:t>
                      </a:r>
                      <a:r>
                        <a:rPr lang="en-US" altLang="zh-TW" sz="900" dirty="0">
                          <a:solidFill>
                            <a:schemeClr val="tx1"/>
                          </a:solidFill>
                          <a:latin typeface="微軟正黑體" panose="020B0604030504040204" pitchFamily="34" charset="-120"/>
                          <a:ea typeface="微軟正黑體" panose="020B0604030504040204" pitchFamily="34" charset="-120"/>
                        </a:rPr>
                        <a:t>WEEE</a:t>
                      </a:r>
                      <a:r>
                        <a:rPr lang="zh-TW" altLang="en-US" sz="900" dirty="0">
                          <a:solidFill>
                            <a:schemeClr val="tx1"/>
                          </a:solidFill>
                          <a:latin typeface="微軟正黑體" panose="020B0604030504040204" pitchFamily="34" charset="-120"/>
                          <a:ea typeface="微軟正黑體" panose="020B0604030504040204" pitchFamily="34" charset="-120"/>
                        </a:rPr>
                        <a:t>回收率評估表」</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3. 2018</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年產品與服務違反法令事件為</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0</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029525">
                <a:tc>
                  <a:txBody>
                    <a:bodyPr/>
                    <a:lstStyle/>
                    <a:p>
                      <a:pPr algn="ctr">
                        <a:lnSpc>
                          <a:spcPct val="150000"/>
                        </a:lnSpc>
                      </a:pPr>
                      <a:r>
                        <a:rPr lang="en-US" altLang="zh-TW" sz="900" dirty="0">
                          <a:solidFill>
                            <a:schemeClr val="tx1"/>
                          </a:solidFill>
                          <a:latin typeface="微軟正黑體" panose="020B0604030504040204" pitchFamily="34" charset="-120"/>
                          <a:ea typeface="微軟正黑體" panose="020B0604030504040204" pitchFamily="34" charset="-120"/>
                        </a:rPr>
                        <a:t>2019</a:t>
                      </a:r>
                      <a:r>
                        <a:rPr lang="zh-TW" altLang="en-US" sz="900" dirty="0">
                          <a:solidFill>
                            <a:schemeClr val="tx1"/>
                          </a:solidFill>
                          <a:latin typeface="微軟正黑體" panose="020B0604030504040204" pitchFamily="34" charset="-120"/>
                          <a:ea typeface="微軟正黑體" panose="020B0604030504040204" pitchFamily="34" charset="-120"/>
                        </a:rPr>
                        <a:t>年推展重點</a:t>
                      </a:r>
                      <a:endParaRPr lang="en-US" altLang="zh-TW" sz="900" dirty="0">
                        <a:solidFill>
                          <a:schemeClr val="tx1"/>
                        </a:solidFill>
                        <a:latin typeface="微軟正黑體" panose="020B0604030504040204" pitchFamily="34" charset="-120"/>
                        <a:ea typeface="微軟正黑體" panose="020B0604030504040204" pitchFamily="34" charset="-120"/>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1764" rtl="0" eaLnBrk="1" fontAlgn="auto" latinLnBrk="0" hangingPunct="1">
                        <a:lnSpc>
                          <a:spcPct val="150000"/>
                        </a:lnSpc>
                        <a:spcBef>
                          <a:spcPts val="0"/>
                        </a:spcBef>
                        <a:spcAft>
                          <a:spcPts val="0"/>
                        </a:spcAft>
                        <a:buClrTx/>
                        <a:buSzTx/>
                        <a:buFontTx/>
                        <a:buNone/>
                        <a:tabLst/>
                        <a:defRPr/>
                      </a:pP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1. </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強化</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IECQ QC080000</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流程管理，加強風險監控</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考量風險</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，符合 </a:t>
                      </a:r>
                      <a:r>
                        <a:rPr lang="en-US" altLang="zh-TW" sz="900" kern="1200" baseline="0" dirty="0">
                          <a:solidFill>
                            <a:schemeClr val="tx1"/>
                          </a:solidFill>
                          <a:latin typeface="微軟正黑體" panose="020B0604030504040204" pitchFamily="34" charset="-120"/>
                          <a:ea typeface="微軟正黑體" panose="020B0604030504040204" pitchFamily="34" charset="-120"/>
                          <a:cs typeface="+mn-cs"/>
                        </a:rPr>
                        <a:t>QC080000:2017</a:t>
                      </a:r>
                      <a:r>
                        <a:rPr lang="zh-TW" altLang="en-US" sz="900" kern="1200" baseline="0" dirty="0">
                          <a:solidFill>
                            <a:schemeClr val="tx1"/>
                          </a:solidFill>
                          <a:latin typeface="微軟正黑體" panose="020B0604030504040204" pitchFamily="34" charset="-120"/>
                          <a:ea typeface="微軟正黑體" panose="020B0604030504040204" pitchFamily="34" charset="-120"/>
                          <a:cs typeface="+mn-cs"/>
                        </a:rPr>
                        <a:t>年版法規條文要求</a:t>
                      </a:r>
                      <a:endParaRPr lang="en-US" altLang="zh-TW" sz="900" kern="1200" baseline="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 </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由於某些產品的回收目標在</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2019</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年以後仍會繼續提高，故英華達必須</a:t>
                      </a:r>
                      <a:r>
                        <a:rPr lang="zh-TW" altLang="en-US" sz="900" dirty="0">
                          <a:solidFill>
                            <a:schemeClr val="tx1"/>
                          </a:solidFill>
                        </a:rPr>
                        <a:t>加強了解自身產品，使自身產品達到易拆解及可回收</a:t>
                      </a:r>
                      <a:endParaRPr lang="en-US" altLang="zh-TW" sz="900" dirty="0">
                        <a:solidFill>
                          <a:schemeClr val="tx1"/>
                        </a:solidFill>
                      </a:endParaRPr>
                    </a:p>
                    <a:p>
                      <a:pPr marL="0" marR="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rPr>
                        <a:t>   </a:t>
                      </a:r>
                      <a:r>
                        <a:rPr lang="zh-TW" altLang="en-US" sz="900" dirty="0">
                          <a:solidFill>
                            <a:schemeClr val="tx1"/>
                          </a:solidFill>
                        </a:rPr>
                        <a:t>  的功能，並符合客戶要求</a:t>
                      </a:r>
                      <a:endParaRPr lang="zh-TW" altLang="en-US"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3. </a:t>
                      </a:r>
                      <a:r>
                        <a:rPr lang="zh-TW" altLang="zh-TW" sz="900" kern="1200" dirty="0">
                          <a:solidFill>
                            <a:schemeClr val="tx1"/>
                          </a:solidFill>
                          <a:latin typeface="微軟正黑體" panose="020B0604030504040204" pitchFamily="34" charset="-120"/>
                          <a:ea typeface="微軟正黑體" panose="020B0604030504040204" pitchFamily="34" charset="-120"/>
                          <a:cs typeface="+mn-cs"/>
                        </a:rPr>
                        <a:t>產品設計開發時考量美國能源法、能源之星及紐澳法規能效指標，推動產品節能與效率提升</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97149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4"/>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pic>
        <p:nvPicPr>
          <p:cNvPr id="10" name="圖片 9"/>
          <p:cNvPicPr/>
          <p:nvPr/>
        </p:nvPicPr>
        <p:blipFill>
          <a:blip r:embed="rId2" cstate="print">
            <a:extLst>
              <a:ext uri="{28A0092B-C50C-407E-A947-70E740481C1C}">
                <a14:useLocalDpi xmlns:a14="http://schemas.microsoft.com/office/drawing/2010/main" val="0"/>
              </a:ext>
            </a:extLst>
          </a:blip>
          <a:stretch>
            <a:fillRect/>
          </a:stretch>
        </p:blipFill>
        <p:spPr>
          <a:xfrm>
            <a:off x="859092" y="2244711"/>
            <a:ext cx="1883164" cy="1334028"/>
          </a:xfrm>
          <a:prstGeom prst="rect">
            <a:avLst/>
          </a:prstGeom>
        </p:spPr>
      </p:pic>
      <p:sp>
        <p:nvSpPr>
          <p:cNvPr id="11" name="Text Box 3"/>
          <p:cNvSpPr txBox="1">
            <a:spLocks noChangeArrowheads="1"/>
          </p:cNvSpPr>
          <p:nvPr/>
        </p:nvSpPr>
        <p:spPr bwMode="auto">
          <a:xfrm>
            <a:off x="381644" y="3540855"/>
            <a:ext cx="2360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kumimoji="0" lang="zh-TW" altLang="zh-CN" sz="1000" b="1" dirty="0">
                <a:latin typeface="Times New Roman" pitchFamily="18" charset="0"/>
                <a:cs typeface="Times New Roman" pitchFamily="18" charset="0"/>
                <a:sym typeface="Times New Roman" pitchFamily="18" charset="0"/>
              </a:rPr>
              <a:t> </a:t>
            </a:r>
            <a:r>
              <a:rPr kumimoji="0" lang="zh-TW" altLang="zh-CN" sz="1000" b="1" dirty="0">
                <a:latin typeface="新細明體" charset="-120"/>
                <a:ea typeface="新細明體" charset="-120"/>
                <a:sym typeface="新細明體" charset="-120"/>
              </a:rPr>
              <a:t>■ </a:t>
            </a:r>
            <a:r>
              <a:rPr kumimoji="0" lang="zh-CN" altLang="zh-TW" sz="1000" b="1" dirty="0">
                <a:latin typeface="新細明體" charset="-120"/>
                <a:ea typeface="新細明體" charset="-120"/>
                <a:sym typeface="新細明體" charset="-120"/>
              </a:rPr>
              <a:t>圖</a:t>
            </a:r>
            <a:r>
              <a:rPr kumimoji="0" lang="zh-TW" altLang="zh-CN" sz="1000" b="1" dirty="0">
                <a:latin typeface="Times New Roman" pitchFamily="18" charset="0"/>
                <a:cs typeface="Times New Roman" pitchFamily="18" charset="0"/>
                <a:sym typeface="Times New Roman" pitchFamily="18" charset="0"/>
              </a:rPr>
              <a:t>: </a:t>
            </a:r>
            <a:r>
              <a:rPr kumimoji="0" lang="zh-CN" altLang="zh-TW" sz="1000" b="1" dirty="0">
                <a:latin typeface="Times New Roman" pitchFamily="18" charset="0"/>
                <a:cs typeface="Times New Roman" pitchFamily="18" charset="0"/>
                <a:sym typeface="Times New Roman" pitchFamily="18" charset="0"/>
              </a:rPr>
              <a:t>英華達綠色產品核心策略</a:t>
            </a:r>
          </a:p>
        </p:txBody>
      </p:sp>
      <p:sp>
        <p:nvSpPr>
          <p:cNvPr id="12" name="內容版面配置區 14"/>
          <p:cNvSpPr txBox="1">
            <a:spLocks/>
          </p:cNvSpPr>
          <p:nvPr/>
        </p:nvSpPr>
        <p:spPr>
          <a:xfrm>
            <a:off x="359303" y="764704"/>
            <a:ext cx="3063242" cy="614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182563" indent="-182563" algn="l" defTabSz="914400" rtl="0" eaLnBrk="1" latinLnBrk="0" hangingPunct="1">
              <a:spcBef>
                <a:spcPct val="20000"/>
              </a:spcBef>
              <a:buFontTx/>
              <a:buNone/>
              <a:defRPr sz="1100" kern="1200">
                <a:solidFill>
                  <a:schemeClr val="tx1"/>
                </a:solidFill>
                <a:latin typeface="微軟正黑體" pitchFamily="34" charset="-120"/>
                <a:ea typeface="微軟正黑體" pitchFamily="34" charset="-120"/>
                <a:cs typeface="+mn-cs"/>
              </a:defRPr>
            </a:lvl1pPr>
            <a:lvl2pPr marL="182563" indent="-182563" algn="l" defTabSz="914400" rtl="0" eaLnBrk="1" latinLnBrk="0" hangingPunct="1">
              <a:spcBef>
                <a:spcPct val="20000"/>
              </a:spcBef>
              <a:buFontTx/>
              <a:buNone/>
              <a:defRPr sz="9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a:lnSpc>
                <a:spcPct val="150000"/>
              </a:lnSpc>
              <a:spcBef>
                <a:spcPts val="600"/>
              </a:spcBef>
              <a:spcAft>
                <a:spcPts val="600"/>
              </a:spcAft>
              <a:buNone/>
            </a:pPr>
            <a:r>
              <a:rPr lang="en-US" altLang="zh-TW" sz="1100" b="1" dirty="0">
                <a:sym typeface="微軟正黑體" pitchFamily="34" charset="-120"/>
              </a:rPr>
              <a:t>7.2.5 </a:t>
            </a:r>
            <a:r>
              <a:rPr lang="zh-TW" altLang="en-US" sz="1100" b="1" dirty="0">
                <a:sym typeface="微軟正黑體" pitchFamily="34" charset="-120"/>
              </a:rPr>
              <a:t>綠色產品</a:t>
            </a:r>
            <a:endParaRPr lang="en-US" altLang="zh-TW" sz="1100" b="1" dirty="0">
              <a:sym typeface="微軟正黑體" pitchFamily="34" charset="-120"/>
            </a:endParaRPr>
          </a:p>
          <a:p>
            <a:pPr marL="0" lvl="2" indent="266700" algn="just">
              <a:lnSpc>
                <a:spcPct val="150000"/>
              </a:lnSpc>
              <a:spcBef>
                <a:spcPts val="600"/>
              </a:spcBef>
              <a:spcAft>
                <a:spcPts val="600"/>
              </a:spcAft>
              <a:buNone/>
            </a:pPr>
            <a:r>
              <a:rPr lang="zh-TW" altLang="en-US" sz="900" dirty="0">
                <a:sym typeface="微軟正黑體" pitchFamily="34" charset="-120"/>
              </a:rPr>
              <a:t>英華達秉持保護環境之企業公民社會責任，全力推動「綠色產品」早已成為英華達產品發展的重心。更結合產品生命週期思維，制訂了「有害物質削減」、「易拆解可回收設計」和「能源效率提升」為英華達公司「綠色產品」之三大核心策略並已獲得顯著成果。</a:t>
            </a:r>
            <a:endParaRPr lang="en-US" altLang="zh-TW" sz="900" dirty="0">
              <a:sym typeface="微軟正黑體" pitchFamily="34" charset="-120"/>
            </a:endParaRPr>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lvl="2" indent="266700" algn="just">
              <a:lnSpc>
                <a:spcPct val="150000"/>
              </a:lnSpc>
              <a:spcBef>
                <a:spcPts val="600"/>
              </a:spcBef>
              <a:spcAft>
                <a:spcPts val="600"/>
              </a:spcAft>
              <a:buNone/>
            </a:pPr>
            <a:endParaRPr lang="en-US" altLang="zh-TW" sz="900" dirty="0">
              <a:sym typeface="微軟正黑體" pitchFamily="34" charset="-120"/>
            </a:endParaRPr>
          </a:p>
          <a:p>
            <a:pPr algn="just">
              <a:spcAft>
                <a:spcPts val="600"/>
              </a:spcAft>
            </a:pPr>
            <a:r>
              <a:rPr lang="en-US" altLang="zh-TW" sz="900" dirty="0">
                <a:sym typeface="微軟正黑體" pitchFamily="34" charset="-120"/>
              </a:rPr>
              <a:t>(1)</a:t>
            </a:r>
            <a:r>
              <a:rPr lang="zh-TW" altLang="en-US" sz="900" dirty="0">
                <a:sym typeface="微軟正黑體" pitchFamily="34" charset="-120"/>
              </a:rPr>
              <a:t>.建立系統控管，消滅有害物質</a:t>
            </a:r>
            <a:endParaRPr lang="en-US" altLang="zh-TW" sz="900" dirty="0">
              <a:sym typeface="微軟正黑體" pitchFamily="34" charset="-120"/>
            </a:endParaRPr>
          </a:p>
          <a:p>
            <a:pPr marL="0" lvl="2" indent="266700" algn="just">
              <a:lnSpc>
                <a:spcPct val="150000"/>
              </a:lnSpc>
              <a:spcBef>
                <a:spcPts val="600"/>
              </a:spcBef>
              <a:spcAft>
                <a:spcPts val="600"/>
              </a:spcAft>
              <a:buNone/>
            </a:pPr>
            <a:r>
              <a:rPr lang="zh-TW" altLang="zh-TW" sz="900" dirty="0"/>
              <a:t>英華達積極推動</a:t>
            </a:r>
            <a:r>
              <a:rPr lang="en-US" altLang="zh-TW" sz="900" dirty="0"/>
              <a:t>IECQ QC080000 HSPM</a:t>
            </a:r>
            <a:r>
              <a:rPr lang="zh-TW" altLang="zh-TW" sz="900" dirty="0"/>
              <a:t>驗證，並從系統上有效管控與削減有害物質。因應</a:t>
            </a:r>
            <a:r>
              <a:rPr lang="en-US" altLang="zh-TW" sz="900" dirty="0"/>
              <a:t>ISO 9001:2015</a:t>
            </a:r>
            <a:r>
              <a:rPr lang="zh-TW" altLang="zh-TW" sz="900" dirty="0"/>
              <a:t>年大幅改版，英華達</a:t>
            </a:r>
            <a:r>
              <a:rPr lang="zh-TW" altLang="zh-TW" sz="900" dirty="0" smtClean="0"/>
              <a:t>也強化</a:t>
            </a:r>
            <a:r>
              <a:rPr lang="en-US" altLang="zh-TW" sz="900" dirty="0"/>
              <a:t>IECQ QC080000</a:t>
            </a:r>
            <a:r>
              <a:rPr lang="zh-TW" altLang="zh-TW" sz="900" dirty="0"/>
              <a:t>流程管理，</a:t>
            </a:r>
            <a:r>
              <a:rPr lang="zh-TW" altLang="en-US" sz="900" dirty="0" smtClean="0"/>
              <a:t>並於</a:t>
            </a:r>
            <a:r>
              <a:rPr lang="en-US" altLang="zh-TW" sz="900" dirty="0"/>
              <a:t>2018</a:t>
            </a:r>
            <a:r>
              <a:rPr lang="zh-TW" altLang="en-US" sz="900" dirty="0"/>
              <a:t>年進行</a:t>
            </a:r>
            <a:r>
              <a:rPr lang="en-US" altLang="zh-TW" sz="900" dirty="0"/>
              <a:t>QC080000</a:t>
            </a:r>
            <a:r>
              <a:rPr lang="zh-TW" altLang="en-US" sz="900" dirty="0"/>
              <a:t>：</a:t>
            </a:r>
            <a:r>
              <a:rPr lang="en-US" altLang="zh-TW" sz="900" dirty="0"/>
              <a:t>2017</a:t>
            </a:r>
            <a:r>
              <a:rPr lang="zh-TW" altLang="en-US" sz="900" dirty="0"/>
              <a:t>年改版驗證</a:t>
            </a:r>
            <a:r>
              <a:rPr lang="zh-TW" altLang="en-US" sz="900" dirty="0" smtClean="0"/>
              <a:t>，</a:t>
            </a:r>
            <a:r>
              <a:rPr lang="zh-TW" altLang="zh-TW" sz="900" dirty="0" smtClean="0"/>
              <a:t>將</a:t>
            </a:r>
            <a:r>
              <a:rPr lang="zh-TW" altLang="zh-TW" sz="900" dirty="0"/>
              <a:t>重點放在下列項目：</a:t>
            </a:r>
            <a:endParaRPr lang="en-US" altLang="zh-TW" sz="900" dirty="0"/>
          </a:p>
          <a:p>
            <a:pPr marL="0" lvl="2" indent="266700" algn="just">
              <a:lnSpc>
                <a:spcPct val="150000"/>
              </a:lnSpc>
              <a:spcBef>
                <a:spcPts val="600"/>
              </a:spcBef>
              <a:spcAft>
                <a:spcPts val="600"/>
              </a:spcAft>
              <a:buNone/>
            </a:pPr>
            <a:r>
              <a:rPr lang="en-US" altLang="zh-TW" sz="900" dirty="0"/>
              <a:t>1.</a:t>
            </a:r>
            <a:r>
              <a:rPr lang="zh-TW" altLang="zh-TW" sz="900" dirty="0"/>
              <a:t>落實</a:t>
            </a:r>
            <a:r>
              <a:rPr lang="en-US" altLang="zh-TW" sz="900" dirty="0"/>
              <a:t>PDCA</a:t>
            </a:r>
            <a:r>
              <a:rPr lang="zh-TW" altLang="zh-TW" sz="900" dirty="0"/>
              <a:t>於管理系統 </a:t>
            </a:r>
            <a:r>
              <a:rPr lang="en-US" altLang="zh-TW" sz="900" dirty="0"/>
              <a:t>2.</a:t>
            </a:r>
            <a:r>
              <a:rPr lang="zh-TW" altLang="zh-TW" sz="900" dirty="0"/>
              <a:t>加強風險監控</a:t>
            </a:r>
            <a:r>
              <a:rPr lang="en-US" altLang="zh-TW" sz="900" dirty="0"/>
              <a:t>(</a:t>
            </a:r>
            <a:r>
              <a:rPr lang="zh-TW" altLang="zh-TW" sz="900" dirty="0"/>
              <a:t>考量風險</a:t>
            </a:r>
            <a:r>
              <a:rPr lang="en-US" altLang="zh-TW" sz="900" dirty="0"/>
              <a:t>) 3.</a:t>
            </a:r>
            <a:r>
              <a:rPr lang="zh-TW" altLang="zh-TW" sz="900" dirty="0"/>
              <a:t>擴大外部製造與服務</a:t>
            </a:r>
            <a:r>
              <a:rPr lang="en-US" altLang="zh-TW" sz="900" dirty="0"/>
              <a:t>(</a:t>
            </a:r>
            <a:r>
              <a:rPr lang="zh-TW" altLang="zh-TW" sz="900" dirty="0"/>
              <a:t>供應商</a:t>
            </a:r>
            <a:r>
              <a:rPr lang="en-US" altLang="zh-TW" sz="900" dirty="0"/>
              <a:t>)</a:t>
            </a:r>
            <a:r>
              <a:rPr lang="zh-TW" altLang="zh-TW" sz="900" dirty="0"/>
              <a:t>管制而</a:t>
            </a:r>
            <a:r>
              <a:rPr lang="en-US" altLang="zh-TW" sz="900" dirty="0"/>
              <a:t>IACP</a:t>
            </a:r>
            <a:r>
              <a:rPr lang="zh-TW" altLang="zh-TW" sz="900" dirty="0"/>
              <a:t>作為產品生產製造基地，亦須與</a:t>
            </a:r>
            <a:r>
              <a:rPr lang="en-US" altLang="zh-TW" sz="900" dirty="0"/>
              <a:t>IACT</a:t>
            </a:r>
            <a:r>
              <a:rPr lang="zh-TW" altLang="zh-TW" sz="900" dirty="0"/>
              <a:t>在</a:t>
            </a:r>
            <a:r>
              <a:rPr lang="en-US" altLang="zh-TW" sz="900" dirty="0"/>
              <a:t>QC080000</a:t>
            </a:r>
            <a:r>
              <a:rPr lang="zh-TW" altLang="zh-TW" sz="900" dirty="0"/>
              <a:t>更緊密合作，包括：</a:t>
            </a:r>
          </a:p>
          <a:p>
            <a:pPr marL="0" lvl="2" indent="266700" algn="just">
              <a:lnSpc>
                <a:spcPct val="150000"/>
              </a:lnSpc>
              <a:spcBef>
                <a:spcPts val="600"/>
              </a:spcBef>
              <a:spcAft>
                <a:spcPts val="600"/>
              </a:spcAft>
              <a:buNone/>
            </a:pPr>
            <a:endParaRPr lang="zh-TW" altLang="zh-TW" sz="900" dirty="0"/>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indent="0" algn="just">
              <a:lnSpc>
                <a:spcPct val="150000"/>
              </a:lnSpc>
              <a:spcBef>
                <a:spcPts val="600"/>
              </a:spcBef>
              <a:spcAft>
                <a:spcPts val="600"/>
              </a:spcAft>
            </a:pPr>
            <a:endParaRPr lang="en-US" altLang="zh-TW" b="1" dirty="0">
              <a:sym typeface="Arial Unicode MS" pitchFamily="34" charset="-120"/>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r>
              <a:rPr lang="zh-TW" altLang="en-US" sz="900" kern="100" dirty="0">
                <a:solidFill>
                  <a:prstClr val="black">
                    <a:lumMod val="95000"/>
                    <a:lumOff val="5000"/>
                  </a:prstClr>
                </a:solidFill>
                <a:latin typeface="微軟正黑體"/>
                <a:cs typeface="Arial Unicode MS"/>
              </a:rPr>
              <a:t> </a:t>
            </a: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13" name="內容版面配置區 2"/>
          <p:cNvSpPr>
            <a:spLocks noGrp="1"/>
          </p:cNvSpPr>
          <p:nvPr>
            <p:ph idx="12"/>
          </p:nvPr>
        </p:nvSpPr>
        <p:spPr>
          <a:xfrm>
            <a:off x="3357122" y="828619"/>
            <a:ext cx="3036038" cy="6056765"/>
          </a:xfrm>
          <a:noFill/>
          <a:ln>
            <a:noFill/>
          </a:ln>
        </p:spPr>
        <p:txBody>
          <a:bodyPr>
            <a:noAutofit/>
          </a:bodyPr>
          <a:lstStyle/>
          <a:p>
            <a:pPr marL="0" lvl="2" indent="0" algn="just">
              <a:lnSpc>
                <a:spcPct val="150000"/>
              </a:lnSpc>
              <a:spcBef>
                <a:spcPts val="600"/>
              </a:spcBef>
              <a:buNone/>
            </a:pPr>
            <a:r>
              <a:rPr lang="en-US" altLang="zh-TW" sz="900" dirty="0"/>
              <a:t>(1.)</a:t>
            </a:r>
            <a:r>
              <a:rPr lang="zh-TW" altLang="zh-TW" sz="900" dirty="0"/>
              <a:t>內部稽核活動涵蓋與符合</a:t>
            </a:r>
            <a:r>
              <a:rPr lang="en-US" altLang="zh-TW" sz="900" dirty="0"/>
              <a:t>QC080000:2017</a:t>
            </a:r>
            <a:r>
              <a:rPr lang="zh-TW" altLang="en-US" sz="900" dirty="0"/>
              <a:t>年版</a:t>
            </a:r>
            <a:r>
              <a:rPr lang="zh-TW" altLang="zh-TW" sz="900" dirty="0"/>
              <a:t>所要求事項</a:t>
            </a:r>
            <a:endParaRPr lang="en-US" altLang="zh-TW" sz="900" dirty="0"/>
          </a:p>
          <a:p>
            <a:pPr marL="0" lvl="2" indent="0" algn="just">
              <a:lnSpc>
                <a:spcPct val="150000"/>
              </a:lnSpc>
              <a:spcBef>
                <a:spcPts val="600"/>
              </a:spcBef>
              <a:spcAft>
                <a:spcPts val="600"/>
              </a:spcAft>
              <a:buNone/>
            </a:pPr>
            <a:r>
              <a:rPr lang="en-US" altLang="zh-TW" sz="900" dirty="0"/>
              <a:t>(2.)</a:t>
            </a:r>
            <a:r>
              <a:rPr lang="zh-TW" altLang="zh-TW" sz="900" dirty="0"/>
              <a:t>定期檢討與改善，提升「無有害物質</a:t>
            </a:r>
            <a:r>
              <a:rPr lang="en-US" altLang="zh-TW" sz="900" dirty="0"/>
              <a:t>(Hazardous Substance Free)</a:t>
            </a:r>
            <a:r>
              <a:rPr lang="zh-TW" altLang="zh-TW" sz="900" dirty="0"/>
              <a:t>」管理成效</a:t>
            </a:r>
            <a:endParaRPr lang="zh-TW" altLang="en-US" sz="900" dirty="0"/>
          </a:p>
          <a:p>
            <a:pPr marL="0" indent="0">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lvl="2" indent="0" algn="just">
              <a:lnSpc>
                <a:spcPct val="150000"/>
              </a:lnSpc>
              <a:spcBef>
                <a:spcPts val="600"/>
              </a:spcBef>
              <a:spcAft>
                <a:spcPts val="600"/>
              </a:spcAft>
              <a:buNone/>
            </a:pPr>
            <a:r>
              <a:rPr lang="en-US" altLang="zh-TW" sz="900" dirty="0">
                <a:sym typeface="微軟正黑體" pitchFamily="34" charset="-120"/>
              </a:rPr>
              <a:t>(</a:t>
            </a:r>
            <a:r>
              <a:rPr lang="zh-TW" altLang="en-US" sz="900" dirty="0">
                <a:sym typeface="微軟正黑體" pitchFamily="34" charset="-120"/>
              </a:rPr>
              <a:t>2</a:t>
            </a:r>
            <a:r>
              <a:rPr lang="en-US" altLang="zh-TW" sz="900" dirty="0">
                <a:sym typeface="微軟正黑體" pitchFamily="34" charset="-120"/>
              </a:rPr>
              <a:t>)</a:t>
            </a:r>
            <a:r>
              <a:rPr lang="zh-TW" altLang="en-US" sz="900" dirty="0">
                <a:sym typeface="微軟正黑體" pitchFamily="34" charset="-120"/>
              </a:rPr>
              <a:t>.結合設計評估 符合3R目標</a:t>
            </a:r>
          </a:p>
          <a:p>
            <a:pPr marL="0" lvl="2" indent="266700" algn="just">
              <a:lnSpc>
                <a:spcPct val="150000"/>
              </a:lnSpc>
              <a:spcBef>
                <a:spcPts val="600"/>
              </a:spcBef>
              <a:spcAft>
                <a:spcPts val="600"/>
              </a:spcAft>
              <a:buNone/>
            </a:pPr>
            <a:r>
              <a:rPr lang="zh-TW" altLang="zh-TW" sz="900" dirty="0"/>
              <a:t>對於歐盟危害性物質限制指令</a:t>
            </a:r>
            <a:r>
              <a:rPr lang="en-US" altLang="zh-TW" sz="900" dirty="0"/>
              <a:t>RoHS</a:t>
            </a:r>
            <a:r>
              <a:rPr lang="zh-TW" altLang="zh-TW" sz="900" dirty="0"/>
              <a:t>，英華達不僅要求零件供應商需提供符合</a:t>
            </a:r>
            <a:r>
              <a:rPr lang="en-US" altLang="zh-TW" sz="900" dirty="0"/>
              <a:t>RoHS</a:t>
            </a:r>
            <a:r>
              <a:rPr lang="zh-TW" altLang="zh-TW" sz="900" dirty="0"/>
              <a:t>相關規定之第三公正單位</a:t>
            </a:r>
            <a:r>
              <a:rPr lang="en-US" altLang="zh-TW" sz="900" dirty="0"/>
              <a:t>(ISO17025</a:t>
            </a:r>
            <a:r>
              <a:rPr lang="zh-TW" altLang="zh-TW" sz="900" dirty="0"/>
              <a:t>認可之實驗室</a:t>
            </a:r>
            <a:r>
              <a:rPr lang="en-US" altLang="zh-TW" sz="900" dirty="0"/>
              <a:t>)</a:t>
            </a:r>
            <a:r>
              <a:rPr lang="zh-TW" altLang="zh-TW" sz="900" dirty="0"/>
              <a:t>驗證報告，並制定依材料屬性之零件進料檢驗</a:t>
            </a:r>
            <a:r>
              <a:rPr lang="en-US" altLang="zh-TW" sz="900" dirty="0"/>
              <a:t>XRF(X</a:t>
            </a:r>
            <a:r>
              <a:rPr lang="zh-TW" altLang="zh-TW" sz="900" dirty="0"/>
              <a:t>光螢光分析</a:t>
            </a:r>
            <a:r>
              <a:rPr lang="en-US" altLang="zh-TW" sz="900" dirty="0"/>
              <a:t>)</a:t>
            </a:r>
            <a:r>
              <a:rPr lang="zh-TW" altLang="zh-TW" sz="900" dirty="0"/>
              <a:t>抽檢流程，從零件端進行源頭管控以確保所有產品符合規範。</a:t>
            </a:r>
            <a:endParaRPr lang="en-US" altLang="zh-TW" sz="900" dirty="0"/>
          </a:p>
          <a:p>
            <a:pPr marL="0" lvl="2" indent="266700" algn="just">
              <a:lnSpc>
                <a:spcPct val="150000"/>
              </a:lnSpc>
              <a:spcBef>
                <a:spcPts val="600"/>
              </a:spcBef>
              <a:spcAft>
                <a:spcPts val="600"/>
              </a:spcAft>
              <a:buNone/>
            </a:pPr>
            <a:r>
              <a:rPr lang="zh-TW" altLang="zh-TW" sz="900" dirty="0"/>
              <a:t>英華達明確於內部程序文件中規範研發部門在產品設計開發階段，必須要進行產品「</a:t>
            </a:r>
            <a:r>
              <a:rPr lang="en-US" altLang="zh-TW" sz="900" dirty="0"/>
              <a:t>WEEE</a:t>
            </a:r>
            <a:r>
              <a:rPr lang="zh-TW" altLang="zh-TW" sz="900" dirty="0"/>
              <a:t>回收率評估表」，並於開發系統中設置流程控制點。產品於量產前，研發部門需確認「</a:t>
            </a:r>
            <a:r>
              <a:rPr lang="en-US" altLang="zh-TW" sz="900" dirty="0"/>
              <a:t>WEEE</a:t>
            </a:r>
            <a:r>
              <a:rPr lang="zh-TW" altLang="zh-TW" sz="900" dirty="0"/>
              <a:t>回收率評估表」符合</a:t>
            </a:r>
            <a:r>
              <a:rPr lang="en-US" altLang="zh-TW" sz="900" dirty="0"/>
              <a:t>WEEE</a:t>
            </a:r>
            <a:r>
              <a:rPr lang="zh-TW" altLang="zh-TW" sz="900" dirty="0"/>
              <a:t>回收率標準，並提交相關人員進行最終審核，確保產品符合歐盟廢電子電機設備</a:t>
            </a:r>
            <a:r>
              <a:rPr lang="en-US" altLang="zh-TW" sz="900" dirty="0"/>
              <a:t>WEEE</a:t>
            </a:r>
            <a:r>
              <a:rPr lang="zh-TW" altLang="zh-TW" sz="900" dirty="0"/>
              <a:t>指令之再使用、再循環</a:t>
            </a:r>
            <a:r>
              <a:rPr lang="en-US" altLang="zh-TW" sz="900" dirty="0"/>
              <a:t>/</a:t>
            </a:r>
            <a:r>
              <a:rPr lang="zh-TW" altLang="zh-TW" sz="900" dirty="0"/>
              <a:t>回收、再生的</a:t>
            </a:r>
            <a:r>
              <a:rPr lang="en-US" altLang="zh-TW" sz="900" dirty="0"/>
              <a:t>3R(Reuse, Recycle, Recovery)</a:t>
            </a:r>
            <a:r>
              <a:rPr lang="zh-TW" altLang="zh-TW" sz="900" dirty="0"/>
              <a:t>目標。</a:t>
            </a:r>
            <a:endParaRPr lang="en-US" altLang="zh-TW" sz="900" dirty="0"/>
          </a:p>
          <a:p>
            <a:endParaRPr lang="zh-TW" altLang="en-US" sz="1050" dirty="0">
              <a:solidFill>
                <a:srgbClr val="0033CC"/>
              </a:solidFill>
              <a:latin typeface="+mn-ea"/>
              <a:sym typeface="SimSun" pitchFamily="2" charset="-122"/>
            </a:endParaRPr>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p:txBody>
      </p:sp>
      <p:sp>
        <p:nvSpPr>
          <p:cNvPr id="15" name="Text Box 3"/>
          <p:cNvSpPr txBox="1">
            <a:spLocks noChangeArrowheads="1"/>
          </p:cNvSpPr>
          <p:nvPr/>
        </p:nvSpPr>
        <p:spPr bwMode="auto">
          <a:xfrm>
            <a:off x="3729487" y="3182779"/>
            <a:ext cx="2360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kumimoji="0" lang="zh-TW" altLang="zh-CN" sz="1000" b="1" dirty="0">
                <a:latin typeface="Times New Roman" pitchFamily="18" charset="0"/>
                <a:cs typeface="Times New Roman" pitchFamily="18" charset="0"/>
                <a:sym typeface="Times New Roman" pitchFamily="18" charset="0"/>
              </a:rPr>
              <a:t> </a:t>
            </a:r>
            <a:r>
              <a:rPr kumimoji="0" lang="zh-TW" altLang="zh-CN" sz="1000" b="1" dirty="0">
                <a:latin typeface="新細明體" charset="-120"/>
                <a:ea typeface="新細明體" charset="-120"/>
                <a:sym typeface="新細明體" charset="-120"/>
              </a:rPr>
              <a:t>■ </a:t>
            </a:r>
            <a:r>
              <a:rPr lang="en-US" altLang="zh-TW" sz="1000" b="1" dirty="0">
                <a:latin typeface="Times New Roman" pitchFamily="18" charset="0"/>
                <a:cs typeface="Times New Roman" pitchFamily="18" charset="0"/>
              </a:rPr>
              <a:t>QC080000:2018</a:t>
            </a:r>
            <a:r>
              <a:rPr lang="zh-TW" altLang="en-US" sz="1000" b="1" dirty="0">
                <a:latin typeface="Times New Roman" pitchFamily="18" charset="0"/>
                <a:cs typeface="Times New Roman" pitchFamily="18" charset="0"/>
              </a:rPr>
              <a:t>改版相關歷程</a:t>
            </a:r>
            <a:endParaRPr lang="zh-CN" altLang="zh-TW" sz="1000" b="1" dirty="0">
              <a:latin typeface="Times New Roman" pitchFamily="18" charset="0"/>
              <a:cs typeface="Times New Roman" pitchFamily="18" charset="0"/>
              <a:sym typeface="Times New Roman" pitchFamily="18" charset="0"/>
            </a:endParaRPr>
          </a:p>
        </p:txBody>
      </p:sp>
      <p:sp>
        <p:nvSpPr>
          <p:cNvPr id="16" name="內容版面配置區 3"/>
          <p:cNvSpPr>
            <a:spLocks noGrp="1"/>
          </p:cNvSpPr>
          <p:nvPr>
            <p:ph idx="4294967295"/>
          </p:nvPr>
        </p:nvSpPr>
        <p:spPr>
          <a:xfrm>
            <a:off x="6547510" y="764704"/>
            <a:ext cx="3086010" cy="61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lvl="2" indent="0" algn="just">
              <a:lnSpc>
                <a:spcPct val="150000"/>
              </a:lnSpc>
              <a:spcBef>
                <a:spcPts val="600"/>
              </a:spcBef>
              <a:spcAft>
                <a:spcPts val="600"/>
              </a:spcAft>
              <a:buNone/>
            </a:pPr>
            <a:r>
              <a:rPr lang="zh-TW" altLang="en-US" sz="900" dirty="0">
                <a:sym typeface="微軟正黑體" pitchFamily="34" charset="-120"/>
              </a:rPr>
              <a:t> </a:t>
            </a:r>
            <a:r>
              <a:rPr lang="en-US" altLang="zh-TW" sz="900" dirty="0">
                <a:sym typeface="微軟正黑體" pitchFamily="34" charset="-120"/>
              </a:rPr>
              <a:t>(</a:t>
            </a:r>
            <a:r>
              <a:rPr lang="zh-TW" altLang="en-US" sz="900" dirty="0">
                <a:sym typeface="微軟正黑體" pitchFamily="34" charset="-120"/>
              </a:rPr>
              <a:t>3</a:t>
            </a:r>
            <a:r>
              <a:rPr lang="en-US" altLang="zh-TW" sz="900" dirty="0">
                <a:sym typeface="微軟正黑體" pitchFamily="34" charset="-120"/>
              </a:rPr>
              <a:t>)</a:t>
            </a:r>
            <a:r>
              <a:rPr lang="zh-TW" altLang="en-US" sz="900" dirty="0">
                <a:sym typeface="微軟正黑體" pitchFamily="34" charset="-120"/>
              </a:rPr>
              <a:t>.採用節能設計 提高環境績效</a:t>
            </a:r>
            <a:endParaRPr lang="en-US" altLang="zh-TW" sz="900" dirty="0">
              <a:sym typeface="微軟正黑體" pitchFamily="34" charset="-120"/>
            </a:endParaRPr>
          </a:p>
          <a:p>
            <a:pPr marL="0" lvl="2" indent="268288" algn="just">
              <a:lnSpc>
                <a:spcPct val="150000"/>
              </a:lnSpc>
              <a:spcBef>
                <a:spcPts val="600"/>
              </a:spcBef>
              <a:spcAft>
                <a:spcPts val="600"/>
              </a:spcAft>
              <a:buNone/>
            </a:pPr>
            <a:r>
              <a:rPr lang="zh-TW" altLang="zh-TW" sz="900" dirty="0"/>
              <a:t>英華達產品設計開發皆配合品牌客戶觸角，深入符合全球各個國家的能源標準要求。針對有外部電源供應器的產品，會要求供應商需提供</a:t>
            </a:r>
            <a:r>
              <a:rPr lang="en-US" altLang="zh-TW" sz="900" dirty="0" err="1"/>
              <a:t>ErP</a:t>
            </a:r>
            <a:r>
              <a:rPr lang="zh-TW" altLang="zh-TW" sz="900" dirty="0"/>
              <a:t>能效標準符合證明文件及驗證確認。產品設計開發時亦充分考量美國能源法、能源之星及紐澳法規能效指標，推動產品節能與效率提升。</a:t>
            </a:r>
            <a:endParaRPr lang="en-US" altLang="zh-TW" sz="900" dirty="0"/>
          </a:p>
          <a:p>
            <a:pPr marL="0" lvl="2" indent="268288" algn="just">
              <a:lnSpc>
                <a:spcPct val="150000"/>
              </a:lnSpc>
              <a:spcBef>
                <a:spcPts val="600"/>
              </a:spcBef>
              <a:spcAft>
                <a:spcPts val="600"/>
              </a:spcAft>
              <a:buNone/>
            </a:pPr>
            <a:endParaRPr lang="en-US" altLang="zh-TW" sz="900" dirty="0"/>
          </a:p>
          <a:p>
            <a:pPr marL="0" lvl="2" indent="268288" algn="just">
              <a:lnSpc>
                <a:spcPct val="150000"/>
              </a:lnSpc>
              <a:spcBef>
                <a:spcPts val="600"/>
              </a:spcBef>
              <a:spcAft>
                <a:spcPts val="600"/>
              </a:spcAft>
              <a:buNone/>
            </a:pPr>
            <a:endParaRPr lang="en-US" altLang="zh-TW" sz="900" dirty="0"/>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17" name="Text Box 9"/>
          <p:cNvSpPr txBox="1">
            <a:spLocks noChangeArrowheads="1"/>
          </p:cNvSpPr>
          <p:nvPr/>
        </p:nvSpPr>
        <p:spPr bwMode="auto">
          <a:xfrm>
            <a:off x="6627695" y="4541058"/>
            <a:ext cx="3960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zh-TW" altLang="zh-CN" sz="1000" b="1" dirty="0">
                <a:latin typeface="Times New Roman" pitchFamily="18" charset="0"/>
                <a:cs typeface="Times New Roman" pitchFamily="18" charset="0"/>
                <a:sym typeface="Times New Roman" pitchFamily="18" charset="0"/>
              </a:rPr>
              <a:t> </a:t>
            </a:r>
            <a:r>
              <a:rPr lang="zh-TW" altLang="zh-CN" sz="1000" b="1" dirty="0">
                <a:latin typeface="Times New Roman" pitchFamily="18" charset="0"/>
                <a:cs typeface="Times New Roman" pitchFamily="18" charset="0"/>
                <a:sym typeface="新細明體" charset="-120"/>
              </a:rPr>
              <a:t>■ </a:t>
            </a:r>
            <a:r>
              <a:rPr lang="zh-CN" altLang="zh-TW" sz="1000" b="1" dirty="0">
                <a:latin typeface="Times New Roman" pitchFamily="18" charset="0"/>
                <a:cs typeface="Times New Roman" pitchFamily="18" charset="0"/>
                <a:sym typeface="新細明體" charset="-120"/>
              </a:rPr>
              <a:t>圖</a:t>
            </a:r>
            <a:r>
              <a:rPr lang="zh-TW" altLang="zh-CN" sz="1000" b="1" dirty="0">
                <a:latin typeface="Times New Roman" pitchFamily="18" charset="0"/>
                <a:cs typeface="Times New Roman" pitchFamily="18" charset="0"/>
                <a:sym typeface="Times New Roman" pitchFamily="18" charset="0"/>
              </a:rPr>
              <a:t>: </a:t>
            </a:r>
            <a:r>
              <a:rPr lang="zh-CN" altLang="zh-TW" sz="1000" b="1" dirty="0">
                <a:latin typeface="Times New Roman" pitchFamily="18" charset="0"/>
                <a:cs typeface="Times New Roman" pitchFamily="18" charset="0"/>
                <a:sym typeface="Times New Roman" pitchFamily="18" charset="0"/>
              </a:rPr>
              <a:t>英華達</a:t>
            </a:r>
            <a:r>
              <a:rPr lang="zh-CN" altLang="zh-TW" sz="1000" b="1" dirty="0">
                <a:latin typeface="Times New Roman" pitchFamily="18" charset="0"/>
                <a:cs typeface="Times New Roman" pitchFamily="18" charset="0"/>
                <a:sym typeface="新細明體" charset="-120"/>
              </a:rPr>
              <a:t>以</a:t>
            </a:r>
            <a:r>
              <a:rPr lang="zh-TW" altLang="zh-CN" sz="1000" b="1" dirty="0">
                <a:latin typeface="Times New Roman" pitchFamily="18" charset="0"/>
                <a:cs typeface="Times New Roman" pitchFamily="18" charset="0"/>
                <a:sym typeface="Times New Roman" pitchFamily="18" charset="0"/>
              </a:rPr>
              <a:t>IECQ QC080000 HSPM</a:t>
            </a:r>
            <a:r>
              <a:rPr lang="zh-CN" altLang="zh-TW" sz="1000" b="1" dirty="0">
                <a:latin typeface="Times New Roman" pitchFamily="18" charset="0"/>
                <a:cs typeface="Times New Roman" pitchFamily="18" charset="0"/>
                <a:sym typeface="新細明體" charset="-120"/>
              </a:rPr>
              <a:t>為核心</a:t>
            </a:r>
            <a:r>
              <a:rPr lang="zh-CN" altLang="zh-TW" sz="1000" b="1" dirty="0">
                <a:latin typeface="Times New Roman" pitchFamily="18" charset="0"/>
                <a:cs typeface="Times New Roman" pitchFamily="18" charset="0"/>
                <a:sym typeface="Times New Roman" pitchFamily="18" charset="0"/>
              </a:rPr>
              <a:t>，</a:t>
            </a:r>
            <a:endParaRPr lang="en-US" altLang="zh-CN" sz="1000" b="1" dirty="0">
              <a:latin typeface="Times New Roman" pitchFamily="18" charset="0"/>
              <a:cs typeface="Times New Roman" pitchFamily="18" charset="0"/>
              <a:sym typeface="Times New Roman" pitchFamily="18" charset="0"/>
            </a:endParaRPr>
          </a:p>
          <a:p>
            <a:pPr eaLnBrk="1" hangingPunct="1"/>
            <a:r>
              <a:rPr lang="en-US" altLang="zh-CN" sz="1000" b="1" dirty="0">
                <a:latin typeface="Times New Roman" pitchFamily="18" charset="0"/>
                <a:cs typeface="Times New Roman" pitchFamily="18" charset="0"/>
                <a:sym typeface="Times New Roman" pitchFamily="18" charset="0"/>
              </a:rPr>
              <a:t>             </a:t>
            </a:r>
            <a:r>
              <a:rPr lang="zh-CN" altLang="zh-TW" sz="1000" b="1" dirty="0">
                <a:latin typeface="Times New Roman" pitchFamily="18" charset="0"/>
                <a:cs typeface="Times New Roman" pitchFamily="18" charset="0"/>
                <a:sym typeface="新細明體" charset="-120"/>
              </a:rPr>
              <a:t>積極管控有害物質</a:t>
            </a:r>
          </a:p>
        </p:txBody>
      </p:sp>
      <p:pic>
        <p:nvPicPr>
          <p:cNvPr id="18"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577" y="2537132"/>
            <a:ext cx="2802044" cy="189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954" y="1832712"/>
            <a:ext cx="2127849" cy="1308256"/>
          </a:xfrm>
          <a:prstGeom prst="rect">
            <a:avLst/>
          </a:prstGeom>
        </p:spPr>
      </p:pic>
    </p:spTree>
    <p:extLst>
      <p:ext uri="{BB962C8B-B14F-4D97-AF65-F5344CB8AC3E}">
        <p14:creationId xmlns:p14="http://schemas.microsoft.com/office/powerpoint/2010/main" val="2447654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51284"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13"/>
          </p:nvPr>
        </p:nvSpPr>
        <p:spPr>
          <a:xfrm>
            <a:off x="6727061" y="520700"/>
            <a:ext cx="3060000" cy="5997058"/>
          </a:xfrm>
        </p:spPr>
        <p:txBody>
          <a:bodyPr>
            <a:normAutofit/>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p:txBody>
      </p:sp>
      <p:sp>
        <p:nvSpPr>
          <p:cNvPr id="10" name="Rectangle 1"/>
          <p:cNvSpPr>
            <a:spLocks noChangeArrowheads="1"/>
          </p:cNvSpPr>
          <p:nvPr/>
        </p:nvSpPr>
        <p:spPr bwMode="auto">
          <a:xfrm>
            <a:off x="3430165" y="4043152"/>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sp>
        <p:nvSpPr>
          <p:cNvPr id="15" name="內容版面配置區 14"/>
          <p:cNvSpPr>
            <a:spLocks noGrp="1"/>
          </p:cNvSpPr>
          <p:nvPr>
            <p:ph idx="12"/>
          </p:nvPr>
        </p:nvSpPr>
        <p:spPr>
          <a:xfrm>
            <a:off x="377590" y="764704"/>
            <a:ext cx="3063242" cy="6440557"/>
          </a:xfrm>
        </p:spPr>
        <p:txBody>
          <a:bodyPr>
            <a:normAutofit fontScale="77500" lnSpcReduction="20000"/>
          </a:bodyPr>
          <a:lstStyle/>
          <a:p>
            <a:pPr marL="0" indent="0">
              <a:lnSpc>
                <a:spcPct val="160000"/>
              </a:lnSpc>
              <a:spcBef>
                <a:spcPts val="0"/>
              </a:spcBef>
            </a:pPr>
            <a:r>
              <a:rPr lang="en-US" altLang="zh-TW" sz="1600" b="1" dirty="0"/>
              <a:t>7.2.6</a:t>
            </a:r>
            <a:r>
              <a:rPr lang="zh-TW" altLang="en-US" sz="1600" b="1" dirty="0"/>
              <a:t>環境保護</a:t>
            </a:r>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endParaRPr lang="en-US" altLang="zh-TW" b="1" dirty="0"/>
          </a:p>
          <a:p>
            <a:pPr marL="0" indent="0"/>
            <a:r>
              <a:rPr lang="zh-TW" altLang="en-US" dirty="0"/>
              <a:t> </a:t>
            </a:r>
            <a:endParaRPr lang="en-US" altLang="zh-TW" dirty="0"/>
          </a:p>
          <a:p>
            <a:pPr marL="0" indent="0"/>
            <a:endParaRPr lang="en-US" altLang="zh-TW" sz="900" dirty="0"/>
          </a:p>
          <a:p>
            <a:pPr marL="0" indent="0"/>
            <a:endParaRPr lang="en-US" altLang="zh-TW" sz="900" dirty="0"/>
          </a:p>
          <a:p>
            <a:pPr marL="0" indent="0"/>
            <a:endParaRPr lang="en-US" altLang="zh-TW" sz="900" dirty="0"/>
          </a:p>
          <a:p>
            <a:pPr marL="0" indent="0"/>
            <a:endParaRPr lang="en-US" altLang="zh-TW" sz="900" dirty="0"/>
          </a:p>
          <a:p>
            <a:pPr marL="0" lvl="2" indent="266700" algn="just">
              <a:lnSpc>
                <a:spcPct val="150000"/>
              </a:lnSpc>
              <a:spcBef>
                <a:spcPts val="600"/>
              </a:spcBef>
              <a:spcAft>
                <a:spcPts val="600"/>
              </a:spcAft>
              <a:buNone/>
            </a:pPr>
            <a:endParaRPr lang="en-US" altLang="zh-TW" dirty="0">
              <a:latin typeface="微軟正黑體" panose="020B0604030504040204" pitchFamily="34" charset="-120"/>
              <a:ea typeface="微軟正黑體" panose="020B0604030504040204" pitchFamily="34" charset="-120"/>
            </a:endParaRPr>
          </a:p>
          <a:p>
            <a:pPr marL="0" lvl="2" indent="266700" algn="just">
              <a:lnSpc>
                <a:spcPct val="150000"/>
              </a:lnSpc>
              <a:spcBef>
                <a:spcPts val="600"/>
              </a:spcBef>
              <a:spcAft>
                <a:spcPts val="600"/>
              </a:spcAft>
              <a:buNone/>
            </a:pPr>
            <a:r>
              <a:rPr lang="zh-TW" altLang="en-US" sz="1200" dirty="0">
                <a:latin typeface="微軟正黑體" panose="020B0604030504040204" pitchFamily="34" charset="-120"/>
                <a:ea typeface="微軟正黑體" panose="020B0604030504040204" pitchFamily="34" charset="-120"/>
              </a:rPr>
              <a:t>近年來，由於氣候變遷所引發的極端氣候帶來的災害不斷，使得地球的環境面臨極大的挑戰，環境的議題與碳管理議題已是所有企業面對各重要利害關係人需要積極回應的課題。要如何有效控管溫室氣體排放、避免極端氣候帶來的災害，亦成為目前各國政府、環保團體與民眾高度關注的議題。英華達身為全球企業公民的一份子，認為應該更加重視並以積極的態度來面對氣候變遷、能源耗竭與生物物種滅絕等環境議題，以善盡社會責任。</a:t>
            </a:r>
            <a:endParaRPr lang="en-US" altLang="zh-TW" sz="1200" dirty="0">
              <a:latin typeface="微軟正黑體" panose="020B0604030504040204" pitchFamily="34" charset="-120"/>
              <a:ea typeface="微軟正黑體" panose="020B0604030504040204" pitchFamily="34" charset="-120"/>
            </a:endParaRPr>
          </a:p>
          <a:p>
            <a:pPr marL="0" lvl="2" indent="266700" algn="just">
              <a:lnSpc>
                <a:spcPct val="150000"/>
              </a:lnSpc>
              <a:spcBef>
                <a:spcPts val="600"/>
              </a:spcBef>
              <a:spcAft>
                <a:spcPts val="600"/>
              </a:spcAft>
              <a:buNone/>
            </a:pPr>
            <a:r>
              <a:rPr lang="zh-TW" altLang="en-US" sz="1200" dirty="0">
                <a:latin typeface="微軟正黑體" panose="020B0604030504040204" pitchFamily="34" charset="-120"/>
                <a:ea typeface="微軟正黑體" panose="020B0604030504040204" pitchFamily="34" charset="-120"/>
              </a:rPr>
              <a:t>為回應全球環境議題，英華達制定環境目標與政策做為推動的基石，期望對於減緩溫室氣體能有所貢獻。</a:t>
            </a:r>
          </a:p>
        </p:txBody>
      </p:sp>
      <p:sp>
        <p:nvSpPr>
          <p:cNvPr id="7" name="文字方塊 6"/>
          <p:cNvSpPr txBox="1"/>
          <p:nvPr/>
        </p:nvSpPr>
        <p:spPr>
          <a:xfrm>
            <a:off x="-1787880" y="3053521"/>
            <a:ext cx="3278749" cy="444096"/>
          </a:xfrm>
          <a:prstGeom prst="rect">
            <a:avLst/>
          </a:prstGeom>
          <a:noFill/>
        </p:spPr>
        <p:txBody>
          <a:bodyPr wrap="square" rtlCol="0">
            <a:spAutoFit/>
          </a:bodyPr>
          <a:lstStyle/>
          <a:p>
            <a:pPr marL="0" lvl="2" indent="266700" algn="just">
              <a:lnSpc>
                <a:spcPct val="140000"/>
              </a:lnSpc>
              <a:spcBef>
                <a:spcPts val="600"/>
              </a:spcBef>
              <a:spcAft>
                <a:spcPts val="600"/>
              </a:spcAft>
              <a:buNone/>
            </a:pPr>
            <a:r>
              <a:rPr lang="zh-TW" altLang="en-US" dirty="0"/>
              <a:t> </a:t>
            </a:r>
          </a:p>
        </p:txBody>
      </p:sp>
      <p:sp>
        <p:nvSpPr>
          <p:cNvPr id="17" name="內容版面配置區 2"/>
          <p:cNvSpPr>
            <a:spLocks noGrp="1"/>
          </p:cNvSpPr>
          <p:nvPr>
            <p:ph idx="12"/>
          </p:nvPr>
        </p:nvSpPr>
        <p:spPr>
          <a:xfrm>
            <a:off x="3501138" y="404664"/>
            <a:ext cx="2891725" cy="60567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lvl="2" indent="0" algn="just">
              <a:lnSpc>
                <a:spcPct val="130000"/>
              </a:lnSpc>
              <a:spcBef>
                <a:spcPts val="600"/>
              </a:spcBef>
              <a:spcAft>
                <a:spcPts val="600"/>
              </a:spcAft>
              <a:buNone/>
            </a:pPr>
            <a:endParaRPr lang="en-US" altLang="zh-TW" sz="900" dirty="0">
              <a:latin typeface="微軟正黑體" panose="020B0604030504040204" pitchFamily="34" charset="-120"/>
              <a:ea typeface="微軟正黑體" panose="020B0604030504040204" pitchFamily="34" charset="-120"/>
            </a:endParaRPr>
          </a:p>
          <a:p>
            <a:pPr marL="0" lvl="2" indent="0" algn="just">
              <a:lnSpc>
                <a:spcPct val="13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1)</a:t>
            </a:r>
            <a:r>
              <a:rPr lang="zh-TW" altLang="en-US" sz="900" dirty="0">
                <a:latin typeface="微軟正黑體" panose="020B0604030504040204" pitchFamily="34" charset="-120"/>
                <a:ea typeface="微軟正黑體" panose="020B0604030504040204" pitchFamily="34" charset="-120"/>
              </a:rPr>
              <a:t>環境目標與政策</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3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英華達對環境保護的重視，源自「社會責任」的「環保」。為了善盡企業公民責任及實踐「綠能環保」，制定了英華達的環境政策與環境專案，以引導同仁的整體力量，邁向綠色永續新願景。</a:t>
            </a:r>
          </a:p>
          <a:p>
            <a:pPr marL="0" lvl="2" indent="0" algn="just">
              <a:lnSpc>
                <a:spcPct val="13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2) </a:t>
            </a:r>
            <a:r>
              <a:rPr lang="zh-TW" altLang="en-US" sz="900" dirty="0">
                <a:latin typeface="微軟正黑體" panose="020B0604030504040204" pitchFamily="34" charset="-120"/>
                <a:ea typeface="微軟正黑體" panose="020B0604030504040204" pitchFamily="34" charset="-120"/>
              </a:rPr>
              <a:t>環境目標</a:t>
            </a:r>
            <a:endParaRPr lang="en-US" altLang="zh-TW" sz="900" dirty="0">
              <a:latin typeface="微軟正黑體" panose="020B0604030504040204" pitchFamily="34" charset="-120"/>
              <a:ea typeface="微軟正黑體" panose="020B0604030504040204" pitchFamily="34" charset="-120"/>
            </a:endParaRPr>
          </a:p>
          <a:p>
            <a:pPr marL="0" lvl="2" indent="0" algn="just">
              <a:lnSpc>
                <a:spcPct val="13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為促進綠色競爭優勢，提昇企業形象，實現公司永續</a:t>
            </a: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p:txBody>
      </p:sp>
      <p:graphicFrame>
        <p:nvGraphicFramePr>
          <p:cNvPr id="16" name="內容版面配置區 5"/>
          <p:cNvGraphicFramePr>
            <a:graphicFrameLocks/>
          </p:cNvGraphicFramePr>
          <p:nvPr>
            <p:extLst>
              <p:ext uri="{D42A27DB-BD31-4B8C-83A1-F6EECF244321}">
                <p14:modId xmlns:p14="http://schemas.microsoft.com/office/powerpoint/2010/main" val="3940120884"/>
              </p:ext>
            </p:extLst>
          </p:nvPr>
        </p:nvGraphicFramePr>
        <p:xfrm>
          <a:off x="327804" y="1014395"/>
          <a:ext cx="9305146" cy="3642360"/>
        </p:xfrm>
        <a:graphic>
          <a:graphicData uri="http://schemas.openxmlformats.org/drawingml/2006/table">
            <a:tbl>
              <a:tblPr firstRow="1" bandRow="1">
                <a:tableStyleId>{5C22544A-7EE6-4342-B048-85BDC9FD1C3A}</a:tableStyleId>
              </a:tblPr>
              <a:tblGrid>
                <a:gridCol w="1517326">
                  <a:extLst>
                    <a:ext uri="{9D8B030D-6E8A-4147-A177-3AD203B41FA5}">
                      <a16:colId xmlns:a16="http://schemas.microsoft.com/office/drawing/2014/main" xmlns="" val="20000"/>
                    </a:ext>
                  </a:extLst>
                </a:gridCol>
                <a:gridCol w="3740888">
                  <a:extLst>
                    <a:ext uri="{9D8B030D-6E8A-4147-A177-3AD203B41FA5}">
                      <a16:colId xmlns:a16="http://schemas.microsoft.com/office/drawing/2014/main" xmlns="" val="20001"/>
                    </a:ext>
                  </a:extLst>
                </a:gridCol>
                <a:gridCol w="4046932">
                  <a:extLst>
                    <a:ext uri="{9D8B030D-6E8A-4147-A177-3AD203B41FA5}">
                      <a16:colId xmlns:a16="http://schemas.microsoft.com/office/drawing/2014/main" xmlns="" val="20002"/>
                    </a:ext>
                  </a:extLst>
                </a:gridCol>
              </a:tblGrid>
              <a:tr h="235373">
                <a:tc>
                  <a:txBody>
                    <a:bodyPr/>
                    <a:lstStyle/>
                    <a:p>
                      <a:pPr algn="ctr">
                        <a:lnSpc>
                          <a:spcPct val="100000"/>
                        </a:lnSpc>
                      </a:pPr>
                      <a:r>
                        <a:rPr lang="zh-TW" altLang="en-US" sz="1100" dirty="0">
                          <a:solidFill>
                            <a:schemeClr val="bg1"/>
                          </a:solidFill>
                          <a:latin typeface="微軟正黑體" panose="020B0604030504040204" pitchFamily="34" charset="-120"/>
                          <a:ea typeface="微軟正黑體" panose="020B0604030504040204" pitchFamily="34" charset="-120"/>
                        </a:rPr>
                        <a:t>重大主題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環境法規符合度</a:t>
                      </a:r>
                      <a:r>
                        <a:rPr lang="en-US" altLang="zh-TW" sz="1100" b="1" kern="1200" dirty="0">
                          <a:solidFill>
                            <a:schemeClr val="bg1"/>
                          </a:solidFill>
                          <a:latin typeface="微軟正黑體" panose="020B0604030504040204" pitchFamily="34" charset="-120"/>
                          <a:ea typeface="微軟正黑體" panose="020B0604030504040204" pitchFamily="34" charset="-120"/>
                          <a:cs typeface="+mn-cs"/>
                        </a:rPr>
                        <a:t>(IACT)</a:t>
                      </a:r>
                      <a:endParaRPr lang="zh-TW" altLang="en-US" sz="1100" b="1" kern="1200" dirty="0">
                        <a:solidFill>
                          <a:schemeClr val="bg1"/>
                        </a:solidFill>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extLst>
                  <a:ext uri="{0D108BD9-81ED-4DB2-BD59-A6C34878D82A}">
                    <a16:rowId xmlns:a16="http://schemas.microsoft.com/office/drawing/2014/main" xmlns="" val="10000"/>
                  </a:ext>
                </a:extLst>
              </a:tr>
              <a:tr h="207682">
                <a:tc>
                  <a:txBody>
                    <a:bodyPr/>
                    <a:lstStyle/>
                    <a:p>
                      <a:pPr algn="ct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管理方針項目</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zh-TW" altLang="en-US" sz="900" u="none" dirty="0">
                          <a:solidFill>
                            <a:schemeClr val="tx1"/>
                          </a:solidFill>
                          <a:latin typeface="微軟正黑體" panose="020B0604030504040204" pitchFamily="34" charset="-120"/>
                          <a:ea typeface="微軟正黑體" panose="020B0604030504040204" pitchFamily="34" charset="-120"/>
                        </a:rPr>
                        <a:t>說明</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2"/>
                  </a:ext>
                </a:extLst>
              </a:tr>
              <a:tr h="332291">
                <a:tc>
                  <a:txBody>
                    <a:bodyPr/>
                    <a:lstStyle/>
                    <a:p>
                      <a:pPr algn="ct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主題的重要性</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1764"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公司須將環境保育視為責任及使命，透過對環境法規的遵循，致力於污染防治、廢棄物減量、節能減碳及愛護環境等環保事項，不只能減少對環境的衝擊，也能於國際間取得認同及競爭優勢。</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620912">
                <a:tc>
                  <a:txBody>
                    <a:bodyPr/>
                    <a:lstStyle/>
                    <a:p>
                      <a:pPr algn="ctr">
                        <a:lnSpc>
                          <a:spcPct val="150000"/>
                        </a:lnSpc>
                      </a:pPr>
                      <a:r>
                        <a:rPr lang="zh-TW" altLang="en-US" sz="900" dirty="0">
                          <a:solidFill>
                            <a:schemeClr val="tx1"/>
                          </a:solidFill>
                          <a:latin typeface="微軟正黑體" panose="020B0604030504040204" pitchFamily="34" charset="-120"/>
                          <a:ea typeface="微軟正黑體" panose="020B0604030504040204" pitchFamily="34" charset="-120"/>
                        </a:rPr>
                        <a:t>管理方法</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維持環境管理系統 </a:t>
                      </a:r>
                      <a:r>
                        <a:rPr lang="en-US" altLang="zh-TW" sz="900" dirty="0">
                          <a:solidFill>
                            <a:schemeClr val="tx1"/>
                          </a:solidFill>
                          <a:latin typeface="微軟正黑體" panose="020B0604030504040204" pitchFamily="34" charset="-120"/>
                          <a:ea typeface="微軟正黑體" panose="020B0604030504040204" pitchFamily="34" charset="-120"/>
                        </a:rPr>
                        <a:t>ISO14001</a:t>
                      </a:r>
                      <a:r>
                        <a:rPr lang="zh-TW" altLang="en-US" sz="900" dirty="0">
                          <a:solidFill>
                            <a:schemeClr val="tx1"/>
                          </a:solidFill>
                          <a:latin typeface="微軟正黑體" panose="020B0604030504040204" pitchFamily="34" charset="-120"/>
                          <a:ea typeface="微軟正黑體" panose="020B0604030504040204" pitchFamily="34" charset="-120"/>
                        </a:rPr>
                        <a:t>正常運作，以系統管理的方式，透過</a:t>
                      </a:r>
                      <a:r>
                        <a:rPr lang="en-US" altLang="zh-TW" sz="900" dirty="0">
                          <a:solidFill>
                            <a:schemeClr val="tx1"/>
                          </a:solidFill>
                          <a:latin typeface="微軟正黑體" panose="020B0604030504040204" pitchFamily="34" charset="-120"/>
                          <a:ea typeface="微軟正黑體" panose="020B0604030504040204" pitchFamily="34" charset="-120"/>
                        </a:rPr>
                        <a:t>PDCA</a:t>
                      </a:r>
                      <a:r>
                        <a:rPr lang="zh-TW" altLang="en-US" sz="900" dirty="0">
                          <a:solidFill>
                            <a:schemeClr val="tx1"/>
                          </a:solidFill>
                          <a:latin typeface="微軟正黑體" panose="020B0604030504040204" pitchFamily="34" charset="-120"/>
                          <a:ea typeface="微軟正黑體" panose="020B0604030504040204" pitchFamily="34" charset="-120"/>
                        </a:rPr>
                        <a:t>循環機制，持續修正改善及追蹤成效性。</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確保本公司均符合相關環境法令規定。且能源使用效率提升到最有效益的狀態。</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3.</a:t>
                      </a:r>
                      <a:r>
                        <a:rPr lang="zh-TW" altLang="en-US" sz="900" dirty="0">
                          <a:solidFill>
                            <a:schemeClr val="tx1"/>
                          </a:solidFill>
                          <a:latin typeface="微軟正黑體" panose="020B0604030504040204" pitchFamily="34" charset="-120"/>
                          <a:ea typeface="微軟正黑體" panose="020B0604030504040204" pitchFamily="34" charset="-120"/>
                        </a:rPr>
                        <a:t>制定英華達環境政策，落實廠區環保，持續執行廢棄物分類及減廢，建立指標評估管理成效，定期追蹤檢討。</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3"/>
                  </a:ext>
                </a:extLst>
              </a:tr>
              <a:tr h="207682">
                <a:tc>
                  <a:txBody>
                    <a:bodyPr/>
                    <a:lstStyle/>
                    <a:p>
                      <a:pPr algn="ctr">
                        <a:lnSpc>
                          <a:spcPct val="100000"/>
                        </a:lnSpc>
                      </a:pPr>
                      <a:r>
                        <a:rPr lang="zh-TW" altLang="en-US" sz="900" dirty="0">
                          <a:solidFill>
                            <a:schemeClr val="tx1"/>
                          </a:solidFill>
                          <a:latin typeface="微軟正黑體" panose="020B0604030504040204" pitchFamily="34" charset="-120"/>
                          <a:ea typeface="微軟正黑體" panose="020B0604030504040204" pitchFamily="34" charset="-120"/>
                        </a:rPr>
                        <a:t>中、長期發展重點</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遵循國際環境管理系統，強化廢棄物分類及資源回收再利用，降低環境衝擊。</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4"/>
                  </a:ext>
                </a:extLst>
              </a:tr>
              <a:tr h="207682">
                <a:tc rowSpan="2">
                  <a:txBody>
                    <a:bodyPr/>
                    <a:lstStyle/>
                    <a:p>
                      <a:pPr algn="ctr">
                        <a:lnSpc>
                          <a:spcPct val="150000"/>
                        </a:lnSpc>
                      </a:pPr>
                      <a:r>
                        <a:rPr lang="en-US" altLang="zh-TW" sz="900" dirty="0">
                          <a:solidFill>
                            <a:schemeClr val="tx1"/>
                          </a:solidFill>
                          <a:latin typeface="微軟正黑體" panose="020B0604030504040204" pitchFamily="34" charset="-120"/>
                          <a:ea typeface="微軟正黑體" panose="020B0604030504040204" pitchFamily="34" charset="-120"/>
                        </a:rPr>
                        <a:t>2018</a:t>
                      </a:r>
                      <a:r>
                        <a:rPr lang="zh-TW" altLang="en-US" sz="900" dirty="0">
                          <a:solidFill>
                            <a:schemeClr val="tx1"/>
                          </a:solidFill>
                          <a:latin typeface="微軟正黑體" panose="020B0604030504040204" pitchFamily="34" charset="-120"/>
                          <a:ea typeface="微軟正黑體" panose="020B0604030504040204" pitchFamily="34" charset="-120"/>
                        </a:rPr>
                        <a:t>年執行成果</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2018</a:t>
                      </a:r>
                      <a:r>
                        <a:rPr lang="zh-TW" altLang="en-US" sz="900" dirty="0">
                          <a:solidFill>
                            <a:schemeClr val="tx1"/>
                          </a:solidFill>
                          <a:latin typeface="微軟正黑體" panose="020B0604030504040204" pitchFamily="34" charset="-120"/>
                          <a:ea typeface="微軟正黑體" panose="020B0604030504040204" pitchFamily="34" charset="-120"/>
                        </a:rPr>
                        <a:t>年目標</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2018</a:t>
                      </a:r>
                      <a:r>
                        <a:rPr lang="zh-TW" altLang="en-US" sz="900" dirty="0">
                          <a:solidFill>
                            <a:schemeClr val="tx1"/>
                          </a:solidFill>
                          <a:latin typeface="微軟正黑體" panose="020B0604030504040204" pitchFamily="34" charset="-120"/>
                          <a:ea typeface="微軟正黑體" panose="020B0604030504040204" pitchFamily="34" charset="-120"/>
                        </a:rPr>
                        <a:t>年目標達成狀況</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20912">
                <a:tc vMerge="1">
                  <a:txBody>
                    <a:bodyPr/>
                    <a:lstStyle/>
                    <a:p>
                      <a:endParaRPr lang="zh-TW" altLang="en-US"/>
                    </a:p>
                  </a:txBody>
                  <a:tcPr/>
                </a:tc>
                <a:tc>
                  <a:txBody>
                    <a:bodyPr/>
                    <a:lstStyle/>
                    <a:p>
                      <a:pPr marL="0" indent="0" algn="l" defTabSz="911764" rtl="0" eaLnBrk="1" latinLnBrk="0" hangingPunct="1">
                        <a:lnSpc>
                          <a:spcPct val="150000"/>
                        </a:lnSpc>
                        <a:buFont typeface="Arial" panose="020B0604020202020204" pitchFamily="34" charset="0"/>
                        <a:buNone/>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廠區</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100%</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符合環境法令規定事項</a:t>
                      </a:r>
                    </a:p>
                    <a:p>
                      <a:pPr marL="0" indent="0" algn="l" defTabSz="911764" rtl="0" eaLnBrk="1" latinLnBrk="0" hangingPunct="1">
                        <a:lnSpc>
                          <a:spcPct val="150000"/>
                        </a:lnSpc>
                        <a:buFont typeface="Arial" panose="020B0604020202020204" pitchFamily="34" charset="0"/>
                        <a:buNone/>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年度環保講座</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活動≧</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件。</a:t>
                      </a:r>
                    </a:p>
                    <a:p>
                      <a:pPr marL="0" indent="0" algn="l" defTabSz="911764" rtl="0" eaLnBrk="1" latinLnBrk="0" hangingPunct="1">
                        <a:lnSpc>
                          <a:spcPct val="150000"/>
                        </a:lnSpc>
                        <a:buFont typeface="Arial" panose="020B0604020202020204" pitchFamily="34" charset="0"/>
                        <a:buNone/>
                      </a:pP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3.IACT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垃圾減量目標值：</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2 KG/</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人</a:t>
                      </a:r>
                      <a:r>
                        <a:rPr lang="en-US" altLang="zh-TW" sz="9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月。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達成</a:t>
                      </a:r>
                      <a:r>
                        <a:rPr lang="en-US" altLang="zh-TW" sz="900" dirty="0">
                          <a:solidFill>
                            <a:schemeClr val="tx1"/>
                          </a:solidFill>
                          <a:latin typeface="微軟正黑體" panose="020B0604030504040204" pitchFamily="34" charset="-120"/>
                          <a:ea typeface="微軟正黑體" panose="020B0604030504040204" pitchFamily="34" charset="-120"/>
                        </a:rPr>
                        <a:t>100%</a:t>
                      </a:r>
                      <a:r>
                        <a:rPr lang="zh-TW" altLang="en-US" sz="900" dirty="0">
                          <a:solidFill>
                            <a:schemeClr val="tx1"/>
                          </a:solidFill>
                          <a:latin typeface="微軟正黑體" panose="020B0604030504040204" pitchFamily="34" charset="-120"/>
                          <a:ea typeface="微軟正黑體" panose="020B0604030504040204" pitchFamily="34" charset="-120"/>
                        </a:rPr>
                        <a:t>符合環境法令，無違法令紀錄。</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年度環保講座</a:t>
                      </a:r>
                      <a:r>
                        <a:rPr lang="en-US" altLang="zh-TW" sz="900" baseline="0" dirty="0">
                          <a:solidFill>
                            <a:schemeClr val="tx1"/>
                          </a:solidFill>
                          <a:latin typeface="微軟正黑體" panose="020B0604030504040204" pitchFamily="34" charset="-120"/>
                          <a:ea typeface="微軟正黑體" panose="020B0604030504040204" pitchFamily="34" charset="-120"/>
                        </a:rPr>
                        <a:t> IACT4</a:t>
                      </a:r>
                      <a:r>
                        <a:rPr lang="zh-TW" altLang="en-US" sz="900" baseline="0" dirty="0">
                          <a:solidFill>
                            <a:schemeClr val="tx1"/>
                          </a:solidFill>
                          <a:latin typeface="微軟正黑體" panose="020B0604030504040204" pitchFamily="34" charset="-120"/>
                          <a:ea typeface="微軟正黑體" panose="020B0604030504040204" pitchFamily="34" charset="-120"/>
                        </a:rPr>
                        <a:t>件、</a:t>
                      </a:r>
                      <a:r>
                        <a:rPr lang="en-US" altLang="zh-TW" sz="900" baseline="0" dirty="0">
                          <a:solidFill>
                            <a:schemeClr val="tx1"/>
                          </a:solidFill>
                          <a:latin typeface="微軟正黑體" panose="020B0604030504040204" pitchFamily="34" charset="-120"/>
                          <a:ea typeface="微軟正黑體" panose="020B0604030504040204" pitchFamily="34" charset="-120"/>
                        </a:rPr>
                        <a:t>IACP4</a:t>
                      </a:r>
                      <a:r>
                        <a:rPr lang="zh-TW" altLang="en-US" sz="900" baseline="0" dirty="0">
                          <a:solidFill>
                            <a:schemeClr val="tx1"/>
                          </a:solidFill>
                          <a:latin typeface="微軟正黑體" panose="020B0604030504040204" pitchFamily="34" charset="-120"/>
                          <a:ea typeface="微軟正黑體" panose="020B0604030504040204" pitchFamily="34" charset="-120"/>
                        </a:rPr>
                        <a:t>件 、</a:t>
                      </a:r>
                      <a:r>
                        <a:rPr lang="en-US" altLang="zh-TW" sz="900" baseline="0" dirty="0">
                          <a:solidFill>
                            <a:schemeClr val="tx1"/>
                          </a:solidFill>
                          <a:latin typeface="微軟正黑體" panose="020B0604030504040204" pitchFamily="34" charset="-120"/>
                          <a:ea typeface="微軟正黑體" panose="020B0604030504040204" pitchFamily="34" charset="-120"/>
                        </a:rPr>
                        <a:t>IACJ4</a:t>
                      </a:r>
                      <a:r>
                        <a:rPr lang="zh-TW" altLang="en-US" sz="900" baseline="0" dirty="0">
                          <a:solidFill>
                            <a:schemeClr val="tx1"/>
                          </a:solidFill>
                          <a:latin typeface="微軟正黑體" panose="020B0604030504040204" pitchFamily="34" charset="-120"/>
                          <a:ea typeface="微軟正黑體" panose="020B0604030504040204" pitchFamily="34" charset="-120"/>
                        </a:rPr>
                        <a:t>件。</a:t>
                      </a:r>
                      <a:endParaRPr lang="zh-TW" altLang="en-US" sz="900" dirty="0">
                        <a:solidFill>
                          <a:schemeClr val="tx1"/>
                        </a:solidFill>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3.IACT</a:t>
                      </a:r>
                      <a:r>
                        <a:rPr lang="zh-TW" altLang="en-US" sz="900" dirty="0">
                          <a:solidFill>
                            <a:schemeClr val="tx1"/>
                          </a:solidFill>
                          <a:latin typeface="微軟正黑體" panose="020B0604030504040204" pitchFamily="34" charset="-120"/>
                          <a:ea typeface="微軟正黑體" panose="020B0604030504040204" pitchFamily="34" charset="-120"/>
                        </a:rPr>
                        <a:t>垃圾減量實際值：</a:t>
                      </a:r>
                      <a:r>
                        <a:rPr lang="en-US" altLang="zh-TW" sz="900" dirty="0">
                          <a:solidFill>
                            <a:schemeClr val="tx1"/>
                          </a:solidFill>
                          <a:latin typeface="微軟正黑體" panose="020B0604030504040204" pitchFamily="34" charset="-120"/>
                          <a:ea typeface="微軟正黑體" panose="020B0604030504040204" pitchFamily="34" charset="-120"/>
                        </a:rPr>
                        <a:t>1.60 KG/</a:t>
                      </a:r>
                      <a:r>
                        <a:rPr lang="zh-TW" altLang="en-US" sz="900" dirty="0">
                          <a:solidFill>
                            <a:schemeClr val="tx1"/>
                          </a:solidFill>
                          <a:latin typeface="微軟正黑體" panose="020B0604030504040204" pitchFamily="34" charset="-120"/>
                          <a:ea typeface="微軟正黑體" panose="020B0604030504040204" pitchFamily="34" charset="-120"/>
                        </a:rPr>
                        <a:t>人</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月。</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807826">
                <a:tc>
                  <a:txBody>
                    <a:bodyPr/>
                    <a:lstStyle/>
                    <a:p>
                      <a:pPr algn="ctr">
                        <a:lnSpc>
                          <a:spcPct val="150000"/>
                        </a:lnSpc>
                      </a:pPr>
                      <a:r>
                        <a:rPr lang="en-US" altLang="zh-TW" sz="900" dirty="0">
                          <a:solidFill>
                            <a:schemeClr val="tx1"/>
                          </a:solidFill>
                          <a:latin typeface="微軟正黑體" panose="020B0604030504040204" pitchFamily="34" charset="-120"/>
                          <a:ea typeface="微軟正黑體" panose="020B0604030504040204" pitchFamily="34" charset="-120"/>
                        </a:rPr>
                        <a:t>2019</a:t>
                      </a:r>
                      <a:r>
                        <a:rPr lang="zh-TW" altLang="en-US" sz="900" dirty="0">
                          <a:solidFill>
                            <a:schemeClr val="tx1"/>
                          </a:solidFill>
                          <a:latin typeface="微軟正黑體" panose="020B0604030504040204" pitchFamily="34" charset="-120"/>
                          <a:ea typeface="微軟正黑體" panose="020B0604030504040204" pitchFamily="34" charset="-120"/>
                        </a:rPr>
                        <a:t>年推展重點</a:t>
                      </a:r>
                      <a:endParaRPr lang="en-US" altLang="zh-TW"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持續推動環境管理系統。</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持續定期審視現行各項環境法規之動向，並進行守規性評估。</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持續推動廢棄物分類與減廢。</a:t>
                      </a:r>
                    </a:p>
                    <a:p>
                      <a:pPr marL="0" marR="0" indent="0" algn="l" defTabSz="911764" rtl="0" eaLnBrk="1" fontAlgn="auto" latinLnBrk="0" hangingPunct="1">
                        <a:lnSpc>
                          <a:spcPct val="150000"/>
                        </a:lnSpc>
                        <a:spcBef>
                          <a:spcPts val="0"/>
                        </a:spcBef>
                        <a:spcAft>
                          <a:spcPts val="0"/>
                        </a:spcAft>
                        <a:buClrTx/>
                        <a:buSzTx/>
                        <a:buFont typeface="Arial" panose="020B0604020202020204" pitchFamily="34" charset="0"/>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持續推動資源回收再利用。</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9" name="文字方塊 8"/>
          <p:cNvSpPr txBox="1"/>
          <p:nvPr/>
        </p:nvSpPr>
        <p:spPr>
          <a:xfrm>
            <a:off x="2022870" y="404664"/>
            <a:ext cx="1778002"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307-1</a:t>
            </a:r>
            <a:r>
              <a:rPr lang="zh-TW" altLang="en-US" sz="1100" dirty="0" smtClean="0">
                <a:latin typeface="微軟正黑體" panose="020B0604030504040204" pitchFamily="34" charset="-120"/>
                <a:ea typeface="微軟正黑體" panose="020B0604030504040204" pitchFamily="34" charset="-120"/>
              </a:rPr>
              <a:t> 違反環保法規</a:t>
            </a:r>
            <a:endParaRPr lang="zh-TW" altLang="en-US" sz="1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657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2"/>
          </p:nvPr>
        </p:nvSpPr>
        <p:spPr>
          <a:xfrm>
            <a:off x="3501138" y="369888"/>
            <a:ext cx="2891725" cy="6056765"/>
          </a:xfrm>
          <a:noFill/>
          <a:ln>
            <a:noFill/>
          </a:ln>
        </p:spPr>
        <p:txBody>
          <a:bodyPr>
            <a:noAutofit/>
          </a:bodyPr>
          <a:lstStyle/>
          <a:p>
            <a:pPr marL="0" indent="0">
              <a:lnSpc>
                <a:spcPct val="150000"/>
              </a:lnSpc>
            </a:pPr>
            <a:endParaRPr lang="en-US" altLang="zh-TW" dirty="0"/>
          </a:p>
          <a:p>
            <a:pPr marL="0" indent="0">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a:p>
            <a:pPr marL="180975" indent="-180975">
              <a:lnSpc>
                <a:spcPct val="150000"/>
              </a:lnSpc>
            </a:pPr>
            <a:endParaRPr lang="en-US" altLang="zh-TW" dirty="0"/>
          </a:p>
        </p:txBody>
      </p:sp>
      <p:sp>
        <p:nvSpPr>
          <p:cNvPr id="15" name="內容版面配置區 14"/>
          <p:cNvSpPr>
            <a:spLocks noGrp="1"/>
          </p:cNvSpPr>
          <p:nvPr>
            <p:ph idx="13"/>
          </p:nvPr>
        </p:nvSpPr>
        <p:spPr>
          <a:xfrm>
            <a:off x="4018523" y="448519"/>
            <a:ext cx="2970106" cy="6118769"/>
          </a:xfrm>
        </p:spPr>
        <p:txBody>
          <a:bodyPr>
            <a:noAutofit/>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pPr marL="0" indent="0"/>
            <a:r>
              <a:rPr lang="zh-TW" altLang="en-US" dirty="0"/>
              <a:t> </a:t>
            </a:r>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en-US" altLang="zh-TW" dirty="0"/>
          </a:p>
          <a:p>
            <a:pPr marL="0" indent="0"/>
            <a:endParaRPr lang="zh-TW" altLang="en-US" dirty="0"/>
          </a:p>
        </p:txBody>
      </p:sp>
      <p:sp>
        <p:nvSpPr>
          <p:cNvPr id="5" name="標題 4"/>
          <p:cNvSpPr>
            <a:spLocks noGrp="1"/>
          </p:cNvSpPr>
          <p:nvPr>
            <p:ph type="title"/>
          </p:nvPr>
        </p:nvSpPr>
        <p:spPr>
          <a:xfrm>
            <a:off x="344488"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4294967295"/>
          </p:nvPr>
        </p:nvSpPr>
        <p:spPr>
          <a:xfrm>
            <a:off x="6727061" y="369888"/>
            <a:ext cx="3060000" cy="6002337"/>
          </a:xfrm>
          <a:prstGeom prst="rect">
            <a:avLst/>
          </a:prstGeom>
        </p:spPr>
        <p:txBody>
          <a:bodyPr/>
          <a:lstStyle/>
          <a:p>
            <a:pPr marL="0" indent="0">
              <a:lnSpc>
                <a:spcPct val="150000"/>
              </a:lnSpc>
            </a:pPr>
            <a:endParaRPr lang="en-US" altLang="zh-TW" dirty="0"/>
          </a:p>
          <a:p>
            <a:endParaRPr lang="zh-TW" altLang="en-US" dirty="0"/>
          </a:p>
        </p:txBody>
      </p:sp>
      <p:sp>
        <p:nvSpPr>
          <p:cNvPr id="2" name="內容版面配置區 1"/>
          <p:cNvSpPr>
            <a:spLocks noGrp="1"/>
          </p:cNvSpPr>
          <p:nvPr>
            <p:ph idx="4294967295"/>
          </p:nvPr>
        </p:nvSpPr>
        <p:spPr>
          <a:xfrm>
            <a:off x="181154" y="4991879"/>
            <a:ext cx="2346325" cy="3167063"/>
          </a:xfrm>
          <a:prstGeom prst="rect">
            <a:avLst/>
          </a:prstGeom>
        </p:spPr>
        <p:txBody>
          <a:bodyPr/>
          <a:lstStyle/>
          <a:p>
            <a:pPr marL="0" lvl="2" indent="0" algn="just">
              <a:lnSpc>
                <a:spcPct val="150000"/>
              </a:lnSpc>
              <a:spcBef>
                <a:spcPts val="0"/>
              </a:spcBef>
              <a:buNone/>
            </a:pPr>
            <a:endParaRPr lang="en-US" altLang="zh-TW" sz="1100" b="1" dirty="0"/>
          </a:p>
          <a:p>
            <a:pPr marL="0" indent="234000" algn="just">
              <a:lnSpc>
                <a:spcPct val="150000"/>
              </a:lnSpc>
              <a:spcBef>
                <a:spcPts val="600"/>
              </a:spcBef>
              <a:spcAft>
                <a:spcPts val="600"/>
              </a:spcAft>
            </a:pPr>
            <a:endParaRPr lang="en-US" altLang="zh-TW" sz="900" dirty="0">
              <a:latin typeface="+mj-ea"/>
            </a:endParaRPr>
          </a:p>
        </p:txBody>
      </p:sp>
      <p:sp>
        <p:nvSpPr>
          <p:cNvPr id="10" name="Rectangle 1"/>
          <p:cNvSpPr>
            <a:spLocks noChangeArrowheads="1"/>
          </p:cNvSpPr>
          <p:nvPr/>
        </p:nvSpPr>
        <p:spPr bwMode="auto">
          <a:xfrm>
            <a:off x="5877167" y="3640118"/>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sp>
        <p:nvSpPr>
          <p:cNvPr id="9" name="內容版面配置區 1"/>
          <p:cNvSpPr txBox="1">
            <a:spLocks/>
          </p:cNvSpPr>
          <p:nvPr/>
        </p:nvSpPr>
        <p:spPr>
          <a:xfrm>
            <a:off x="382990" y="764704"/>
            <a:ext cx="3057842" cy="3754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1100" kern="1200" baseline="0">
                <a:solidFill>
                  <a:schemeClr val="tx1"/>
                </a:solidFill>
                <a:latin typeface="微軟正黑體" pitchFamily="34" charset="-120"/>
                <a:ea typeface="微軟正黑體" pitchFamily="34" charset="-120"/>
                <a:cs typeface="+mn-cs"/>
              </a:defRPr>
            </a:lvl1pPr>
            <a:lvl2pPr marL="182563" indent="-182563" algn="l" defTabSz="914400" rtl="0" eaLnBrk="1" latinLnBrk="0" hangingPunct="1">
              <a:spcBef>
                <a:spcPct val="20000"/>
              </a:spcBef>
              <a:buFontTx/>
              <a:buNone/>
              <a:defRPr sz="9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a:lnSpc>
                <a:spcPct val="130000"/>
              </a:lnSpc>
              <a:spcBef>
                <a:spcPts val="600"/>
              </a:spcBef>
              <a:spcAft>
                <a:spcPts val="600"/>
              </a:spcAft>
              <a:buNone/>
            </a:pPr>
            <a:r>
              <a:rPr lang="en-US" altLang="zh-TW" sz="1100" b="1" dirty="0"/>
              <a:t>7.2.6</a:t>
            </a:r>
            <a:r>
              <a:rPr lang="zh-TW" altLang="en-US" sz="1100" b="1" dirty="0"/>
              <a:t>環境保護</a:t>
            </a:r>
          </a:p>
          <a:p>
            <a:pPr marL="0" lvl="2" indent="0" algn="just">
              <a:lnSpc>
                <a:spcPct val="130000"/>
              </a:lnSpc>
              <a:spcBef>
                <a:spcPts val="600"/>
              </a:spcBef>
              <a:spcAft>
                <a:spcPts val="600"/>
              </a:spcAft>
              <a:buNone/>
            </a:pPr>
            <a:r>
              <a:rPr lang="en-US" altLang="zh-TW" sz="1100" dirty="0"/>
              <a:t>3) </a:t>
            </a:r>
            <a:r>
              <a:rPr lang="zh-TW" altLang="en-US" sz="1100" dirty="0"/>
              <a:t>環境政策 </a:t>
            </a:r>
            <a:endParaRPr lang="en-US" altLang="zh-TW" sz="1100" dirty="0"/>
          </a:p>
          <a:p>
            <a:pPr marL="0" lvl="2" indent="268288" algn="just">
              <a:lnSpc>
                <a:spcPct val="130000"/>
              </a:lnSpc>
              <a:spcBef>
                <a:spcPts val="600"/>
              </a:spcBef>
              <a:spcAft>
                <a:spcPts val="600"/>
              </a:spcAft>
              <a:buNone/>
            </a:pPr>
            <a:r>
              <a:rPr lang="zh-TW" altLang="en-US" sz="900" dirty="0"/>
              <a:t>為響應國際環保趨勢及客戶要求，追求企業永續發展，從員工個人、企業整體、產業供應鏈、到大環境保育等面向，制定英華達環境政策，如下：</a:t>
            </a:r>
          </a:p>
          <a:p>
            <a:pPr marL="268288" indent="-268288">
              <a:buFont typeface="Wingdings" panose="05000000000000000000" pitchFamily="2" charset="2"/>
              <a:buChar char="l"/>
            </a:pPr>
            <a:r>
              <a:rPr lang="zh-TW" altLang="en-US" sz="900" dirty="0"/>
              <a:t>節能環保 </a:t>
            </a:r>
            <a:r>
              <a:rPr lang="en-US" altLang="zh-TW" sz="900" dirty="0"/>
              <a:t>: </a:t>
            </a:r>
            <a:r>
              <a:rPr lang="zh-TW" altLang="en-US" sz="900" dirty="0"/>
              <a:t>廢棄物減量，減少環境公害的產生。</a:t>
            </a:r>
            <a:endParaRPr lang="en-US" altLang="zh-TW" sz="900" dirty="0"/>
          </a:p>
          <a:p>
            <a:pPr marL="268288" indent="-268288">
              <a:buFont typeface="Wingdings" panose="05000000000000000000" pitchFamily="2" charset="2"/>
              <a:buChar char="l"/>
            </a:pPr>
            <a:endParaRPr lang="zh-TW" altLang="en-US" sz="900" dirty="0"/>
          </a:p>
          <a:p>
            <a:pPr marL="268288" indent="-268288">
              <a:buFont typeface="Wingdings" panose="05000000000000000000" pitchFamily="2" charset="2"/>
              <a:buChar char="l"/>
            </a:pPr>
            <a:r>
              <a:rPr lang="zh-TW" altLang="en-US" sz="900" dirty="0"/>
              <a:t>安全生產：在產品生產的風險進行管控，杜絕生產流程上的隱患。</a:t>
            </a:r>
            <a:endParaRPr lang="en-US" altLang="zh-TW" sz="900" dirty="0"/>
          </a:p>
          <a:p>
            <a:pPr marL="268288" indent="-268288">
              <a:buFont typeface="Wingdings" panose="05000000000000000000" pitchFamily="2" charset="2"/>
              <a:buChar char="l"/>
            </a:pPr>
            <a:endParaRPr lang="en-US" altLang="zh-TW" sz="900" dirty="0"/>
          </a:p>
          <a:p>
            <a:pPr marL="268288" indent="-268288">
              <a:buFont typeface="Wingdings" panose="05000000000000000000" pitchFamily="2" charset="2"/>
              <a:buChar char="l"/>
            </a:pPr>
            <a:r>
              <a:rPr lang="zh-TW" altLang="en-US" sz="900" dirty="0"/>
              <a:t>持續改進：從研發設計到生產出貨，一切符合綠化法規的要求。</a:t>
            </a:r>
            <a:endParaRPr lang="en-US" altLang="zh-TW" sz="900" dirty="0"/>
          </a:p>
          <a:p>
            <a:pPr marL="268288" indent="-268288">
              <a:buFont typeface="Wingdings" panose="05000000000000000000" pitchFamily="2" charset="2"/>
              <a:buChar char="l"/>
            </a:pPr>
            <a:endParaRPr lang="en-US" altLang="zh-TW" sz="900" dirty="0"/>
          </a:p>
          <a:p>
            <a:pPr marL="268288" indent="-268288">
              <a:buFont typeface="Wingdings" panose="05000000000000000000" pitchFamily="2" charset="2"/>
              <a:buChar char="l"/>
            </a:pPr>
            <a:r>
              <a:rPr lang="zh-TW" altLang="en-US" sz="900" dirty="0"/>
              <a:t>保護環境：在大環境層面上，持續為</a:t>
            </a:r>
            <a:endParaRPr lang="en-US" altLang="zh-TW" sz="900" dirty="0"/>
          </a:p>
          <a:p>
            <a:pPr marL="0" indent="0"/>
            <a:r>
              <a:rPr lang="en-US" altLang="zh-TW" sz="900" dirty="0"/>
              <a:t>          </a:t>
            </a:r>
            <a:r>
              <a:rPr lang="zh-TW" altLang="en-US" sz="900" dirty="0"/>
              <a:t>地球環境與企業發展做出貢獻。</a:t>
            </a:r>
          </a:p>
          <a:p>
            <a:pPr marL="0" indent="234000">
              <a:lnSpc>
                <a:spcPct val="150000"/>
              </a:lnSpc>
              <a:spcBef>
                <a:spcPts val="600"/>
              </a:spcBef>
              <a:spcAft>
                <a:spcPts val="600"/>
              </a:spcAft>
            </a:pPr>
            <a:r>
              <a:rPr lang="zh-TW" altLang="zh-TW" sz="900" dirty="0"/>
              <a:t>，</a:t>
            </a:r>
            <a:endParaRPr lang="en-US" altLang="zh-TW" sz="900" dirty="0"/>
          </a:p>
        </p:txBody>
      </p:sp>
      <p:sp>
        <p:nvSpPr>
          <p:cNvPr id="11" name="流程圖: 替代處理程序 10"/>
          <p:cNvSpPr/>
          <p:nvPr/>
        </p:nvSpPr>
        <p:spPr bwMode="auto">
          <a:xfrm>
            <a:off x="2792760" y="3323860"/>
            <a:ext cx="1872208" cy="1181769"/>
          </a:xfrm>
          <a:prstGeom prst="flowChartAlternateProcess">
            <a:avLst/>
          </a:prstGeom>
          <a:solidFill>
            <a:srgbClr val="669900"/>
          </a:solidFill>
          <a:ln w="31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b="1" dirty="0">
                <a:solidFill>
                  <a:srgbClr val="FFFFFF"/>
                </a:solidFill>
                <a:latin typeface="微軟正黑體" panose="020B0604030504040204" pitchFamily="34" charset="-120"/>
                <a:ea typeface="微軟正黑體" panose="020B0604030504040204" pitchFamily="34" charset="-120"/>
              </a:rPr>
              <a:t>環境政策</a:t>
            </a:r>
            <a:r>
              <a:rPr kumimoji="1" lang="en-US" altLang="zh-TW" sz="1200" b="1" dirty="0">
                <a:solidFill>
                  <a:srgbClr val="FFFFFF"/>
                </a:solidFill>
                <a:latin typeface="微軟正黑體" panose="020B0604030504040204" pitchFamily="34" charset="-120"/>
                <a:ea typeface="微軟正黑體" panose="020B0604030504040204" pitchFamily="34" charset="-120"/>
              </a:rPr>
              <a:t>Environmental Policy</a:t>
            </a:r>
            <a:endParaRPr kumimoji="1" lang="zh-TW" altLang="en-US" sz="1200" b="1" dirty="0">
              <a:solidFill>
                <a:srgbClr val="FFFFFF"/>
              </a:solidFill>
              <a:latin typeface="微軟正黑體" panose="020B0604030504040204" pitchFamily="34" charset="-120"/>
              <a:ea typeface="微軟正黑體" panose="020B0604030504040204" pitchFamily="34" charset="-120"/>
            </a:endParaRPr>
          </a:p>
        </p:txBody>
      </p:sp>
      <p:sp>
        <p:nvSpPr>
          <p:cNvPr id="12" name="流程圖: 替代處理程序 11"/>
          <p:cNvSpPr/>
          <p:nvPr/>
        </p:nvSpPr>
        <p:spPr bwMode="auto">
          <a:xfrm>
            <a:off x="4795154" y="3395868"/>
            <a:ext cx="4896544" cy="1037753"/>
          </a:xfrm>
          <a:prstGeom prst="flowChartAlternateProcess">
            <a:avLst/>
          </a:prstGeom>
          <a:solidFill>
            <a:srgbClr val="669900"/>
          </a:solidFill>
          <a:ln w="31750" cap="flat" cmpd="sng" algn="ctr">
            <a:noFill/>
            <a:prstDash val="solid"/>
            <a:round/>
            <a:headEnd type="none" w="med" len="med"/>
            <a:tailEnd type="none" w="med" len="med"/>
          </a:ln>
          <a:effectLst>
            <a:glow rad="63500">
              <a:srgbClr val="FFC000">
                <a:alpha val="40000"/>
              </a:srgbClr>
            </a:glow>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endParaRPr lang="en-US" altLang="zh-TW" b="1" dirty="0">
              <a:solidFill>
                <a:srgbClr val="FFFFFF"/>
              </a:solidFill>
              <a:latin typeface="微軟正黑體" panose="020B0604030504040204" pitchFamily="34" charset="-120"/>
              <a:ea typeface="微軟正黑體" panose="020B0604030504040204" pitchFamily="34" charset="-120"/>
            </a:endParaRPr>
          </a:p>
          <a:p>
            <a:pPr fontAlgn="base">
              <a:lnSpc>
                <a:spcPct val="150000"/>
              </a:lnSpc>
              <a:spcBef>
                <a:spcPct val="0"/>
              </a:spcBef>
              <a:spcAft>
                <a:spcPct val="0"/>
              </a:spcAft>
            </a:pPr>
            <a:endParaRPr lang="en-US" altLang="zh-TW" b="1" dirty="0">
              <a:solidFill>
                <a:srgbClr val="FFFFFF"/>
              </a:solidFill>
              <a:latin typeface="微軟正黑體" panose="020B0604030504040204" pitchFamily="34" charset="-120"/>
              <a:ea typeface="微軟正黑體" panose="020B0604030504040204" pitchFamily="34" charset="-120"/>
            </a:endParaRPr>
          </a:p>
          <a:p>
            <a:pPr algn="ctr" fontAlgn="base">
              <a:lnSpc>
                <a:spcPct val="150000"/>
              </a:lnSpc>
              <a:spcBef>
                <a:spcPct val="0"/>
              </a:spcBef>
              <a:spcAft>
                <a:spcPct val="0"/>
              </a:spcAft>
            </a:pPr>
            <a:r>
              <a:rPr lang="zh-TW" altLang="en-US" b="1" dirty="0">
                <a:solidFill>
                  <a:srgbClr val="FFFFFF"/>
                </a:solidFill>
                <a:latin typeface="微軟正黑體" panose="020B0604030504040204" pitchFamily="34" charset="-120"/>
                <a:ea typeface="微軟正黑體" panose="020B0604030504040204" pitchFamily="34" charset="-120"/>
              </a:rPr>
              <a:t>節能環保 安全生產 持續改進 保護環境</a:t>
            </a:r>
            <a:endParaRPr lang="en-US" altLang="zh-TW" b="1" dirty="0">
              <a:solidFill>
                <a:srgbClr val="FFFFFF"/>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200" b="1" dirty="0">
                <a:solidFill>
                  <a:srgbClr val="FFFFFF"/>
                </a:solidFill>
                <a:latin typeface="微軟正黑體" panose="020B0604030504040204" pitchFamily="34" charset="-120"/>
                <a:ea typeface="微軟正黑體" panose="020B0604030504040204" pitchFamily="34" charset="-120"/>
              </a:rPr>
              <a:t>     Energy Saving and Safe Production; Continuous </a:t>
            </a:r>
          </a:p>
          <a:p>
            <a:pPr fontAlgn="base">
              <a:spcBef>
                <a:spcPct val="0"/>
              </a:spcBef>
              <a:spcAft>
                <a:spcPct val="0"/>
              </a:spcAft>
            </a:pPr>
            <a:r>
              <a:rPr lang="en-US" altLang="zh-TW" sz="1200" b="1" dirty="0">
                <a:solidFill>
                  <a:srgbClr val="FFFFFF"/>
                </a:solidFill>
                <a:latin typeface="微軟正黑體" panose="020B0604030504040204" pitchFamily="34" charset="-120"/>
                <a:ea typeface="微軟正黑體" panose="020B0604030504040204" pitchFamily="34" charset="-120"/>
              </a:rPr>
              <a:t>     Improvements in Environment Protection and Prevention.</a:t>
            </a:r>
            <a:endParaRPr lang="zh-TW" altLang="en-US" sz="1200" b="1" dirty="0">
              <a:solidFill>
                <a:srgbClr val="FFFFFF"/>
              </a:solidFill>
              <a:latin typeface="微軟正黑體" panose="020B0604030504040204" pitchFamily="34" charset="-120"/>
              <a:ea typeface="微軟正黑體" panose="020B0604030504040204" pitchFamily="34" charset="-120"/>
            </a:endParaRPr>
          </a:p>
          <a:p>
            <a:pPr algn="ctr" fontAlgn="base">
              <a:lnSpc>
                <a:spcPct val="150000"/>
              </a:lnSpc>
              <a:spcBef>
                <a:spcPct val="0"/>
              </a:spcBef>
              <a:spcAft>
                <a:spcPct val="0"/>
              </a:spcAft>
            </a:pPr>
            <a:endParaRPr lang="en-US" altLang="zh-TW" b="1" dirty="0">
              <a:solidFill>
                <a:srgbClr val="FFFFFF"/>
              </a:solidFill>
              <a:latin typeface="微軟正黑體" panose="020B0604030504040204" pitchFamily="34" charset="-120"/>
              <a:ea typeface="微軟正黑體" panose="020B0604030504040204" pitchFamily="34" charset="-120"/>
            </a:endParaRPr>
          </a:p>
          <a:p>
            <a:pPr algn="ctr" fontAlgn="base">
              <a:lnSpc>
                <a:spcPct val="150000"/>
              </a:lnSpc>
              <a:spcBef>
                <a:spcPct val="0"/>
              </a:spcBef>
              <a:spcAft>
                <a:spcPct val="0"/>
              </a:spcAft>
            </a:pPr>
            <a:endParaRPr lang="zh-TW" altLang="en-US" b="1" dirty="0">
              <a:solidFill>
                <a:srgbClr val="FFFFFF"/>
              </a:solidFill>
              <a:latin typeface="微軟正黑體" panose="020B0604030504040204" pitchFamily="34" charset="-120"/>
              <a:ea typeface="微軟正黑體" panose="020B0604030504040204" pitchFamily="34" charset="-120"/>
            </a:endParaRPr>
          </a:p>
        </p:txBody>
      </p:sp>
      <p:sp>
        <p:nvSpPr>
          <p:cNvPr id="13" name="流程圖: 替代處理程序 12"/>
          <p:cNvSpPr/>
          <p:nvPr/>
        </p:nvSpPr>
        <p:spPr bwMode="auto">
          <a:xfrm>
            <a:off x="2792760" y="4611553"/>
            <a:ext cx="1872208" cy="1193711"/>
          </a:xfrm>
          <a:prstGeom prst="flowChartAlternateProcess">
            <a:avLst/>
          </a:prstGeom>
          <a:solidFill>
            <a:srgbClr val="669900"/>
          </a:solidFill>
          <a:ln w="31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b="1" dirty="0">
                <a:solidFill>
                  <a:srgbClr val="FFFFFF"/>
                </a:solidFill>
                <a:latin typeface="微軟正黑體" panose="020B0604030504040204" pitchFamily="34" charset="-120"/>
                <a:ea typeface="微軟正黑體" panose="020B0604030504040204" pitchFamily="34" charset="-120"/>
              </a:rPr>
              <a:t>綠色產品</a:t>
            </a:r>
          </a:p>
          <a:p>
            <a:pPr algn="ctr" fontAlgn="base">
              <a:spcBef>
                <a:spcPct val="0"/>
              </a:spcBef>
              <a:spcAft>
                <a:spcPct val="0"/>
              </a:spcAft>
            </a:pPr>
            <a:r>
              <a:rPr kumimoji="1" lang="zh-TW" altLang="en-US" b="1" dirty="0">
                <a:solidFill>
                  <a:srgbClr val="FFFFFF"/>
                </a:solidFill>
                <a:latin typeface="微軟正黑體" panose="020B0604030504040204" pitchFamily="34" charset="-120"/>
                <a:ea typeface="微軟正黑體" panose="020B0604030504040204" pitchFamily="34" charset="-120"/>
              </a:rPr>
              <a:t>政策</a:t>
            </a:r>
            <a:endParaRPr kumimoji="1" lang="en-US" altLang="zh-TW" b="1" dirty="0">
              <a:solidFill>
                <a:srgbClr val="FFFFFF"/>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en-US" altLang="zh-TW" sz="1200" b="1" dirty="0">
                <a:solidFill>
                  <a:srgbClr val="FFFFFF"/>
                </a:solidFill>
                <a:latin typeface="微軟正黑體" panose="020B0604030504040204" pitchFamily="34" charset="-120"/>
                <a:ea typeface="微軟正黑體" panose="020B0604030504040204" pitchFamily="34" charset="-120"/>
              </a:rPr>
              <a:t>Green Product Policy</a:t>
            </a:r>
          </a:p>
        </p:txBody>
      </p:sp>
      <p:sp>
        <p:nvSpPr>
          <p:cNvPr id="14" name="流程圖: 替代處理程序 13"/>
          <p:cNvSpPr/>
          <p:nvPr/>
        </p:nvSpPr>
        <p:spPr bwMode="auto">
          <a:xfrm>
            <a:off x="4795154" y="4736682"/>
            <a:ext cx="4896544" cy="943452"/>
          </a:xfrm>
          <a:prstGeom prst="flowChartAlternateProcess">
            <a:avLst/>
          </a:prstGeom>
          <a:solidFill>
            <a:srgbClr val="669900"/>
          </a:solidFill>
          <a:ln w="31750" cap="flat" cmpd="sng" algn="ctr">
            <a:noFill/>
            <a:prstDash val="solid"/>
            <a:round/>
            <a:headEnd type="none" w="med" len="med"/>
            <a:tailEnd type="none" w="med" len="med"/>
          </a:ln>
          <a:effectLst>
            <a:glow rad="63500">
              <a:srgbClr val="FFC000">
                <a:alpha val="40000"/>
              </a:srgbClr>
            </a:glow>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TW" altLang="en-US" b="1" dirty="0">
                <a:solidFill>
                  <a:srgbClr val="FFFFFF"/>
                </a:solidFill>
                <a:latin typeface="微軟正黑體" panose="020B0604030504040204" pitchFamily="34" charset="-120"/>
                <a:ea typeface="微軟正黑體" panose="020B0604030504040204" pitchFamily="34" charset="-120"/>
              </a:rPr>
              <a:t>綠色產品 節能製造 預防汙染 符合法規</a:t>
            </a:r>
            <a:endParaRPr lang="en-US" altLang="zh-TW" b="1" dirty="0">
              <a:solidFill>
                <a:srgbClr val="FFFFFF"/>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200" b="1" dirty="0">
                <a:solidFill>
                  <a:srgbClr val="FFFFFF"/>
                </a:solidFill>
                <a:latin typeface="微軟正黑體" panose="020B0604030504040204" pitchFamily="34" charset="-120"/>
                <a:ea typeface="微軟正黑體" panose="020B0604030504040204" pitchFamily="34" charset="-120"/>
              </a:rPr>
              <a:t>           Green Products and Energy-saving Manufacturing;</a:t>
            </a:r>
          </a:p>
          <a:p>
            <a:pPr fontAlgn="base">
              <a:spcBef>
                <a:spcPct val="0"/>
              </a:spcBef>
              <a:spcAft>
                <a:spcPct val="0"/>
              </a:spcAft>
            </a:pPr>
            <a:r>
              <a:rPr lang="en-US" altLang="zh-TW" sz="1200" b="1" dirty="0">
                <a:solidFill>
                  <a:srgbClr val="FFFFFF"/>
                </a:solidFill>
                <a:latin typeface="微軟正黑體" panose="020B0604030504040204" pitchFamily="34" charset="-120"/>
                <a:ea typeface="微軟正黑體" panose="020B0604030504040204" pitchFamily="34" charset="-120"/>
              </a:rPr>
              <a:t>           Complied with Regulatory  and Pollution Prevention. </a:t>
            </a:r>
          </a:p>
        </p:txBody>
      </p:sp>
    </p:spTree>
    <p:extLst>
      <p:ext uri="{BB962C8B-B14F-4D97-AF65-F5344CB8AC3E}">
        <p14:creationId xmlns:p14="http://schemas.microsoft.com/office/powerpoint/2010/main" val="1876110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p:cNvGraphicFramePr>
          <p:nvPr>
            <p:extLst>
              <p:ext uri="{D42A27DB-BD31-4B8C-83A1-F6EECF244321}">
                <p14:modId xmlns:p14="http://schemas.microsoft.com/office/powerpoint/2010/main" val="1593530770"/>
              </p:ext>
            </p:extLst>
          </p:nvPr>
        </p:nvGraphicFramePr>
        <p:xfrm>
          <a:off x="560512" y="548680"/>
          <a:ext cx="8712968" cy="5669736"/>
        </p:xfrm>
        <a:graphic>
          <a:graphicData uri="http://schemas.openxmlformats.org/drawingml/2006/table">
            <a:tbl>
              <a:tblPr firstRow="1" bandRow="1"/>
              <a:tblGrid>
                <a:gridCol w="1194804">
                  <a:extLst>
                    <a:ext uri="{9D8B030D-6E8A-4147-A177-3AD203B41FA5}">
                      <a16:colId xmlns="" xmlns:a16="http://schemas.microsoft.com/office/drawing/2014/main" val="20000"/>
                    </a:ext>
                  </a:extLst>
                </a:gridCol>
                <a:gridCol w="3341700"/>
                <a:gridCol w="4176464"/>
              </a:tblGrid>
              <a:tr h="343645">
                <a:tc>
                  <a:txBody>
                    <a:bodyPr/>
                    <a:lstStyle>
                      <a:lvl1pPr marL="0" algn="l" rtl="0" eaLnBrk="1" latinLnBrk="0" hangingPunct="1">
                        <a:defRPr kumimoji="0" b="1" kern="1200">
                          <a:solidFill>
                            <a:schemeClr val="lt1"/>
                          </a:solidFill>
                          <a:latin typeface="Tahoma"/>
                          <a:ea typeface="新細明體"/>
                        </a:defRPr>
                      </a:lvl1pPr>
                      <a:lvl2pPr marL="457200" algn="l" rtl="0" eaLnBrk="1" latinLnBrk="0" hangingPunct="1">
                        <a:defRPr kumimoji="0" b="1" kern="1200">
                          <a:solidFill>
                            <a:schemeClr val="lt1"/>
                          </a:solidFill>
                          <a:latin typeface="Tahoma"/>
                          <a:ea typeface="新細明體"/>
                        </a:defRPr>
                      </a:lvl2pPr>
                      <a:lvl3pPr marL="914400" algn="l" rtl="0" eaLnBrk="1" latinLnBrk="0" hangingPunct="1">
                        <a:defRPr kumimoji="0" b="1" kern="1200">
                          <a:solidFill>
                            <a:schemeClr val="lt1"/>
                          </a:solidFill>
                          <a:latin typeface="Tahoma"/>
                          <a:ea typeface="新細明體"/>
                        </a:defRPr>
                      </a:lvl3pPr>
                      <a:lvl4pPr marL="1371600" algn="l" rtl="0" eaLnBrk="1" latinLnBrk="0" hangingPunct="1">
                        <a:defRPr kumimoji="0" b="1" kern="1200">
                          <a:solidFill>
                            <a:schemeClr val="lt1"/>
                          </a:solidFill>
                          <a:latin typeface="Tahoma"/>
                          <a:ea typeface="新細明體"/>
                        </a:defRPr>
                      </a:lvl4pPr>
                      <a:lvl5pPr marL="1828800" algn="l" rtl="0" eaLnBrk="1" latinLnBrk="0" hangingPunct="1">
                        <a:defRPr kumimoji="0" b="1" kern="1200">
                          <a:solidFill>
                            <a:schemeClr val="lt1"/>
                          </a:solidFill>
                          <a:latin typeface="Tahoma"/>
                          <a:ea typeface="新細明體"/>
                        </a:defRPr>
                      </a:lvl5pPr>
                      <a:lvl6pPr marL="2286000" algn="l" rtl="0" eaLnBrk="1" latinLnBrk="0" hangingPunct="1">
                        <a:defRPr kumimoji="0" b="1" kern="1200">
                          <a:solidFill>
                            <a:schemeClr val="lt1"/>
                          </a:solidFill>
                          <a:latin typeface="Tahoma"/>
                          <a:ea typeface="新細明體"/>
                        </a:defRPr>
                      </a:lvl6pPr>
                      <a:lvl7pPr marL="2743200" algn="l" rtl="0" eaLnBrk="1" latinLnBrk="0" hangingPunct="1">
                        <a:defRPr kumimoji="0" b="1" kern="1200">
                          <a:solidFill>
                            <a:schemeClr val="lt1"/>
                          </a:solidFill>
                          <a:latin typeface="Tahoma"/>
                          <a:ea typeface="新細明體"/>
                        </a:defRPr>
                      </a:lvl7pPr>
                      <a:lvl8pPr marL="3200400" algn="l" rtl="0" eaLnBrk="1" latinLnBrk="0" hangingPunct="1">
                        <a:defRPr kumimoji="0" b="1" kern="1200">
                          <a:solidFill>
                            <a:schemeClr val="lt1"/>
                          </a:solidFill>
                          <a:latin typeface="Tahoma"/>
                          <a:ea typeface="新細明體"/>
                        </a:defRPr>
                      </a:lvl8pPr>
                      <a:lvl9pPr marL="3657600" algn="l" rtl="0" eaLnBrk="1" latinLnBrk="0" hangingPunct="1">
                        <a:defRPr kumimoji="0" b="1" kern="1200">
                          <a:solidFill>
                            <a:schemeClr val="lt1"/>
                          </a:solidFill>
                          <a:latin typeface="Tahoma"/>
                          <a:ea typeface="新細明體"/>
                        </a:defRPr>
                      </a:lvl9pPr>
                    </a:lstStyle>
                    <a:p>
                      <a:pPr algn="ctr">
                        <a:lnSpc>
                          <a:spcPct val="150000"/>
                        </a:lnSpc>
                      </a:pPr>
                      <a:r>
                        <a:rPr lang="zh-TW" altLang="en-US" sz="1100" dirty="0" smtClean="0">
                          <a:solidFill>
                            <a:schemeClr val="bg1"/>
                          </a:solidFill>
                          <a:latin typeface="微軟正黑體" panose="020B0604030504040204" pitchFamily="34" charset="-120"/>
                          <a:ea typeface="微軟正黑體" panose="020B0604030504040204" pitchFamily="34" charset="-120"/>
                        </a:rPr>
                        <a:t>重大主題</a:t>
                      </a:r>
                      <a:endParaRPr lang="zh-TW" altLang="en-US" sz="1100" dirty="0">
                        <a:solidFill>
                          <a:schemeClr val="bg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lumMod val="60000"/>
                        <a:lumOff val="40000"/>
                      </a:srgbClr>
                    </a:solidFill>
                  </a:tcPr>
                </a:tc>
                <a:tc gridSpan="2">
                  <a:txBody>
                    <a:bodyPr/>
                    <a:lstStyle>
                      <a:lvl1pPr marL="0" algn="l" rtl="0" eaLnBrk="1" latinLnBrk="0" hangingPunct="1">
                        <a:defRPr kumimoji="0" b="1" kern="1200">
                          <a:solidFill>
                            <a:schemeClr val="lt1"/>
                          </a:solidFill>
                          <a:latin typeface="Tahoma"/>
                          <a:ea typeface="新細明體"/>
                        </a:defRPr>
                      </a:lvl1pPr>
                      <a:lvl2pPr marL="457200" algn="l" rtl="0" eaLnBrk="1" latinLnBrk="0" hangingPunct="1">
                        <a:defRPr kumimoji="0" b="1" kern="1200">
                          <a:solidFill>
                            <a:schemeClr val="lt1"/>
                          </a:solidFill>
                          <a:latin typeface="Tahoma"/>
                          <a:ea typeface="新細明體"/>
                        </a:defRPr>
                      </a:lvl2pPr>
                      <a:lvl3pPr marL="914400" algn="l" rtl="0" eaLnBrk="1" latinLnBrk="0" hangingPunct="1">
                        <a:defRPr kumimoji="0" b="1" kern="1200">
                          <a:solidFill>
                            <a:schemeClr val="lt1"/>
                          </a:solidFill>
                          <a:latin typeface="Tahoma"/>
                          <a:ea typeface="新細明體"/>
                        </a:defRPr>
                      </a:lvl3pPr>
                      <a:lvl4pPr marL="1371600" algn="l" rtl="0" eaLnBrk="1" latinLnBrk="0" hangingPunct="1">
                        <a:defRPr kumimoji="0" b="1" kern="1200">
                          <a:solidFill>
                            <a:schemeClr val="lt1"/>
                          </a:solidFill>
                          <a:latin typeface="Tahoma"/>
                          <a:ea typeface="新細明體"/>
                        </a:defRPr>
                      </a:lvl4pPr>
                      <a:lvl5pPr marL="1828800" algn="l" rtl="0" eaLnBrk="1" latinLnBrk="0" hangingPunct="1">
                        <a:defRPr kumimoji="0" b="1" kern="1200">
                          <a:solidFill>
                            <a:schemeClr val="lt1"/>
                          </a:solidFill>
                          <a:latin typeface="Tahoma"/>
                          <a:ea typeface="新細明體"/>
                        </a:defRPr>
                      </a:lvl5pPr>
                      <a:lvl6pPr marL="2286000" algn="l" rtl="0" eaLnBrk="1" latinLnBrk="0" hangingPunct="1">
                        <a:defRPr kumimoji="0" b="1" kern="1200">
                          <a:solidFill>
                            <a:schemeClr val="lt1"/>
                          </a:solidFill>
                          <a:latin typeface="Tahoma"/>
                          <a:ea typeface="新細明體"/>
                        </a:defRPr>
                      </a:lvl6pPr>
                      <a:lvl7pPr marL="2743200" algn="l" rtl="0" eaLnBrk="1" latinLnBrk="0" hangingPunct="1">
                        <a:defRPr kumimoji="0" b="1" kern="1200">
                          <a:solidFill>
                            <a:schemeClr val="lt1"/>
                          </a:solidFill>
                          <a:latin typeface="Tahoma"/>
                          <a:ea typeface="新細明體"/>
                        </a:defRPr>
                      </a:lvl7pPr>
                      <a:lvl8pPr marL="3200400" algn="l" rtl="0" eaLnBrk="1" latinLnBrk="0" hangingPunct="1">
                        <a:defRPr kumimoji="0" b="1" kern="1200">
                          <a:solidFill>
                            <a:schemeClr val="lt1"/>
                          </a:solidFill>
                          <a:latin typeface="Tahoma"/>
                          <a:ea typeface="新細明體"/>
                        </a:defRPr>
                      </a:lvl8pPr>
                      <a:lvl9pPr marL="3657600" algn="l" rtl="0" eaLnBrk="1" latinLnBrk="0" hangingPunct="1">
                        <a:defRPr kumimoji="0" b="1" kern="1200">
                          <a:solidFill>
                            <a:schemeClr val="lt1"/>
                          </a:solidFill>
                          <a:latin typeface="Tahoma"/>
                          <a:ea typeface="新細明體"/>
                        </a:defRPr>
                      </a:lvl9pPr>
                    </a:lstStyle>
                    <a:p>
                      <a:pPr marL="0" marR="0" indent="0" algn="ctr" defTabSz="911764" rtl="0" eaLnBrk="1" fontAlgn="auto" latinLnBrk="0" hangingPunct="1">
                        <a:lnSpc>
                          <a:spcPct val="150000"/>
                        </a:lnSpc>
                        <a:spcBef>
                          <a:spcPts val="0"/>
                        </a:spcBef>
                        <a:spcAft>
                          <a:spcPts val="0"/>
                        </a:spcAft>
                        <a:buClrTx/>
                        <a:buSzTx/>
                        <a:buFontTx/>
                        <a:buNone/>
                        <a:tabLst/>
                        <a:defRPr/>
                      </a:pPr>
                      <a:r>
                        <a:rPr lang="zh-TW" altLang="en-US" sz="1100" b="1" kern="1200" dirty="0" smtClean="0">
                          <a:solidFill>
                            <a:schemeClr val="bg1"/>
                          </a:solidFill>
                          <a:latin typeface="微軟正黑體" panose="020B0604030504040204" pitchFamily="34" charset="-120"/>
                          <a:ea typeface="微軟正黑體" panose="020B0604030504040204" pitchFamily="34" charset="-120"/>
                          <a:cs typeface="+mn-cs"/>
                        </a:rPr>
                        <a:t>氣候變遷風險、能源管理</a:t>
                      </a:r>
                      <a:endParaRPr lang="en-US" altLang="zh-TW" sz="1100" b="1" kern="1200" dirty="0" smtClean="0">
                        <a:solidFill>
                          <a:schemeClr val="bg1"/>
                        </a:solidFill>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lumMod val="60000"/>
                        <a:lumOff val="40000"/>
                      </a:srgbClr>
                    </a:solidFill>
                  </a:tcPr>
                </a:tc>
                <a:tc hMerge="1">
                  <a:txBody>
                    <a:bodyPr/>
                    <a:lstStyle/>
                    <a:p>
                      <a:endParaRPr lang="zh-TW" altLang="en-US"/>
                    </a:p>
                  </a:txBody>
                  <a:tcPr/>
                </a:tc>
                <a:extLst>
                  <a:ext uri="{0D108BD9-81ED-4DB2-BD59-A6C34878D82A}">
                    <a16:rowId xmlns="" xmlns:a16="http://schemas.microsoft.com/office/drawing/2014/main" val="10000"/>
                  </a:ext>
                </a:extLst>
              </a:tr>
              <a:tr h="257098">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gn="ct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管理方針項目</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gn="ctr">
                        <a:lnSpc>
                          <a:spcPts val="1300"/>
                        </a:lnSpc>
                      </a:pPr>
                      <a:r>
                        <a:rPr lang="zh-TW" altLang="en-US" sz="900" u="none" dirty="0" smtClean="0">
                          <a:solidFill>
                            <a:schemeClr val="tx1"/>
                          </a:solidFill>
                          <a:latin typeface="微軟正黑體" panose="020B0604030504040204" pitchFamily="34" charset="-120"/>
                          <a:ea typeface="微軟正黑體" panose="020B0604030504040204" pitchFamily="34" charset="-120"/>
                        </a:rPr>
                        <a:t>說明</a:t>
                      </a:r>
                      <a:endParaRPr lang="zh-TW" altLang="en-US" sz="900" u="none"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tr>
              <a:tr h="809667">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gn="ct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主題的重要性與邊界</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英業達集團為回應全球環境議題及因應廠區所在地</a:t>
                      </a:r>
                      <a:r>
                        <a:rPr lang="en-US" altLang="zh-TW" sz="9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a:t>
                      </a:r>
                      <a:r>
                        <a:rPr lang="zh-TW" altLang="en-US" sz="9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如浦東廠區</a:t>
                      </a:r>
                      <a:r>
                        <a:rPr lang="en-US" altLang="zh-TW" sz="9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a:t>
                      </a:r>
                      <a:r>
                        <a:rPr lang="zh-TW" altLang="en-US" sz="9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之碳排放交易規定，英業達集團目前雖尚未收到法令規範，但為減緩因公司營運排放之溫室氣體的環境衝擊，持續推動節能減排，以有效減少溫室氣體之排放。</a:t>
                      </a:r>
                      <a:endParaRPr lang="en-US" altLang="zh-TW" sz="9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kumimoji="0" lang="zh-TW" altLang="en-US" sz="9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能源使用不僅影響英業達集團的營運成本，也是溫室氣體的主要來源之一，有效掌握營運能源使用效率，不但能管控能源費用，減少支出，且有助於溫室氣體減排。</a:t>
                      </a:r>
                      <a:endParaRPr lang="zh-TW" altLang="en-US" sz="9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 xmlns:a16="http://schemas.microsoft.com/office/drawing/2014/main" val="10001"/>
                  </a:ext>
                </a:extLst>
              </a:tr>
              <a:tr h="603480">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gn="ct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管理方法</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marL="0" indent="0">
                        <a:lnSpc>
                          <a:spcPts val="1300"/>
                        </a:lnSpc>
                        <a:buNone/>
                      </a:pPr>
                      <a:r>
                        <a:rPr lang="zh-TW" altLang="en-US" sz="900" dirty="0" smtClean="0">
                          <a:solidFill>
                            <a:schemeClr val="tx1"/>
                          </a:solidFill>
                          <a:latin typeface="微軟正黑體" panose="020B0604030504040204" pitchFamily="34" charset="-120"/>
                          <a:ea typeface="微軟正黑體" panose="020B0604030504040204" pitchFamily="34" charset="-120"/>
                        </a:rPr>
                        <a:t>採用國際規範</a:t>
                      </a:r>
                      <a:r>
                        <a:rPr lang="en-US" altLang="zh-TW" sz="900" dirty="0" smtClean="0">
                          <a:solidFill>
                            <a:schemeClr val="tx1"/>
                          </a:solidFill>
                          <a:latin typeface="微軟正黑體" panose="020B0604030504040204" pitchFamily="34" charset="-120"/>
                          <a:ea typeface="微軟正黑體" panose="020B0604030504040204" pitchFamily="34" charset="-120"/>
                        </a:rPr>
                        <a:t>ISO 14064-1</a:t>
                      </a:r>
                      <a:r>
                        <a:rPr lang="zh-TW" altLang="en-US" sz="900" dirty="0" smtClean="0">
                          <a:solidFill>
                            <a:schemeClr val="tx1"/>
                          </a:solidFill>
                          <a:latin typeface="微軟正黑體" panose="020B0604030504040204" pitchFamily="34" charset="-120"/>
                          <a:ea typeface="微軟正黑體" panose="020B0604030504040204" pitchFamily="34" charset="-120"/>
                        </a:rPr>
                        <a:t>執行碳盤查作業。</a:t>
                      </a:r>
                      <a:r>
                        <a:rPr lang="en-US" altLang="zh-TW" sz="900" dirty="0" smtClean="0">
                          <a:solidFill>
                            <a:schemeClr val="tx1"/>
                          </a:solidFill>
                          <a:latin typeface="微軟正黑體" panose="020B0604030504040204" pitchFamily="34" charset="-120"/>
                          <a:ea typeface="微軟正黑體" panose="020B0604030504040204" pitchFamily="34" charset="-120"/>
                        </a:rPr>
                        <a:t>2.</a:t>
                      </a:r>
                      <a:r>
                        <a:rPr lang="zh-TW" altLang="en-US" sz="900" dirty="0" smtClean="0">
                          <a:solidFill>
                            <a:schemeClr val="tx1"/>
                          </a:solidFill>
                          <a:latin typeface="微軟正黑體" panose="020B0604030504040204" pitchFamily="34" charset="-120"/>
                          <a:ea typeface="微軟正黑體" panose="020B0604030504040204" pitchFamily="34" charset="-120"/>
                        </a:rPr>
                        <a:t> 各廠區研擬緊急應變管理辦法，降低災害對公司營運的影響。</a:t>
                      </a:r>
                      <a:r>
                        <a:rPr lang="en-US" altLang="zh-TW" sz="900" dirty="0" smtClean="0">
                          <a:solidFill>
                            <a:schemeClr val="tx1"/>
                          </a:solidFill>
                          <a:latin typeface="微軟正黑體" panose="020B0604030504040204" pitchFamily="34" charset="-120"/>
                          <a:ea typeface="微軟正黑體" panose="020B0604030504040204" pitchFamily="34" charset="-120"/>
                        </a:rPr>
                        <a:t>3.</a:t>
                      </a:r>
                      <a:r>
                        <a:rPr lang="zh-TW" altLang="en-US" sz="900" dirty="0" smtClean="0">
                          <a:solidFill>
                            <a:schemeClr val="tx1"/>
                          </a:solidFill>
                          <a:latin typeface="微軟正黑體" panose="020B0604030504040204" pitchFamily="34" charset="-120"/>
                          <a:ea typeface="微軟正黑體" panose="020B0604030504040204" pitchFamily="34" charset="-120"/>
                        </a:rPr>
                        <a:t> 積極佈局綠能產業、建置再生能源裝置及購建綠建築廠房。</a:t>
                      </a:r>
                      <a:r>
                        <a:rPr lang="en-US" altLang="zh-TW" sz="900" dirty="0" smtClean="0">
                          <a:solidFill>
                            <a:schemeClr val="tx1"/>
                          </a:solidFill>
                          <a:latin typeface="微軟正黑體" panose="020B0604030504040204" pitchFamily="34" charset="-120"/>
                          <a:ea typeface="微軟正黑體" panose="020B0604030504040204" pitchFamily="34" charset="-120"/>
                        </a:rPr>
                        <a:t>4.</a:t>
                      </a:r>
                      <a:r>
                        <a:rPr lang="zh-TW" altLang="en-US" sz="900" dirty="0" smtClean="0">
                          <a:solidFill>
                            <a:schemeClr val="tx1"/>
                          </a:solidFill>
                          <a:latin typeface="微軟正黑體" panose="020B0604030504040204" pitchFamily="34" charset="-120"/>
                          <a:ea typeface="微軟正黑體" panose="020B0604030504040204" pitchFamily="34" charset="-120"/>
                        </a:rPr>
                        <a:t> 參與</a:t>
                      </a:r>
                      <a:r>
                        <a:rPr lang="en-US" altLang="zh-TW" sz="900" dirty="0" smtClean="0">
                          <a:solidFill>
                            <a:schemeClr val="tx1"/>
                          </a:solidFill>
                          <a:latin typeface="微軟正黑體" panose="020B0604030504040204" pitchFamily="34" charset="-120"/>
                          <a:ea typeface="微軟正黑體" panose="020B0604030504040204" pitchFamily="34" charset="-120"/>
                        </a:rPr>
                        <a:t>CDP</a:t>
                      </a:r>
                      <a:r>
                        <a:rPr lang="zh-TW" altLang="en-US" sz="900" dirty="0" smtClean="0">
                          <a:solidFill>
                            <a:schemeClr val="tx1"/>
                          </a:solidFill>
                          <a:latin typeface="微軟正黑體" panose="020B0604030504040204" pitchFamily="34" charset="-120"/>
                          <a:ea typeface="微軟正黑體" panose="020B0604030504040204" pitchFamily="34" charset="-120"/>
                        </a:rPr>
                        <a:t>對外資訊揭露及發行英業達集團溫室氣體報告書。˙</a:t>
                      </a:r>
                      <a:endParaRPr lang="en-US" altLang="zh-TW" sz="900" dirty="0" smtClean="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9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採用國際標準</a:t>
                      </a:r>
                      <a:r>
                        <a:rPr kumimoji="0" lang="en-US" altLang="zh-TW" sz="9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ISO 50001(</a:t>
                      </a:r>
                      <a:r>
                        <a:rPr kumimoji="0" lang="zh-TW" altLang="en-US" sz="9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英業達士林總部及英業達浦東廠區</a:t>
                      </a:r>
                      <a:r>
                        <a:rPr kumimoji="0" lang="en-US" altLang="zh-TW" sz="9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9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，導入能源管理系統，管理單位每年制定節能行動計畫進行改善。</a:t>
                      </a:r>
                      <a:endParaRPr lang="zh-TW" altLang="en-US" sz="900" dirty="0" smtClean="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 xmlns:a16="http://schemas.microsoft.com/office/drawing/2014/main" val="10003"/>
                  </a:ext>
                </a:extLst>
              </a:tr>
              <a:tr h="964186">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gn="ct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中</a:t>
                      </a:r>
                      <a:r>
                        <a:rPr lang="zh-TW" altLang="en-US" sz="900" dirty="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長期發展重點</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dirty="0" smtClean="0">
                          <a:solidFill>
                            <a:schemeClr val="tx1"/>
                          </a:solidFill>
                          <a:latin typeface="+mn-lt"/>
                          <a:ea typeface="微軟正黑體" panose="020B0604030504040204" pitchFamily="34" charset="-120"/>
                        </a:rPr>
                        <a:t>持續導入綠色研發，貫徹綠色工廠，深化節能及降低生產能源消耗。溫室氣體減排目標如下：</a:t>
                      </a:r>
                      <a:endParaRPr lang="en-US" altLang="zh-TW" sz="900" kern="1200" dirty="0" smtClean="0">
                        <a:solidFill>
                          <a:schemeClr val="tx1"/>
                        </a:solidFill>
                        <a:latin typeface="微軟正黑體" panose="020B0604030504040204" pitchFamily="34" charset="-120"/>
                        <a:ea typeface="微軟正黑體" panose="020B0604030504040204" pitchFamily="34" charset="-120"/>
                        <a:cs typeface="+mn-cs"/>
                      </a:endParaRPr>
                    </a:p>
                    <a:p>
                      <a:pPr>
                        <a:lnSpc>
                          <a:spcPts val="1300"/>
                        </a:lnSpc>
                      </a:pPr>
                      <a:r>
                        <a:rPr lang="zh-TW" altLang="en-US" sz="900" kern="1200" dirty="0" smtClean="0">
                          <a:solidFill>
                            <a:schemeClr val="tx1"/>
                          </a:solidFill>
                          <a:latin typeface="微軟正黑體" panose="020B0604030504040204" pitchFamily="34" charset="-120"/>
                          <a:ea typeface="微軟正黑體" panose="020B0604030504040204" pitchFamily="34" charset="-120"/>
                          <a:cs typeface="+mn-cs"/>
                        </a:rPr>
                        <a:t>採用「科學基礎減量目標</a:t>
                      </a:r>
                      <a:r>
                        <a:rPr lang="en-US" altLang="zh-TW" sz="900" kern="1200" dirty="0" smtClean="0">
                          <a:solidFill>
                            <a:schemeClr val="tx1"/>
                          </a:solidFill>
                          <a:latin typeface="微軟正黑體" panose="020B0604030504040204" pitchFamily="34" charset="-120"/>
                          <a:ea typeface="微軟正黑體" panose="020B0604030504040204" pitchFamily="34" charset="-120"/>
                          <a:cs typeface="+mn-cs"/>
                        </a:rPr>
                        <a:t>(Science Based Target, SBT)</a:t>
                      </a:r>
                      <a:r>
                        <a:rPr lang="zh-TW" altLang="en-US" sz="900" kern="1200" dirty="0" smtClean="0">
                          <a:solidFill>
                            <a:schemeClr val="tx1"/>
                          </a:solidFill>
                          <a:latin typeface="微軟正黑體" panose="020B0604030504040204" pitchFamily="34" charset="-120"/>
                          <a:ea typeface="微軟正黑體" panose="020B0604030504040204" pitchFamily="34" charset="-120"/>
                          <a:cs typeface="+mn-cs"/>
                        </a:rPr>
                        <a:t>」的部門基礎路徑法</a:t>
                      </a:r>
                      <a:r>
                        <a:rPr lang="en-US" altLang="zh-TW" sz="900" kern="1200" dirty="0" smtClean="0">
                          <a:solidFill>
                            <a:schemeClr val="tx1"/>
                          </a:solidFill>
                          <a:latin typeface="微軟正黑體" panose="020B0604030504040204" pitchFamily="34" charset="-120"/>
                          <a:ea typeface="微軟正黑體" panose="020B0604030504040204" pitchFamily="34" charset="-120"/>
                          <a:cs typeface="+mn-cs"/>
                        </a:rPr>
                        <a:t>(Sector Based Approach)</a:t>
                      </a:r>
                      <a:r>
                        <a:rPr lang="zh-TW" altLang="en-US" sz="900" kern="1200" dirty="0" smtClean="0">
                          <a:solidFill>
                            <a:schemeClr val="tx1"/>
                          </a:solidFill>
                          <a:latin typeface="微軟正黑體" panose="020B0604030504040204" pitchFamily="34" charset="-120"/>
                          <a:ea typeface="微軟正黑體" panose="020B0604030504040204" pitchFamily="34" charset="-120"/>
                          <a:cs typeface="+mn-cs"/>
                        </a:rPr>
                        <a:t>，使用</a:t>
                      </a:r>
                      <a:r>
                        <a:rPr lang="en-US" altLang="zh-TW" sz="900" kern="1200" dirty="0" smtClean="0">
                          <a:solidFill>
                            <a:schemeClr val="tx1"/>
                          </a:solidFill>
                          <a:latin typeface="微軟正黑體" panose="020B0604030504040204" pitchFamily="34" charset="-120"/>
                          <a:ea typeface="微軟正黑體" panose="020B0604030504040204" pitchFamily="34" charset="-120"/>
                          <a:cs typeface="+mn-cs"/>
                        </a:rPr>
                        <a:t>SDA(</a:t>
                      </a:r>
                      <a:r>
                        <a:rPr lang="en-US" altLang="zh-TW" sz="900" kern="1200" dirty="0" err="1" smtClean="0">
                          <a:solidFill>
                            <a:schemeClr val="tx1"/>
                          </a:solidFill>
                          <a:latin typeface="微軟正黑體" panose="020B0604030504040204" pitchFamily="34" charset="-120"/>
                          <a:ea typeface="微軟正黑體" panose="020B0604030504040204" pitchFamily="34" charset="-120"/>
                          <a:cs typeface="+mn-cs"/>
                        </a:rPr>
                        <a:t>Sectoral</a:t>
                      </a:r>
                      <a:r>
                        <a:rPr lang="en-US" altLang="zh-TW" sz="900" kern="1200" dirty="0" smtClean="0">
                          <a:solidFill>
                            <a:schemeClr val="tx1"/>
                          </a:solidFill>
                          <a:latin typeface="微軟正黑體" panose="020B0604030504040204" pitchFamily="34" charset="-120"/>
                          <a:ea typeface="微軟正黑體" panose="020B0604030504040204" pitchFamily="34" charset="-120"/>
                          <a:cs typeface="+mn-cs"/>
                        </a:rPr>
                        <a:t> </a:t>
                      </a:r>
                      <a:r>
                        <a:rPr lang="en-US" altLang="zh-TW" sz="900" kern="1200" dirty="0" err="1" smtClean="0">
                          <a:solidFill>
                            <a:schemeClr val="tx1"/>
                          </a:solidFill>
                          <a:latin typeface="微軟正黑體" panose="020B0604030504040204" pitchFamily="34" charset="-120"/>
                          <a:ea typeface="微軟正黑體" panose="020B0604030504040204" pitchFamily="34" charset="-120"/>
                          <a:cs typeface="+mn-cs"/>
                        </a:rPr>
                        <a:t>Decarbonization</a:t>
                      </a:r>
                      <a:r>
                        <a:rPr lang="en-US" altLang="zh-TW" sz="900" kern="1200" dirty="0" smtClean="0">
                          <a:solidFill>
                            <a:schemeClr val="tx1"/>
                          </a:solidFill>
                          <a:latin typeface="微軟正黑體" panose="020B0604030504040204" pitchFamily="34" charset="-120"/>
                          <a:ea typeface="微軟正黑體" panose="020B0604030504040204" pitchFamily="34" charset="-120"/>
                          <a:cs typeface="+mn-cs"/>
                        </a:rPr>
                        <a:t> Approach) Tool</a:t>
                      </a:r>
                      <a:r>
                        <a:rPr lang="zh-TW" altLang="en-US" sz="900" kern="1200" dirty="0" smtClean="0">
                          <a:solidFill>
                            <a:schemeClr val="tx1"/>
                          </a:solidFill>
                          <a:latin typeface="微軟正黑體" panose="020B0604030504040204" pitchFamily="34" charset="-120"/>
                          <a:ea typeface="微軟正黑體" panose="020B0604030504040204" pitchFamily="34" charset="-120"/>
                          <a:cs typeface="+mn-cs"/>
                        </a:rPr>
                        <a:t>計算出溫室氣體減量目標。</a:t>
                      </a:r>
                      <a:endParaRPr lang="en-US" altLang="zh-TW" sz="900" kern="1200" dirty="0" smtClean="0">
                        <a:solidFill>
                          <a:schemeClr val="tx1"/>
                        </a:solidFill>
                        <a:latin typeface="微軟正黑體" panose="020B0604030504040204" pitchFamily="34" charset="-120"/>
                        <a:ea typeface="微軟正黑體" panose="020B0604030504040204" pitchFamily="34" charset="-120"/>
                        <a:cs typeface="+mn-cs"/>
                      </a:endParaRPr>
                    </a:p>
                    <a:p>
                      <a:pPr>
                        <a:lnSpc>
                          <a:spcPts val="1300"/>
                        </a:lnSpc>
                      </a:pPr>
                      <a:r>
                        <a:rPr lang="zh-TW" altLang="en-US" sz="900" kern="1200" dirty="0" smtClean="0">
                          <a:solidFill>
                            <a:schemeClr val="tx1"/>
                          </a:solidFill>
                          <a:latin typeface="微軟正黑體" panose="020B0604030504040204" pitchFamily="34" charset="-120"/>
                          <a:ea typeface="微軟正黑體" panose="020B0604030504040204" pitchFamily="34" charset="-120"/>
                          <a:cs typeface="+mn-cs"/>
                        </a:rPr>
                        <a:t>英華達：</a:t>
                      </a:r>
                      <a:r>
                        <a:rPr lang="zh-TW" altLang="zh-TW" sz="900" kern="100" dirty="0" smtClean="0">
                          <a:solidFill>
                            <a:schemeClr val="tx1"/>
                          </a:solidFill>
                          <a:effectLst/>
                          <a:latin typeface="+mn-lt"/>
                          <a:ea typeface="+mn-ea"/>
                          <a:cs typeface="Arial Unicode MS"/>
                        </a:rPr>
                        <a:t>以</a:t>
                      </a:r>
                      <a:r>
                        <a:rPr lang="en-US" altLang="zh-TW" sz="900" kern="100" dirty="0" smtClean="0">
                          <a:solidFill>
                            <a:schemeClr val="tx1"/>
                          </a:solidFill>
                          <a:effectLst/>
                          <a:latin typeface="+mn-lt"/>
                          <a:ea typeface="+mn-ea"/>
                          <a:cs typeface="Arial Unicode MS"/>
                        </a:rPr>
                        <a:t>2017</a:t>
                      </a:r>
                      <a:r>
                        <a:rPr lang="zh-TW" altLang="zh-TW" sz="900" kern="100" dirty="0" smtClean="0">
                          <a:solidFill>
                            <a:schemeClr val="tx1"/>
                          </a:solidFill>
                          <a:effectLst/>
                          <a:latin typeface="+mn-lt"/>
                          <a:ea typeface="+mn-ea"/>
                          <a:cs typeface="Arial Unicode MS"/>
                        </a:rPr>
                        <a:t>為基準，</a:t>
                      </a:r>
                      <a:r>
                        <a:rPr lang="en-US" altLang="zh-TW" sz="900" kern="100" dirty="0" smtClean="0">
                          <a:solidFill>
                            <a:schemeClr val="tx1"/>
                          </a:solidFill>
                          <a:effectLst/>
                          <a:latin typeface="+mn-lt"/>
                          <a:ea typeface="+mn-ea"/>
                          <a:cs typeface="Arial Unicode MS"/>
                        </a:rPr>
                        <a:t>2025</a:t>
                      </a:r>
                      <a:r>
                        <a:rPr lang="zh-TW" altLang="zh-TW" sz="900" kern="100" dirty="0" smtClean="0">
                          <a:solidFill>
                            <a:schemeClr val="tx1"/>
                          </a:solidFill>
                          <a:effectLst/>
                          <a:latin typeface="+mn-lt"/>
                          <a:ea typeface="+mn-ea"/>
                          <a:cs typeface="Arial Unicode MS"/>
                        </a:rPr>
                        <a:t>年溫室氣體排放量減少</a:t>
                      </a:r>
                      <a:r>
                        <a:rPr lang="en-US" altLang="zh-TW" sz="900" kern="100" dirty="0" smtClean="0">
                          <a:solidFill>
                            <a:schemeClr val="tx1"/>
                          </a:solidFill>
                          <a:effectLst/>
                          <a:latin typeface="+mn-lt"/>
                          <a:ea typeface="+mn-ea"/>
                          <a:cs typeface="Arial Unicode MS"/>
                        </a:rPr>
                        <a:t>17%</a:t>
                      </a:r>
                      <a:r>
                        <a:rPr lang="zh-TW" altLang="zh-TW" sz="900" kern="100" dirty="0" smtClean="0">
                          <a:solidFill>
                            <a:schemeClr val="tx1"/>
                          </a:solidFill>
                          <a:effectLst/>
                          <a:latin typeface="+mn-lt"/>
                          <a:ea typeface="+mn-ea"/>
                          <a:cs typeface="Arial Unicode MS"/>
                        </a:rPr>
                        <a:t>；範疇一溫室氣體排放量減少</a:t>
                      </a:r>
                      <a:r>
                        <a:rPr lang="en-US" altLang="zh-TW" sz="900" kern="100" dirty="0" smtClean="0">
                          <a:solidFill>
                            <a:schemeClr val="tx1"/>
                          </a:solidFill>
                          <a:effectLst/>
                          <a:latin typeface="+mn-lt"/>
                          <a:ea typeface="+mn-ea"/>
                          <a:cs typeface="Arial Unicode MS"/>
                        </a:rPr>
                        <a:t>8%</a:t>
                      </a:r>
                      <a:r>
                        <a:rPr lang="zh-TW" altLang="zh-TW" sz="900" kern="100" dirty="0" smtClean="0">
                          <a:solidFill>
                            <a:schemeClr val="tx1"/>
                          </a:solidFill>
                          <a:effectLst/>
                          <a:latin typeface="+mn-lt"/>
                          <a:ea typeface="+mn-ea"/>
                          <a:cs typeface="Arial Unicode MS"/>
                        </a:rPr>
                        <a:t>，範疇二溫室氣體排放量減少</a:t>
                      </a:r>
                      <a:r>
                        <a:rPr lang="en-US" altLang="zh-TW" sz="900" kern="100" dirty="0" smtClean="0">
                          <a:solidFill>
                            <a:schemeClr val="tx1"/>
                          </a:solidFill>
                          <a:effectLst/>
                          <a:latin typeface="+mn-lt"/>
                          <a:ea typeface="+mn-ea"/>
                          <a:cs typeface="Arial Unicode MS"/>
                        </a:rPr>
                        <a:t>17.4%</a:t>
                      </a:r>
                      <a:r>
                        <a:rPr lang="zh-TW" altLang="en-US" sz="900" kern="1200" dirty="0" smtClean="0">
                          <a:solidFill>
                            <a:schemeClr val="tx1"/>
                          </a:solidFill>
                          <a:latin typeface="微軟正黑體" panose="020B0604030504040204" pitchFamily="34" charset="-120"/>
                          <a:ea typeface="微軟正黑體" panose="020B0604030504040204" pitchFamily="34" charset="-120"/>
                          <a:cs typeface="+mn-cs"/>
                        </a:rPr>
                        <a:t>。</a:t>
                      </a:r>
                      <a:endParaRPr lang="en-US" altLang="zh-TW" sz="900" kern="1200" dirty="0" smtClean="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9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加速汰換效率不佳之設備，逐步增設重大能源使用設備之量測儀表。</a:t>
                      </a:r>
                      <a:endParaRPr lang="en-US" altLang="zh-TW" sz="900" kern="1200" dirty="0" smtClean="0">
                        <a:solidFill>
                          <a:srgbClr val="FF0000"/>
                        </a:solidFill>
                        <a:latin typeface="微軟正黑體" panose="020B0604030504040204" pitchFamily="34" charset="-120"/>
                        <a:ea typeface="微軟正黑體" panose="020B0604030504040204" pitchFamily="34" charset="-120"/>
                        <a:cs typeface="+mn-cs"/>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 xmlns:a16="http://schemas.microsoft.com/office/drawing/2014/main" val="10004"/>
                  </a:ext>
                </a:extLst>
              </a:tr>
              <a:tr h="257098">
                <a:tc rowSpan="2">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gn="ctr">
                        <a:lnSpc>
                          <a:spcPts val="1300"/>
                        </a:lnSpc>
                      </a:pPr>
                      <a:r>
                        <a:rPr lang="en-US" altLang="zh-TW" sz="900" dirty="0" smtClean="0">
                          <a:solidFill>
                            <a:schemeClr val="tx1"/>
                          </a:solidFill>
                          <a:latin typeface="微軟正黑體" panose="020B0604030504040204" pitchFamily="34" charset="-120"/>
                          <a:ea typeface="微軟正黑體" panose="020B0604030504040204" pitchFamily="34" charset="-120"/>
                        </a:rPr>
                        <a:t>2018</a:t>
                      </a:r>
                      <a:r>
                        <a:rPr lang="zh-TW" altLang="en-US" sz="900" dirty="0" smtClean="0">
                          <a:solidFill>
                            <a:schemeClr val="tx1"/>
                          </a:solidFill>
                          <a:latin typeface="微軟正黑體" panose="020B0604030504040204" pitchFamily="34" charset="-120"/>
                          <a:ea typeface="微軟正黑體" panose="020B0604030504040204" pitchFamily="34" charset="-120"/>
                        </a:rPr>
                        <a:t>年執行成果</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marL="0" marR="0" indent="0" algn="ctr" defTabSz="911764" rtl="0" eaLnBrk="1" fontAlgn="auto" latinLnBrk="0" hangingPunct="1">
                        <a:lnSpc>
                          <a:spcPts val="1300"/>
                        </a:lnSpc>
                        <a:spcBef>
                          <a:spcPts val="0"/>
                        </a:spcBef>
                        <a:spcAft>
                          <a:spcPts val="0"/>
                        </a:spcAft>
                        <a:buClrTx/>
                        <a:buSzTx/>
                        <a:buFontTx/>
                        <a:buNone/>
                        <a:tabLst/>
                        <a:defRPr/>
                      </a:pPr>
                      <a:r>
                        <a:rPr lang="en-US" altLang="zh-TW" sz="900" dirty="0" smtClean="0">
                          <a:solidFill>
                            <a:schemeClr val="tx1"/>
                          </a:solidFill>
                          <a:latin typeface="微軟正黑體" panose="020B0604030504040204" pitchFamily="34" charset="-120"/>
                          <a:ea typeface="微軟正黑體" panose="020B0604030504040204" pitchFamily="34" charset="-120"/>
                        </a:rPr>
                        <a:t>2018</a:t>
                      </a:r>
                      <a:r>
                        <a:rPr lang="zh-TW" altLang="en-US" sz="900" dirty="0" smtClean="0">
                          <a:solidFill>
                            <a:schemeClr val="tx1"/>
                          </a:solidFill>
                          <a:latin typeface="微軟正黑體" panose="020B0604030504040204" pitchFamily="34" charset="-120"/>
                          <a:ea typeface="微軟正黑體" panose="020B0604030504040204" pitchFamily="34" charset="-120"/>
                        </a:rPr>
                        <a:t>年目標</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marL="0" marR="0" indent="0" algn="ctr" defTabSz="911764" rtl="0" eaLnBrk="1" fontAlgn="auto" latinLnBrk="0" hangingPunct="1">
                        <a:lnSpc>
                          <a:spcPts val="1300"/>
                        </a:lnSpc>
                        <a:spcBef>
                          <a:spcPts val="0"/>
                        </a:spcBef>
                        <a:spcAft>
                          <a:spcPts val="0"/>
                        </a:spcAft>
                        <a:buClrTx/>
                        <a:buSzTx/>
                        <a:buFontTx/>
                        <a:buNone/>
                        <a:tabLst/>
                        <a:defRPr/>
                      </a:pPr>
                      <a:r>
                        <a:rPr lang="en-US" altLang="zh-TW" sz="900" dirty="0" smtClean="0">
                          <a:solidFill>
                            <a:schemeClr val="tx1"/>
                          </a:solidFill>
                          <a:latin typeface="微軟正黑體" panose="020B0604030504040204" pitchFamily="34" charset="-120"/>
                          <a:ea typeface="微軟正黑體" panose="020B0604030504040204" pitchFamily="34" charset="-120"/>
                        </a:rPr>
                        <a:t>2018</a:t>
                      </a:r>
                      <a:r>
                        <a:rPr lang="zh-TW" altLang="en-US" sz="900" dirty="0" smtClean="0">
                          <a:solidFill>
                            <a:schemeClr val="tx1"/>
                          </a:solidFill>
                          <a:latin typeface="微軟正黑體" panose="020B0604030504040204" pitchFamily="34" charset="-120"/>
                          <a:ea typeface="微軟正黑體" panose="020B0604030504040204" pitchFamily="34" charset="-120"/>
                        </a:rPr>
                        <a:t>年目標達成狀況</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1635369">
                <a:tc vMerge="1">
                  <a:txBody>
                    <a:bodyPr/>
                    <a:lstStyle/>
                    <a:p>
                      <a:endParaRPr lang="zh-TW" altLang="en-US"/>
                    </a:p>
                  </a:txBody>
                  <a:tcPr/>
                </a:tc>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五股</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：溫室氣體排放量相較於</a:t>
                      </a:r>
                      <a:r>
                        <a:rPr lang="en-US" altLang="zh-TW" sz="900" dirty="0" smtClean="0">
                          <a:solidFill>
                            <a:schemeClr val="tx1"/>
                          </a:solidFill>
                          <a:latin typeface="微軟正黑體" panose="020B0604030504040204" pitchFamily="34" charset="-120"/>
                          <a:ea typeface="微軟正黑體" panose="020B0604030504040204" pitchFamily="34" charset="-120"/>
                        </a:rPr>
                        <a:t>2017</a:t>
                      </a:r>
                      <a:r>
                        <a:rPr lang="zh-TW" altLang="en-US" sz="900" dirty="0" smtClean="0">
                          <a:solidFill>
                            <a:schemeClr val="tx1"/>
                          </a:solidFill>
                          <a:latin typeface="微軟正黑體" panose="020B0604030504040204" pitchFamily="34" charset="-120"/>
                          <a:ea typeface="微軟正黑體" panose="020B0604030504040204" pitchFamily="34" charset="-120"/>
                        </a:rPr>
                        <a:t>年減量達</a:t>
                      </a:r>
                      <a:r>
                        <a:rPr lang="en-US" altLang="zh-TW" sz="900" dirty="0" smtClean="0">
                          <a:solidFill>
                            <a:schemeClr val="tx1"/>
                          </a:solidFill>
                          <a:latin typeface="微軟正黑體" panose="020B0604030504040204" pitchFamily="34" charset="-120"/>
                          <a:ea typeface="微軟正黑體" panose="020B0604030504040204" pitchFamily="34" charset="-120"/>
                        </a:rPr>
                        <a:t>3%</a:t>
                      </a:r>
                      <a:r>
                        <a:rPr lang="zh-TW" altLang="en-US" sz="900" dirty="0" smtClean="0">
                          <a:solidFill>
                            <a:schemeClr val="tx1"/>
                          </a:solidFill>
                          <a:latin typeface="微軟正黑體" panose="020B0604030504040204" pitchFamily="34" charset="-120"/>
                          <a:ea typeface="微軟正黑體" panose="020B0604030504040204" pitchFamily="34" charset="-120"/>
                        </a:rPr>
                        <a:t>。</a:t>
                      </a:r>
                    </a:p>
                    <a:p>
                      <a:pP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浦東</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：溫室氣體排放量相較於</a:t>
                      </a:r>
                      <a:r>
                        <a:rPr lang="en-US" altLang="zh-TW" sz="900" dirty="0" smtClean="0">
                          <a:solidFill>
                            <a:schemeClr val="tx1"/>
                          </a:solidFill>
                          <a:latin typeface="微軟正黑體" panose="020B0604030504040204" pitchFamily="34" charset="-120"/>
                          <a:ea typeface="微軟正黑體" panose="020B0604030504040204" pitchFamily="34" charset="-120"/>
                        </a:rPr>
                        <a:t>2017</a:t>
                      </a:r>
                      <a:r>
                        <a:rPr lang="zh-TW" altLang="en-US" sz="900" dirty="0" smtClean="0">
                          <a:solidFill>
                            <a:schemeClr val="tx1"/>
                          </a:solidFill>
                          <a:latin typeface="微軟正黑體" panose="020B0604030504040204" pitchFamily="34" charset="-120"/>
                          <a:ea typeface="微軟正黑體" panose="020B0604030504040204" pitchFamily="34" charset="-120"/>
                        </a:rPr>
                        <a:t>年減量為</a:t>
                      </a:r>
                      <a:r>
                        <a:rPr lang="en-US" altLang="zh-TW" sz="900" dirty="0" smtClean="0">
                          <a:solidFill>
                            <a:schemeClr val="tx1"/>
                          </a:solidFill>
                          <a:latin typeface="微軟正黑體" panose="020B0604030504040204" pitchFamily="34" charset="-120"/>
                          <a:ea typeface="微軟正黑體" panose="020B0604030504040204" pitchFamily="34" charset="-120"/>
                        </a:rPr>
                        <a:t>2%</a:t>
                      </a:r>
                      <a:r>
                        <a:rPr lang="zh-TW" altLang="en-US" sz="900" dirty="0" smtClean="0">
                          <a:solidFill>
                            <a:schemeClr val="tx1"/>
                          </a:solidFill>
                          <a:latin typeface="微軟正黑體" panose="020B0604030504040204" pitchFamily="34" charset="-120"/>
                          <a:ea typeface="微軟正黑體" panose="020B0604030504040204" pitchFamily="34" charset="-120"/>
                        </a:rPr>
                        <a:t>。</a:t>
                      </a:r>
                      <a:endParaRPr lang="en-US" altLang="zh-TW" sz="900" dirty="0" smtClean="0">
                        <a:solidFill>
                          <a:schemeClr val="tx1"/>
                        </a:solidFill>
                        <a:latin typeface="微軟正黑體" panose="020B0604030504040204" pitchFamily="34" charset="-120"/>
                        <a:ea typeface="微軟正黑體" panose="020B0604030504040204" pitchFamily="34" charset="-120"/>
                      </a:endParaRPr>
                    </a:p>
                    <a:p>
                      <a:pP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南京</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：溫室氣體排放量相較於</a:t>
                      </a:r>
                      <a:r>
                        <a:rPr lang="en-US" altLang="zh-TW" sz="900" dirty="0" smtClean="0">
                          <a:solidFill>
                            <a:schemeClr val="tx1"/>
                          </a:solidFill>
                          <a:latin typeface="微軟正黑體" panose="020B0604030504040204" pitchFamily="34" charset="-120"/>
                          <a:ea typeface="微軟正黑體" panose="020B0604030504040204" pitchFamily="34" charset="-120"/>
                        </a:rPr>
                        <a:t>2017</a:t>
                      </a:r>
                      <a:r>
                        <a:rPr lang="zh-TW" altLang="en-US" sz="900" dirty="0" smtClean="0">
                          <a:solidFill>
                            <a:schemeClr val="tx1"/>
                          </a:solidFill>
                          <a:latin typeface="微軟正黑體" panose="020B0604030504040204" pitchFamily="34" charset="-120"/>
                          <a:ea typeface="微軟正黑體" panose="020B0604030504040204" pitchFamily="34" charset="-120"/>
                        </a:rPr>
                        <a:t>年減量達</a:t>
                      </a:r>
                      <a:r>
                        <a:rPr lang="en-US" altLang="zh-TW" sz="900" dirty="0" smtClean="0">
                          <a:solidFill>
                            <a:schemeClr val="tx1"/>
                          </a:solidFill>
                          <a:latin typeface="微軟正黑體" panose="020B0604030504040204" pitchFamily="34" charset="-120"/>
                          <a:ea typeface="微軟正黑體" panose="020B0604030504040204" pitchFamily="34" charset="-120"/>
                        </a:rPr>
                        <a:t>3%</a:t>
                      </a:r>
                      <a:r>
                        <a:rPr lang="zh-TW" altLang="en-US" sz="900" dirty="0" smtClean="0">
                          <a:solidFill>
                            <a:schemeClr val="tx1"/>
                          </a:solidFill>
                          <a:latin typeface="微軟正黑體" panose="020B0604030504040204" pitchFamily="34" charset="-120"/>
                          <a:ea typeface="微軟正黑體" panose="020B0604030504040204" pitchFamily="34" charset="-120"/>
                        </a:rPr>
                        <a:t>。</a:t>
                      </a:r>
                      <a:endParaRPr lang="en-US" altLang="zh-TW" sz="900" dirty="0" smtClean="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英華達</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五股</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：用電量相較於</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2017</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年減量</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3%</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英華達</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浦東</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：太陽能光伏發電年發電量為</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2,484,000</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百萬焦耳。</a:t>
                      </a:r>
                      <a:endPar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英華達</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南京</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：用電量想較於</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2017</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年減量達</a:t>
                      </a:r>
                      <a:r>
                        <a:rPr kumimoji="0" lang="en-US" altLang="zh-TW"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a:t>
                      </a:r>
                      <a:r>
                        <a:rPr kumimoji="0" lang="zh-TW" altLang="en-US" sz="9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lang="zh-TW" altLang="en-US" sz="900" dirty="0" smtClean="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英華達</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五股</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：溫室氣體排放量相較於</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2017</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年增加</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3.34%</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 </a:t>
                      </a:r>
                    </a:p>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英華達</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浦東</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：溫室氣體排放量相較於</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2017</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年，減少</a:t>
                      </a:r>
                      <a:r>
                        <a:rPr lang="zh-TW" altLang="en-US" sz="900" b="0" i="0" u="none" strike="noStrike" baseline="0" dirty="0" smtClean="0">
                          <a:solidFill>
                            <a:schemeClr val="tx1"/>
                          </a:solidFill>
                          <a:effectLst/>
                          <a:latin typeface="微軟正黑體" panose="020B0604030504040204" pitchFamily="34" charset="-120"/>
                          <a:ea typeface="微軟正黑體" panose="020B0604030504040204" pitchFamily="34" charset="-120"/>
                        </a:rPr>
                        <a:t>  </a:t>
                      </a:r>
                      <a:r>
                        <a:rPr lang="en-US" altLang="zh-TW" sz="900" b="0" i="0" u="none" strike="noStrike" baseline="0" dirty="0" smtClean="0">
                          <a:solidFill>
                            <a:schemeClr val="tx1"/>
                          </a:solidFill>
                          <a:effectLst/>
                          <a:latin typeface="微軟正黑體" panose="020B0604030504040204" pitchFamily="34" charset="-120"/>
                          <a:ea typeface="微軟正黑體" panose="020B0604030504040204" pitchFamily="34" charset="-120"/>
                        </a:rPr>
                        <a:t>7.07</a:t>
                      </a:r>
                      <a:r>
                        <a:rPr lang="zh-TW" altLang="en-US" sz="900" b="0" i="0" u="none" strike="noStrike" baseline="0" dirty="0" smtClean="0">
                          <a:solidFill>
                            <a:schemeClr val="tx1"/>
                          </a:solidFill>
                          <a:effectLst/>
                          <a:latin typeface="微軟正黑體" panose="020B0604030504040204" pitchFamily="34" charset="-120"/>
                          <a:ea typeface="微軟正黑體" panose="020B0604030504040204" pitchFamily="34" charset="-120"/>
                        </a:rPr>
                        <a:t>  </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a:t>
                      </a:r>
                    </a:p>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英華達</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南京</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 </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：廠區住宿人員增加，溫室氣體排放量相較於</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2017</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年增加</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 0.83%</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英華達</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五股</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：用電量相較於</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2017</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年減量</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0.71</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 </a:t>
                      </a:r>
                    </a:p>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英華達</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浦東</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1.</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太陽能光伏發電裝機容量為</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2MW</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ts val="1300"/>
                        </a:lnSpc>
                        <a:spcBef>
                          <a:spcPts val="0"/>
                        </a:spcBef>
                        <a:spcAft>
                          <a:spcPts val="0"/>
                        </a:spcAft>
                        <a:buClrTx/>
                        <a:buSzTx/>
                        <a:buFontTx/>
                        <a:buNone/>
                        <a:tabLst/>
                        <a:defRPr/>
                      </a:pP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                           2.</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再生能源發電量為</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7,577,100</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百萬焦耳。</a:t>
                      </a:r>
                    </a:p>
                    <a:p>
                      <a:pPr marL="0" marR="0" indent="0" algn="l" defTabSz="911764" rtl="0" eaLnBrk="1" fontAlgn="auto" latinLnBrk="0" hangingPunct="1">
                        <a:lnSpc>
                          <a:spcPts val="1300"/>
                        </a:lnSpc>
                        <a:spcBef>
                          <a:spcPts val="0"/>
                        </a:spcBef>
                        <a:spcAft>
                          <a:spcPts val="0"/>
                        </a:spcAft>
                        <a:buClrTx/>
                        <a:buSzTx/>
                        <a:buFontTx/>
                        <a:buNone/>
                        <a:tabLst/>
                        <a:defRPr/>
                      </a:pP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英華達</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南京</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  : 1.</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廠區住宿人員增加，用電量上漲</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12%</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endParaRPr>
                    </a:p>
                    <a:p>
                      <a:pPr marL="0" marR="0" indent="0" algn="l" defTabSz="911764" rtl="0" eaLnBrk="1" fontAlgn="auto" latinLnBrk="0" hangingPunct="1">
                        <a:lnSpc>
                          <a:spcPts val="1300"/>
                        </a:lnSpc>
                        <a:spcBef>
                          <a:spcPts val="0"/>
                        </a:spcBef>
                        <a:spcAft>
                          <a:spcPts val="0"/>
                        </a:spcAft>
                        <a:buClrTx/>
                        <a:buSzTx/>
                        <a:buFontTx/>
                        <a:buNone/>
                        <a:tabLst/>
                        <a:defRPr/>
                      </a:pP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                           2.</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再生能源發電量為</a:t>
                      </a:r>
                      <a:r>
                        <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rPr>
                        <a:t>3,581,539</a:t>
                      </a:r>
                      <a:r>
                        <a:rPr lang="zh-TW" altLang="en-US" sz="900" b="0" i="0" u="none" strike="noStrike" dirty="0" smtClean="0">
                          <a:solidFill>
                            <a:schemeClr val="tx1"/>
                          </a:solidFill>
                          <a:effectLst/>
                          <a:latin typeface="微軟正黑體" panose="020B0604030504040204" pitchFamily="34" charset="-120"/>
                          <a:ea typeface="微軟正黑體" panose="020B0604030504040204" pitchFamily="34" charset="-120"/>
                        </a:rPr>
                        <a:t>百萬焦耳。</a:t>
                      </a:r>
                      <a:endParaRPr lang="en-US" altLang="zh-TW" sz="900" b="0" i="0" u="none" strike="noStrike" dirty="0" smtClean="0">
                        <a:solidFill>
                          <a:schemeClr val="tx1"/>
                        </a:solidFill>
                        <a:effectLst/>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99372">
                <a:tc>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gn="ctr">
                        <a:lnSpc>
                          <a:spcPts val="1300"/>
                        </a:lnSpc>
                      </a:pPr>
                      <a:r>
                        <a:rPr lang="en-US" altLang="zh-TW" sz="900" dirty="0" smtClean="0">
                          <a:solidFill>
                            <a:schemeClr val="tx1"/>
                          </a:solidFill>
                          <a:latin typeface="微軟正黑體" panose="020B0604030504040204" pitchFamily="34" charset="-120"/>
                          <a:ea typeface="微軟正黑體" panose="020B0604030504040204" pitchFamily="34" charset="-120"/>
                        </a:rPr>
                        <a:t>2019</a:t>
                      </a:r>
                      <a:r>
                        <a:rPr lang="zh-TW" altLang="en-US" sz="900" dirty="0" smtClean="0">
                          <a:solidFill>
                            <a:schemeClr val="tx1"/>
                          </a:solidFill>
                          <a:latin typeface="微軟正黑體" panose="020B0604030504040204" pitchFamily="34" charset="-120"/>
                          <a:ea typeface="微軟正黑體" panose="020B0604030504040204" pitchFamily="34" charset="-120"/>
                        </a:rPr>
                        <a:t>年</a:t>
                      </a:r>
                      <a:r>
                        <a:rPr lang="zh-TW" altLang="en-US" sz="900" dirty="0">
                          <a:solidFill>
                            <a:schemeClr val="tx1"/>
                          </a:solidFill>
                          <a:latin typeface="微軟正黑體" panose="020B0604030504040204" pitchFamily="34" charset="-120"/>
                          <a:ea typeface="微軟正黑體" panose="020B0604030504040204" pitchFamily="34" charset="-120"/>
                        </a:rPr>
                        <a:t>推展重點</a:t>
                      </a:r>
                      <a:endParaRPr lang="en-US" altLang="zh-TW" sz="900" dirty="0">
                        <a:solidFill>
                          <a:schemeClr val="tx1"/>
                        </a:solidFill>
                        <a:latin typeface="微軟正黑體" panose="020B0604030504040204" pitchFamily="34" charset="-120"/>
                        <a:ea typeface="微軟正黑體" panose="020B0604030504040204" pitchFamily="34" charset="-120"/>
                      </a:endParaRP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rtl="0" eaLnBrk="1" latinLnBrk="0" hangingPunct="1">
                        <a:defRPr kumimoji="0" kern="1200">
                          <a:solidFill>
                            <a:schemeClr val="dk1"/>
                          </a:solidFill>
                          <a:latin typeface="Tahoma"/>
                          <a:ea typeface="新細明體"/>
                        </a:defRPr>
                      </a:lvl1pPr>
                      <a:lvl2pPr marL="457200" algn="l" rtl="0" eaLnBrk="1" latinLnBrk="0" hangingPunct="1">
                        <a:defRPr kumimoji="0" kern="1200">
                          <a:solidFill>
                            <a:schemeClr val="dk1"/>
                          </a:solidFill>
                          <a:latin typeface="Tahoma"/>
                          <a:ea typeface="新細明體"/>
                        </a:defRPr>
                      </a:lvl2pPr>
                      <a:lvl3pPr marL="914400" algn="l" rtl="0" eaLnBrk="1" latinLnBrk="0" hangingPunct="1">
                        <a:defRPr kumimoji="0" kern="1200">
                          <a:solidFill>
                            <a:schemeClr val="dk1"/>
                          </a:solidFill>
                          <a:latin typeface="Tahoma"/>
                          <a:ea typeface="新細明體"/>
                        </a:defRPr>
                      </a:lvl3pPr>
                      <a:lvl4pPr marL="1371600" algn="l" rtl="0" eaLnBrk="1" latinLnBrk="0" hangingPunct="1">
                        <a:defRPr kumimoji="0" kern="1200">
                          <a:solidFill>
                            <a:schemeClr val="dk1"/>
                          </a:solidFill>
                          <a:latin typeface="Tahoma"/>
                          <a:ea typeface="新細明體"/>
                        </a:defRPr>
                      </a:lvl4pPr>
                      <a:lvl5pPr marL="1828800" algn="l" rtl="0" eaLnBrk="1" latinLnBrk="0" hangingPunct="1">
                        <a:defRPr kumimoji="0" kern="1200">
                          <a:solidFill>
                            <a:schemeClr val="dk1"/>
                          </a:solidFill>
                          <a:latin typeface="Tahoma"/>
                          <a:ea typeface="新細明體"/>
                        </a:defRPr>
                      </a:lvl5pPr>
                      <a:lvl6pPr marL="2286000" algn="l" rtl="0" eaLnBrk="1" latinLnBrk="0" hangingPunct="1">
                        <a:defRPr kumimoji="0" kern="1200">
                          <a:solidFill>
                            <a:schemeClr val="dk1"/>
                          </a:solidFill>
                          <a:latin typeface="Tahoma"/>
                          <a:ea typeface="新細明體"/>
                        </a:defRPr>
                      </a:lvl6pPr>
                      <a:lvl7pPr marL="2743200" algn="l" rtl="0" eaLnBrk="1" latinLnBrk="0" hangingPunct="1">
                        <a:defRPr kumimoji="0" kern="1200">
                          <a:solidFill>
                            <a:schemeClr val="dk1"/>
                          </a:solidFill>
                          <a:latin typeface="Tahoma"/>
                          <a:ea typeface="新細明體"/>
                        </a:defRPr>
                      </a:lvl7pPr>
                      <a:lvl8pPr marL="3200400" algn="l" rtl="0" eaLnBrk="1" latinLnBrk="0" hangingPunct="1">
                        <a:defRPr kumimoji="0" kern="1200">
                          <a:solidFill>
                            <a:schemeClr val="dk1"/>
                          </a:solidFill>
                          <a:latin typeface="Tahoma"/>
                          <a:ea typeface="新細明體"/>
                        </a:defRPr>
                      </a:lvl8pPr>
                      <a:lvl9pPr marL="3657600" algn="l" rtl="0" eaLnBrk="1" latinLnBrk="0" hangingPunct="1">
                        <a:defRPr kumimoji="0" kern="1200">
                          <a:solidFill>
                            <a:schemeClr val="dk1"/>
                          </a:solidFill>
                          <a:latin typeface="Tahoma"/>
                          <a:ea typeface="新細明體"/>
                        </a:defRPr>
                      </a:lvl9pPr>
                    </a:lstStyle>
                    <a:p>
                      <a:pP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英業達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五股廠</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：溫室氣體排放量較於</a:t>
                      </a:r>
                      <a:r>
                        <a:rPr lang="en-US" altLang="zh-TW" sz="900" dirty="0" smtClean="0">
                          <a:solidFill>
                            <a:schemeClr val="tx1"/>
                          </a:solidFill>
                          <a:latin typeface="微軟正黑體" panose="020B0604030504040204" pitchFamily="34" charset="-120"/>
                          <a:ea typeface="微軟正黑體" panose="020B0604030504040204" pitchFamily="34" charset="-120"/>
                        </a:rPr>
                        <a:t>2018</a:t>
                      </a:r>
                      <a:r>
                        <a:rPr lang="zh-TW" altLang="en-US" sz="900" dirty="0" smtClean="0">
                          <a:solidFill>
                            <a:schemeClr val="tx1"/>
                          </a:solidFill>
                          <a:latin typeface="微軟正黑體" panose="020B0604030504040204" pitchFamily="34" charset="-120"/>
                          <a:ea typeface="微軟正黑體" panose="020B0604030504040204" pitchFamily="34" charset="-120"/>
                        </a:rPr>
                        <a:t>年減量達</a:t>
                      </a:r>
                      <a:r>
                        <a:rPr lang="en-US" altLang="zh-TW" sz="900" dirty="0" smtClean="0">
                          <a:solidFill>
                            <a:schemeClr val="tx1"/>
                          </a:solidFill>
                          <a:latin typeface="微軟正黑體" panose="020B0604030504040204" pitchFamily="34" charset="-120"/>
                          <a:ea typeface="微軟正黑體" panose="020B0604030504040204" pitchFamily="34" charset="-120"/>
                        </a:rPr>
                        <a:t>3%</a:t>
                      </a:r>
                      <a:r>
                        <a:rPr lang="zh-TW" altLang="en-US" sz="900" dirty="0" smtClean="0">
                          <a:solidFill>
                            <a:schemeClr val="tx1"/>
                          </a:solidFill>
                          <a:latin typeface="微軟正黑體" panose="020B0604030504040204" pitchFamily="34" charset="-120"/>
                          <a:ea typeface="微軟正黑體" panose="020B0604030504040204" pitchFamily="34" charset="-120"/>
                        </a:rPr>
                        <a:t>。英華達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浦東廠</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：溫室氣體排放量相較於</a:t>
                      </a:r>
                      <a:r>
                        <a:rPr lang="en-US" altLang="zh-TW" sz="900" dirty="0" smtClean="0">
                          <a:solidFill>
                            <a:schemeClr val="tx1"/>
                          </a:solidFill>
                          <a:latin typeface="微軟正黑體" panose="020B0604030504040204" pitchFamily="34" charset="-120"/>
                          <a:ea typeface="微軟正黑體" panose="020B0604030504040204" pitchFamily="34" charset="-120"/>
                        </a:rPr>
                        <a:t>2018</a:t>
                      </a:r>
                      <a:r>
                        <a:rPr lang="zh-TW" altLang="en-US" sz="900" dirty="0" smtClean="0">
                          <a:solidFill>
                            <a:schemeClr val="tx1"/>
                          </a:solidFill>
                          <a:latin typeface="微軟正黑體" panose="020B0604030504040204" pitchFamily="34" charset="-120"/>
                          <a:ea typeface="微軟正黑體" panose="020B0604030504040204" pitchFamily="34" charset="-120"/>
                        </a:rPr>
                        <a:t>年減量達</a:t>
                      </a:r>
                      <a:r>
                        <a:rPr lang="en-US" altLang="zh-TW" sz="900" dirty="0" smtClean="0">
                          <a:solidFill>
                            <a:schemeClr val="tx1"/>
                          </a:solidFill>
                          <a:latin typeface="微軟正黑體" panose="020B0604030504040204" pitchFamily="34" charset="-120"/>
                          <a:ea typeface="微軟正黑體" panose="020B0604030504040204" pitchFamily="34" charset="-120"/>
                        </a:rPr>
                        <a:t>2%</a:t>
                      </a:r>
                      <a:r>
                        <a:rPr lang="zh-TW" altLang="en-US" sz="900" dirty="0" smtClean="0">
                          <a:solidFill>
                            <a:schemeClr val="tx1"/>
                          </a:solidFill>
                          <a:latin typeface="微軟正黑體" panose="020B0604030504040204" pitchFamily="34" charset="-120"/>
                          <a:ea typeface="微軟正黑體" panose="020B0604030504040204" pitchFamily="34" charset="-120"/>
                        </a:rPr>
                        <a:t>。英華達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南京廠</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：溫室氣體排放量相較於</a:t>
                      </a:r>
                      <a:r>
                        <a:rPr lang="en-US" altLang="zh-TW" sz="900" dirty="0" smtClean="0">
                          <a:solidFill>
                            <a:schemeClr val="tx1"/>
                          </a:solidFill>
                          <a:latin typeface="微軟正黑體" panose="020B0604030504040204" pitchFamily="34" charset="-120"/>
                          <a:ea typeface="微軟正黑體" panose="020B0604030504040204" pitchFamily="34" charset="-120"/>
                        </a:rPr>
                        <a:t>2018</a:t>
                      </a:r>
                      <a:r>
                        <a:rPr lang="zh-TW" altLang="en-US" sz="900" dirty="0" smtClean="0">
                          <a:solidFill>
                            <a:schemeClr val="tx1"/>
                          </a:solidFill>
                          <a:latin typeface="微軟正黑體" panose="020B0604030504040204" pitchFamily="34" charset="-120"/>
                          <a:ea typeface="微軟正黑體" panose="020B0604030504040204" pitchFamily="34" charset="-120"/>
                        </a:rPr>
                        <a:t>減量達</a:t>
                      </a:r>
                      <a:r>
                        <a:rPr lang="en-US" altLang="zh-TW" sz="900" dirty="0" smtClean="0">
                          <a:solidFill>
                            <a:schemeClr val="tx1"/>
                          </a:solidFill>
                          <a:latin typeface="微軟正黑體" panose="020B0604030504040204" pitchFamily="34" charset="-120"/>
                          <a:ea typeface="微軟正黑體" panose="020B0604030504040204" pitchFamily="34" charset="-120"/>
                        </a:rPr>
                        <a:t>3%</a:t>
                      </a:r>
                    </a:p>
                    <a:p>
                      <a:pPr>
                        <a:lnSpc>
                          <a:spcPts val="1300"/>
                        </a:lnSpc>
                      </a:pPr>
                      <a:r>
                        <a:rPr lang="zh-TW" altLang="en-US" sz="900" dirty="0" smtClean="0">
                          <a:solidFill>
                            <a:schemeClr val="tx1"/>
                          </a:solidFill>
                          <a:latin typeface="微軟正黑體" panose="020B0604030504040204" pitchFamily="34" charset="-120"/>
                          <a:ea typeface="微軟正黑體" panose="020B0604030504040204" pitchFamily="34" charset="-120"/>
                        </a:rPr>
                        <a:t>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五股廠</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：用電量相較於</a:t>
                      </a:r>
                      <a:r>
                        <a:rPr lang="en-US" altLang="zh-TW" sz="900" dirty="0" smtClean="0">
                          <a:solidFill>
                            <a:schemeClr val="tx1"/>
                          </a:solidFill>
                          <a:latin typeface="微軟正黑體" panose="020B0604030504040204" pitchFamily="34" charset="-120"/>
                          <a:ea typeface="微軟正黑體" panose="020B0604030504040204" pitchFamily="34" charset="-120"/>
                        </a:rPr>
                        <a:t>2017</a:t>
                      </a:r>
                      <a:r>
                        <a:rPr lang="zh-TW" altLang="en-US" sz="900" dirty="0" smtClean="0">
                          <a:solidFill>
                            <a:schemeClr val="tx1"/>
                          </a:solidFill>
                          <a:latin typeface="微軟正黑體" panose="020B0604030504040204" pitchFamily="34" charset="-120"/>
                          <a:ea typeface="微軟正黑體" panose="020B0604030504040204" pitchFamily="34" charset="-120"/>
                        </a:rPr>
                        <a:t>年減量達</a:t>
                      </a:r>
                      <a:r>
                        <a:rPr lang="en-US" altLang="zh-TW" sz="900" dirty="0" smtClean="0">
                          <a:solidFill>
                            <a:schemeClr val="tx1"/>
                          </a:solidFill>
                          <a:latin typeface="微軟正黑體" panose="020B0604030504040204" pitchFamily="34" charset="-120"/>
                          <a:ea typeface="微軟正黑體" panose="020B0604030504040204" pitchFamily="34" charset="-120"/>
                        </a:rPr>
                        <a:t>3%</a:t>
                      </a:r>
                      <a:r>
                        <a:rPr lang="zh-TW" altLang="en-US" sz="900" dirty="0" smtClean="0">
                          <a:solidFill>
                            <a:schemeClr val="tx1"/>
                          </a:solidFill>
                          <a:latin typeface="微軟正黑體" panose="020B0604030504040204" pitchFamily="34" charset="-120"/>
                          <a:ea typeface="微軟正黑體" panose="020B0604030504040204" pitchFamily="34" charset="-120"/>
                        </a:rPr>
                        <a:t>。英華達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浦東 廠</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：規劃更換淘汰落後高耗能電機，提升運轉效率。</a:t>
                      </a:r>
                      <a:r>
                        <a:rPr lang="en-US" altLang="zh-TW" sz="900" dirty="0" smtClean="0">
                          <a:solidFill>
                            <a:schemeClr val="tx1"/>
                          </a:solidFill>
                          <a:latin typeface="微軟正黑體" panose="020B0604030504040204" pitchFamily="34" charset="-120"/>
                          <a:ea typeface="微軟正黑體" panose="020B0604030504040204" pitchFamily="34" charset="-120"/>
                        </a:rPr>
                        <a:t>2019</a:t>
                      </a:r>
                      <a:r>
                        <a:rPr lang="zh-TW" altLang="en-US" sz="900" dirty="0" smtClean="0">
                          <a:solidFill>
                            <a:schemeClr val="tx1"/>
                          </a:solidFill>
                          <a:latin typeface="微軟正黑體" panose="020B0604030504040204" pitchFamily="34" charset="-120"/>
                          <a:ea typeface="微軟正黑體" panose="020B0604030504040204" pitchFamily="34" charset="-120"/>
                        </a:rPr>
                        <a:t>太陽能光仿發電年發電量為</a:t>
                      </a:r>
                      <a:r>
                        <a:rPr lang="en-US" altLang="zh-TW" sz="900" dirty="0" smtClean="0">
                          <a:solidFill>
                            <a:schemeClr val="tx1"/>
                          </a:solidFill>
                          <a:latin typeface="微軟正黑體" panose="020B0604030504040204" pitchFamily="34" charset="-120"/>
                          <a:ea typeface="微軟正黑體" panose="020B0604030504040204" pitchFamily="34" charset="-120"/>
                        </a:rPr>
                        <a:t>7,920,000</a:t>
                      </a:r>
                      <a:r>
                        <a:rPr lang="zh-TW" altLang="en-US" sz="900" dirty="0" smtClean="0">
                          <a:solidFill>
                            <a:schemeClr val="tx1"/>
                          </a:solidFill>
                          <a:latin typeface="微軟正黑體" panose="020B0604030504040204" pitchFamily="34" charset="-120"/>
                          <a:ea typeface="微軟正黑體" panose="020B0604030504040204" pitchFamily="34" charset="-120"/>
                        </a:rPr>
                        <a:t>百萬蕉耳。英華達</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南京廠</a:t>
                      </a:r>
                      <a:r>
                        <a:rPr lang="en-US" altLang="zh-TW" sz="900" dirty="0" smtClean="0">
                          <a:solidFill>
                            <a:schemeClr val="tx1"/>
                          </a:solidFill>
                          <a:latin typeface="微軟正黑體" panose="020B0604030504040204" pitchFamily="34" charset="-120"/>
                          <a:ea typeface="微軟正黑體" panose="020B0604030504040204" pitchFamily="34" charset="-120"/>
                        </a:rPr>
                        <a:t>)</a:t>
                      </a:r>
                      <a:r>
                        <a:rPr lang="zh-TW" altLang="en-US" sz="900" dirty="0" smtClean="0">
                          <a:solidFill>
                            <a:schemeClr val="tx1"/>
                          </a:solidFill>
                          <a:latin typeface="微軟正黑體" panose="020B0604030504040204" pitchFamily="34" charset="-120"/>
                          <a:ea typeface="微軟正黑體" panose="020B0604030504040204" pitchFamily="34" charset="-120"/>
                        </a:rPr>
                        <a:t>：用電量相絞於</a:t>
                      </a:r>
                      <a:r>
                        <a:rPr lang="en-US" altLang="zh-TW" sz="900" dirty="0" smtClean="0">
                          <a:solidFill>
                            <a:schemeClr val="tx1"/>
                          </a:solidFill>
                          <a:latin typeface="微軟正黑體" panose="020B0604030504040204" pitchFamily="34" charset="-120"/>
                          <a:ea typeface="微軟正黑體" panose="020B0604030504040204" pitchFamily="34" charset="-120"/>
                        </a:rPr>
                        <a:t>2017</a:t>
                      </a:r>
                      <a:r>
                        <a:rPr lang="zh-TW" altLang="en-US" sz="900" dirty="0" smtClean="0">
                          <a:solidFill>
                            <a:schemeClr val="tx1"/>
                          </a:solidFill>
                          <a:latin typeface="微軟正黑體" panose="020B0604030504040204" pitchFamily="34" charset="-120"/>
                          <a:ea typeface="微軟正黑體" panose="020B0604030504040204" pitchFamily="34" charset="-120"/>
                        </a:rPr>
                        <a:t>年減量</a:t>
                      </a:r>
                      <a:r>
                        <a:rPr lang="en-US" altLang="zh-TW" sz="900" dirty="0" smtClean="0">
                          <a:solidFill>
                            <a:schemeClr val="tx1"/>
                          </a:solidFill>
                          <a:latin typeface="微軟正黑體" panose="020B0604030504040204" pitchFamily="34" charset="-120"/>
                          <a:ea typeface="微軟正黑體" panose="020B0604030504040204" pitchFamily="34" charset="-120"/>
                        </a:rPr>
                        <a:t>2%</a:t>
                      </a:r>
                      <a:r>
                        <a:rPr lang="zh-TW" altLang="en-US" sz="900" dirty="0" smtClean="0">
                          <a:solidFill>
                            <a:schemeClr val="tx1"/>
                          </a:solidFill>
                          <a:latin typeface="微軟正黑體" panose="020B0604030504040204" pitchFamily="34" charset="-120"/>
                          <a:ea typeface="微軟正黑體" panose="020B0604030504040204" pitchFamily="34" charset="-120"/>
                        </a:rPr>
                        <a:t>。</a:t>
                      </a:r>
                    </a:p>
                  </a:txBody>
                  <a:tcPr marL="84406" marR="844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18604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2346809" y="5121131"/>
            <a:ext cx="2346809" cy="3167735"/>
          </a:xfrm>
          <a:prstGeom prst="rect">
            <a:avLst/>
          </a:prstGeom>
        </p:spPr>
        <p:txBody>
          <a:bodyPr/>
          <a:lstStyle/>
          <a:p>
            <a:pPr marL="0" lvl="2" indent="0" algn="just">
              <a:lnSpc>
                <a:spcPct val="150000"/>
              </a:lnSpc>
              <a:spcBef>
                <a:spcPts val="0"/>
              </a:spcBef>
              <a:buNone/>
            </a:pPr>
            <a:endParaRPr lang="en-US" altLang="zh-TW" sz="1100" b="1" dirty="0"/>
          </a:p>
          <a:p>
            <a:pPr marL="0" indent="234000" algn="just">
              <a:lnSpc>
                <a:spcPct val="150000"/>
              </a:lnSpc>
              <a:spcBef>
                <a:spcPts val="600"/>
              </a:spcBef>
              <a:spcAft>
                <a:spcPts val="600"/>
              </a:spcAft>
            </a:pPr>
            <a:endParaRPr lang="en-US" altLang="zh-TW" sz="900" dirty="0">
              <a:latin typeface="+mj-ea"/>
            </a:endParaRPr>
          </a:p>
        </p:txBody>
      </p:sp>
      <p:sp>
        <p:nvSpPr>
          <p:cNvPr id="3" name="內容版面配置區 2"/>
          <p:cNvSpPr>
            <a:spLocks noGrp="1"/>
          </p:cNvSpPr>
          <p:nvPr>
            <p:ph idx="12"/>
          </p:nvPr>
        </p:nvSpPr>
        <p:spPr>
          <a:xfrm>
            <a:off x="3501138" y="864794"/>
            <a:ext cx="2891725" cy="5576704"/>
          </a:xfrm>
          <a:noFill/>
          <a:ln>
            <a:noFill/>
          </a:ln>
        </p:spPr>
        <p:txBody>
          <a:bodyPr>
            <a:normAutofit/>
          </a:bodyPr>
          <a:lstStyle/>
          <a:p>
            <a:r>
              <a:rPr lang="en-US" altLang="zh-TW" sz="900" dirty="0" smtClean="0"/>
              <a:t>2018</a:t>
            </a:r>
            <a:r>
              <a:rPr lang="zh-TW" altLang="en-US" sz="900" dirty="0" smtClean="0"/>
              <a:t>英業達集團</a:t>
            </a:r>
            <a:r>
              <a:rPr lang="zh-TW" altLang="en-US" sz="900" dirty="0"/>
              <a:t>溫室</a:t>
            </a:r>
            <a:r>
              <a:rPr lang="zh-TW" altLang="en-US" sz="900" dirty="0" smtClean="0"/>
              <a:t>氣體盤查報告書書內容，可參照對外揚露網頁</a:t>
            </a:r>
            <a:endParaRPr lang="en-US" altLang="zh-TW" dirty="0"/>
          </a:p>
          <a:p>
            <a:endParaRPr lang="en-US" altLang="zh-TW" dirty="0"/>
          </a:p>
          <a:p>
            <a:pPr lvl="0" algn="just"/>
            <a:r>
              <a:rPr lang="zh-TW" altLang="en-US" sz="900" dirty="0"/>
              <a:t>說明：</a:t>
            </a:r>
            <a:endParaRPr lang="en-US" altLang="zh-TW" sz="900" dirty="0"/>
          </a:p>
          <a:p>
            <a:pPr lvl="0" algn="just"/>
            <a:r>
              <a:rPr lang="en-US" altLang="zh-TW" sz="900" dirty="0"/>
              <a:t>1.GWP</a:t>
            </a:r>
            <a:r>
              <a:rPr lang="zh-TW" altLang="en-US" sz="900" dirty="0"/>
              <a:t>值引用版本：</a:t>
            </a:r>
            <a:r>
              <a:rPr lang="en-US" altLang="zh-TW" sz="900" dirty="0"/>
              <a:t>IPCC  2007 AR4</a:t>
            </a:r>
            <a:r>
              <a:rPr lang="zh-TW" altLang="en-US" sz="900" dirty="0"/>
              <a:t>。</a:t>
            </a:r>
          </a:p>
          <a:p>
            <a:pPr lvl="0" algn="just"/>
            <a:r>
              <a:rPr lang="en-US" altLang="zh-TW" sz="900" dirty="0"/>
              <a:t>2.</a:t>
            </a:r>
            <a:r>
              <a:rPr lang="zh-TW" altLang="en-US" sz="900" dirty="0"/>
              <a:t>生質燃料之排放量：無。</a:t>
            </a:r>
          </a:p>
          <a:p>
            <a:pPr marL="0" lvl="0" indent="0" algn="just"/>
            <a:r>
              <a:rPr lang="en-US" altLang="zh-TW" sz="900" dirty="0"/>
              <a:t>3</a:t>
            </a:r>
            <a:r>
              <a:rPr lang="en-US" altLang="zh-TW" sz="900" dirty="0" smtClean="0"/>
              <a:t>.</a:t>
            </a:r>
            <a:r>
              <a:rPr lang="zh-TW" altLang="en-US" sz="900" dirty="0" smtClean="0"/>
              <a:t> 溫室氣體基準年份</a:t>
            </a:r>
            <a:r>
              <a:rPr lang="en-US" altLang="zh-TW" sz="900" dirty="0" smtClean="0"/>
              <a:t>(</a:t>
            </a:r>
            <a:r>
              <a:rPr lang="zh-TW" altLang="en-US" sz="900" dirty="0" smtClean="0"/>
              <a:t>依廠區區分</a:t>
            </a:r>
            <a:r>
              <a:rPr lang="en-US" altLang="zh-TW" sz="900" dirty="0" smtClean="0"/>
              <a:t>)</a:t>
            </a:r>
            <a:r>
              <a:rPr lang="zh-TW" altLang="en-US" sz="900" dirty="0" smtClean="0"/>
              <a:t>及其排放量資訊：詳細可參閱</a:t>
            </a:r>
            <a:r>
              <a:rPr lang="en-US" altLang="zh-TW" sz="900" dirty="0"/>
              <a:t>2018</a:t>
            </a:r>
            <a:r>
              <a:rPr lang="zh-TW" altLang="en-US" sz="900" dirty="0"/>
              <a:t>英業達集團溫室氣體盤查</a:t>
            </a:r>
            <a:r>
              <a:rPr lang="zh-TW" altLang="en-US" sz="900" dirty="0" smtClean="0"/>
              <a:t>報告書內容。</a:t>
            </a:r>
            <a:endParaRPr lang="en-US" altLang="zh-TW" sz="900" dirty="0" smtClean="0"/>
          </a:p>
          <a:p>
            <a:pPr marL="0" lvl="0" indent="0" algn="just"/>
            <a:endParaRPr lang="en-US" altLang="zh-TW" sz="900" dirty="0"/>
          </a:p>
          <a:p>
            <a:pPr marL="0" lvl="0" indent="0" algn="just">
              <a:lnSpc>
                <a:spcPct val="150000"/>
              </a:lnSpc>
              <a:spcBef>
                <a:spcPts val="300"/>
              </a:spcBef>
              <a:buClr>
                <a:srgbClr val="FE8637"/>
              </a:buClr>
            </a:pPr>
            <a:r>
              <a:rPr lang="zh-TW" altLang="en-US" sz="900" dirty="0" smtClean="0">
                <a:solidFill>
                  <a:srgbClr val="FF0000"/>
                </a:solidFill>
              </a:rPr>
              <a:t>廢棄物</a:t>
            </a:r>
            <a:r>
              <a:rPr lang="zh-TW" altLang="en-US" sz="900" dirty="0">
                <a:solidFill>
                  <a:srgbClr val="FF0000"/>
                </a:solidFill>
              </a:rPr>
              <a:t>運輸之間接溫室氣體</a:t>
            </a:r>
            <a:r>
              <a:rPr lang="zh-TW" altLang="en-US" sz="900" dirty="0" smtClean="0">
                <a:solidFill>
                  <a:srgbClr val="FF0000"/>
                </a:solidFill>
              </a:rPr>
              <a:t>排放：</a:t>
            </a:r>
            <a:endParaRPr lang="en-US" altLang="zh-TW" sz="900" dirty="0">
              <a:solidFill>
                <a:srgbClr val="FF0000"/>
              </a:solidFill>
            </a:endParaRPr>
          </a:p>
          <a:p>
            <a:pPr marL="0" lvl="0" indent="0" algn="just">
              <a:lnSpc>
                <a:spcPct val="150000"/>
              </a:lnSpc>
              <a:spcAft>
                <a:spcPts val="600"/>
              </a:spcAft>
              <a:buClr>
                <a:srgbClr val="FE8637"/>
              </a:buClr>
            </a:pPr>
            <a:r>
              <a:rPr lang="zh-TW" altLang="en-US" sz="900" dirty="0" smtClean="0">
                <a:solidFill>
                  <a:srgbClr val="FF0000"/>
                </a:solidFill>
              </a:rPr>
              <a:t>        英華達</a:t>
            </a:r>
            <a:r>
              <a:rPr lang="en-US" altLang="zh-TW" sz="900" dirty="0" smtClean="0">
                <a:solidFill>
                  <a:srgbClr val="FF0000"/>
                </a:solidFill>
              </a:rPr>
              <a:t>2018</a:t>
            </a:r>
            <a:r>
              <a:rPr lang="zh-TW" altLang="en-US" sz="900" dirty="0">
                <a:solidFill>
                  <a:srgbClr val="FF0000"/>
                </a:solidFill>
              </a:rPr>
              <a:t>年廢棄物運輸之碳排放量為 </a:t>
            </a:r>
            <a:r>
              <a:rPr lang="en-US" altLang="zh-TW" sz="900" dirty="0" smtClean="0">
                <a:solidFill>
                  <a:srgbClr val="FF0000"/>
                </a:solidFill>
              </a:rPr>
              <a:t>15.3415</a:t>
            </a:r>
            <a:r>
              <a:rPr lang="zh-TW" altLang="en-US" sz="900" dirty="0" smtClean="0">
                <a:solidFill>
                  <a:srgbClr val="FF0000"/>
                </a:solidFill>
              </a:rPr>
              <a:t>公噸</a:t>
            </a:r>
            <a:r>
              <a:rPr lang="zh-TW" altLang="en-US" sz="900" dirty="0">
                <a:solidFill>
                  <a:srgbClr val="FF0000"/>
                </a:solidFill>
              </a:rPr>
              <a:t>二氧化碳當量</a:t>
            </a:r>
            <a:r>
              <a:rPr lang="zh-TW" altLang="en-US" sz="900" dirty="0" smtClean="0">
                <a:solidFill>
                  <a:srgbClr val="FF0000"/>
                </a:solidFill>
              </a:rPr>
              <a:t>，「</a:t>
            </a:r>
            <a:r>
              <a:rPr lang="zh-TW" altLang="en-US" sz="900" dirty="0">
                <a:solidFill>
                  <a:srgbClr val="FF0000"/>
                </a:solidFill>
              </a:rPr>
              <a:t>廢棄物運輸之碳排放量：採用年度廢棄物運輸總重量</a:t>
            </a:r>
            <a:r>
              <a:rPr lang="en-US" altLang="zh-TW" sz="900" dirty="0">
                <a:solidFill>
                  <a:srgbClr val="FF0000"/>
                </a:solidFill>
              </a:rPr>
              <a:t>x</a:t>
            </a:r>
            <a:r>
              <a:rPr lang="zh-TW" altLang="en-US" sz="900" dirty="0">
                <a:solidFill>
                  <a:srgbClr val="FF0000"/>
                </a:solidFill>
              </a:rPr>
              <a:t>廢棄物運輸距離</a:t>
            </a:r>
            <a:r>
              <a:rPr lang="en-US" altLang="zh-TW" sz="900" dirty="0">
                <a:solidFill>
                  <a:srgbClr val="FF0000"/>
                </a:solidFill>
              </a:rPr>
              <a:t>x</a:t>
            </a:r>
            <a:r>
              <a:rPr lang="zh-TW" altLang="en-US" sz="900" dirty="0">
                <a:solidFill>
                  <a:srgbClr val="FF0000"/>
                </a:solidFill>
              </a:rPr>
              <a:t>運輸工具之排放係數。運輸工具之排放係數來源：產品碳足跡計算服務平台</a:t>
            </a:r>
            <a:r>
              <a:rPr lang="zh-TW" altLang="en-US" sz="900" dirty="0">
                <a:solidFill>
                  <a:prstClr val="black"/>
                </a:solidFill>
              </a:rPr>
              <a:t>。</a:t>
            </a:r>
            <a:r>
              <a:rPr lang="zh-TW" altLang="en-US" sz="900" dirty="0" smtClean="0">
                <a:solidFill>
                  <a:prstClr val="black"/>
                </a:solidFill>
              </a:rPr>
              <a:t>」</a:t>
            </a:r>
            <a:r>
              <a:rPr lang="zh-TW" altLang="en-US" sz="900" b="1" kern="100" dirty="0">
                <a:solidFill>
                  <a:srgbClr val="FF0000"/>
                </a:solidFill>
                <a:latin typeface="微軟正黑體"/>
                <a:ea typeface="新細明體"/>
                <a:cs typeface="Arial Unicode MS"/>
              </a:rPr>
              <a:t>僅計算廠區至清運商之距離，且不包含資源回收類廢棄物。</a:t>
            </a:r>
          </a:p>
          <a:p>
            <a:pPr marL="0" lvl="0" indent="234000" algn="just">
              <a:lnSpc>
                <a:spcPct val="150000"/>
              </a:lnSpc>
              <a:spcBef>
                <a:spcPts val="300"/>
              </a:spcBef>
              <a:buClr>
                <a:srgbClr val="FE8637"/>
              </a:buClr>
            </a:pPr>
            <a:endParaRPr lang="en-US" altLang="zh-TW" sz="900" dirty="0">
              <a:solidFill>
                <a:prstClr val="black"/>
              </a:solidFill>
            </a:endParaRP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sz="600" dirty="0"/>
          </a:p>
          <a:p>
            <a:pPr marL="0" indent="0">
              <a:lnSpc>
                <a:spcPct val="150000"/>
              </a:lnSpc>
            </a:pPr>
            <a:endParaRPr lang="zh-TW" altLang="en-US" sz="900" dirty="0"/>
          </a:p>
        </p:txBody>
      </p:sp>
      <p:sp>
        <p:nvSpPr>
          <p:cNvPr id="5" name="標題 4"/>
          <p:cNvSpPr>
            <a:spLocks noGrp="1"/>
          </p:cNvSpPr>
          <p:nvPr>
            <p:ph type="title"/>
          </p:nvPr>
        </p:nvSpPr>
        <p:spPr>
          <a:xfrm>
            <a:off x="344192"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13"/>
          </p:nvPr>
        </p:nvSpPr>
        <p:spPr>
          <a:xfrm>
            <a:off x="6727061" y="520700"/>
            <a:ext cx="3060000" cy="5851525"/>
          </a:xfrm>
        </p:spPr>
        <p:txBody>
          <a:bodyPr/>
          <a:lstStyle/>
          <a:p>
            <a:endParaRPr lang="en-US" altLang="zh-TW" dirty="0"/>
          </a:p>
          <a:p>
            <a:endParaRPr lang="en-US" altLang="zh-TW" dirty="0"/>
          </a:p>
          <a:p>
            <a:endParaRPr lang="zh-TW" altLang="en-US" dirty="0"/>
          </a:p>
        </p:txBody>
      </p:sp>
      <p:sp>
        <p:nvSpPr>
          <p:cNvPr id="15" name="內容版面配置區 14"/>
          <p:cNvSpPr>
            <a:spLocks noGrp="1"/>
          </p:cNvSpPr>
          <p:nvPr>
            <p:ph idx="12"/>
          </p:nvPr>
        </p:nvSpPr>
        <p:spPr>
          <a:xfrm>
            <a:off x="344488" y="754090"/>
            <a:ext cx="3063242" cy="5771254"/>
          </a:xfrm>
        </p:spPr>
        <p:txBody>
          <a:bodyPr>
            <a:normAutofit/>
          </a:bodyPr>
          <a:lstStyle/>
          <a:p>
            <a:pPr marL="0" indent="0">
              <a:lnSpc>
                <a:spcPct val="150000"/>
              </a:lnSpc>
              <a:spcBef>
                <a:spcPts val="0"/>
              </a:spcBef>
            </a:pPr>
            <a:r>
              <a:rPr lang="en-US" altLang="zh-TW" b="1" dirty="0"/>
              <a:t>7.2.7 </a:t>
            </a:r>
            <a:r>
              <a:rPr lang="zh-TW" altLang="en-US" b="1" dirty="0"/>
              <a:t>溫室氣體管理</a:t>
            </a:r>
          </a:p>
          <a:p>
            <a:pPr marL="0" indent="0" algn="just">
              <a:lnSpc>
                <a:spcPct val="150000"/>
              </a:lnSpc>
              <a:spcBef>
                <a:spcPts val="600"/>
              </a:spcBef>
              <a:spcAft>
                <a:spcPts val="600"/>
              </a:spcAft>
            </a:pPr>
            <a:r>
              <a:rPr lang="zh-TW" altLang="en-US" sz="900" dirty="0"/>
              <a:t>溫室氣體管理系統：</a:t>
            </a:r>
          </a:p>
          <a:p>
            <a:pPr marL="0" indent="234000" algn="just">
              <a:lnSpc>
                <a:spcPct val="150000"/>
              </a:lnSpc>
              <a:spcBef>
                <a:spcPts val="600"/>
              </a:spcBef>
              <a:spcAft>
                <a:spcPts val="600"/>
              </a:spcAft>
            </a:pPr>
            <a:r>
              <a:rPr lang="zh-TW" altLang="en-US" sz="900" dirty="0"/>
              <a:t>為使盤查結果獲得預期使用者之認同，所有盤查作業與文件均遵照國際標準</a:t>
            </a:r>
            <a:r>
              <a:rPr lang="en-US" altLang="zh-TW" sz="900" dirty="0"/>
              <a:t>ISO 14064-1 </a:t>
            </a:r>
            <a:r>
              <a:rPr lang="zh-TW" altLang="en-US" sz="900" dirty="0"/>
              <a:t>制訂與執行，並於每年盤查完成後進行內、外部查證作業。英華達</a:t>
            </a:r>
            <a:r>
              <a:rPr lang="en-US" altLang="zh-TW" sz="900" dirty="0"/>
              <a:t>3</a:t>
            </a:r>
            <a:r>
              <a:rPr lang="zh-TW" altLang="en-US" sz="900" dirty="0"/>
              <a:t>個廠區於通過</a:t>
            </a:r>
            <a:r>
              <a:rPr lang="en-US" altLang="zh-TW" sz="900" dirty="0"/>
              <a:t>ISO 14064-1</a:t>
            </a:r>
            <a:r>
              <a:rPr lang="zh-TW" altLang="en-US" sz="900" dirty="0"/>
              <a:t>外部查證，為簡化英業達集團溫室氣體管理作業流程，，達到節能減碳的效果，</a:t>
            </a:r>
            <a:r>
              <a:rPr lang="en-US" altLang="zh-TW" sz="900" dirty="0" smtClean="0"/>
              <a:t>2018</a:t>
            </a:r>
            <a:r>
              <a:rPr lang="zh-TW" altLang="en-US" sz="900" dirty="0" smtClean="0"/>
              <a:t>年</a:t>
            </a:r>
            <a:r>
              <a:rPr lang="zh-TW" altLang="en-US" sz="900" dirty="0"/>
              <a:t>起也會將其他間接溫室議體排放量納入外部查證。此外，為使利害關係者了解英華達於溫室氣體管理策略與執行成效，另一方面，並將相關資訊公開揭露於公司年報、溫室氣體盤查報告書。</a:t>
            </a:r>
            <a:endParaRPr lang="en-US" altLang="zh-TW" sz="900" dirty="0"/>
          </a:p>
          <a:p>
            <a:pPr marL="0" indent="0">
              <a:lnSpc>
                <a:spcPct val="150000"/>
              </a:lnSpc>
            </a:pPr>
            <a:r>
              <a:rPr lang="zh-TW" altLang="en-US" sz="900" dirty="0"/>
              <a:t>參見表</a:t>
            </a:r>
            <a:r>
              <a:rPr lang="en-US" altLang="zh-TW" sz="900" dirty="0" smtClean="0"/>
              <a:t>4-2</a:t>
            </a:r>
            <a:r>
              <a:rPr lang="zh-TW" altLang="en-US" sz="900" dirty="0" smtClean="0"/>
              <a:t>，</a:t>
            </a:r>
            <a:r>
              <a:rPr lang="zh-TW" altLang="en-US" sz="900" dirty="0"/>
              <a:t>英華達公司</a:t>
            </a:r>
            <a:r>
              <a:rPr lang="en-US" altLang="zh-TW" sz="900" dirty="0"/>
              <a:t>2018</a:t>
            </a:r>
            <a:r>
              <a:rPr lang="zh-TW" altLang="en-US" sz="900" dirty="0"/>
              <a:t>年排放量則較</a:t>
            </a:r>
            <a:r>
              <a:rPr lang="en-US" altLang="zh-TW" sz="900" dirty="0"/>
              <a:t>2017</a:t>
            </a:r>
            <a:r>
              <a:rPr lang="zh-TW" altLang="en-US" sz="900" dirty="0"/>
              <a:t>年減少</a:t>
            </a:r>
            <a:r>
              <a:rPr lang="en-US" altLang="zh-TW" sz="900" dirty="0"/>
              <a:t>5.65% (</a:t>
            </a:r>
            <a:r>
              <a:rPr lang="zh-TW" altLang="en-US" sz="900" dirty="0"/>
              <a:t>減少</a:t>
            </a:r>
            <a:r>
              <a:rPr lang="en-US" altLang="zh-TW" sz="900" dirty="0"/>
              <a:t>7,435.616</a:t>
            </a:r>
            <a:r>
              <a:rPr lang="zh-TW" altLang="en-US" sz="900" dirty="0"/>
              <a:t>公噸</a:t>
            </a:r>
            <a:r>
              <a:rPr lang="en-US" altLang="zh-TW" sz="900" dirty="0"/>
              <a:t>CO2e)</a:t>
            </a:r>
            <a:r>
              <a:rPr lang="zh-TW" altLang="zh-TW" sz="900" dirty="0"/>
              <a:t>以上海廠</a:t>
            </a:r>
            <a:r>
              <a:rPr lang="en-US" altLang="zh-TW" sz="900" dirty="0"/>
              <a:t>(IACP)</a:t>
            </a:r>
            <a:r>
              <a:rPr lang="zh-TW" altLang="zh-TW" sz="900" dirty="0"/>
              <a:t>碳排放量減少最多，其次為南京廠</a:t>
            </a:r>
            <a:r>
              <a:rPr lang="en-US" altLang="zh-TW" sz="900" dirty="0"/>
              <a:t>(IACJ), </a:t>
            </a:r>
            <a:r>
              <a:rPr lang="zh-TW" altLang="en-US" sz="900" dirty="0"/>
              <a:t>英華達台北廠</a:t>
            </a:r>
            <a:r>
              <a:rPr lang="en-US" altLang="zh-TW" sz="900" dirty="0"/>
              <a:t>(IACT)</a:t>
            </a:r>
            <a:r>
              <a:rPr lang="zh-TW" altLang="en-US" sz="900" dirty="0"/>
              <a:t>：其碳排放量略有增加，原因與電力排放係數的改變有關。</a:t>
            </a:r>
            <a:endParaRPr lang="en-US" altLang="zh-TW" sz="900" dirty="0"/>
          </a:p>
          <a:p>
            <a:pPr marL="0" indent="0">
              <a:lnSpc>
                <a:spcPct val="150000"/>
              </a:lnSpc>
            </a:pPr>
            <a:r>
              <a:rPr lang="zh-TW" altLang="en-US" sz="900" dirty="0"/>
              <a:t>參見圖</a:t>
            </a:r>
            <a:r>
              <a:rPr lang="en-US" altLang="zh-TW" sz="900" dirty="0"/>
              <a:t>4-16</a:t>
            </a:r>
            <a:r>
              <a:rPr lang="zh-TW" altLang="en-US" sz="900" dirty="0"/>
              <a:t>，各區域溫室氣體排放量比較</a:t>
            </a:r>
            <a:r>
              <a:rPr lang="zh-TW" altLang="en-US" sz="900" dirty="0" smtClean="0"/>
              <a:t>。</a:t>
            </a:r>
            <a:endParaRPr lang="en-US" altLang="zh-TW" sz="900" dirty="0" smtClean="0"/>
          </a:p>
          <a:p>
            <a:pPr marL="0" indent="0">
              <a:lnSpc>
                <a:spcPct val="150000"/>
              </a:lnSpc>
            </a:pPr>
            <a:r>
              <a:rPr lang="zh-TW" altLang="en-US" sz="900" dirty="0" smtClean="0"/>
              <a:t>        英華達於</a:t>
            </a:r>
            <a:r>
              <a:rPr lang="en-US" altLang="zh-TW" sz="900" dirty="0" smtClean="0"/>
              <a:t>2012</a:t>
            </a:r>
            <a:r>
              <a:rPr lang="zh-TW" altLang="en-US" sz="900" dirty="0" smtClean="0"/>
              <a:t>年開始將其他間接溫室氣排放納入量化，考量其他間接溫室氣體排放相關活動之顯著性，選擇航空商務差旅所產生之溫室氣體進行盤查與量化，其三個廠區航空差旅碳排放量分別為五股廠：</a:t>
            </a:r>
            <a:r>
              <a:rPr lang="en-US" altLang="zh-TW" sz="900" dirty="0"/>
              <a:t>302,238.70(kg CO2e</a:t>
            </a:r>
            <a:r>
              <a:rPr lang="en-US" altLang="zh-TW" sz="900" dirty="0" smtClean="0"/>
              <a:t>)</a:t>
            </a:r>
            <a:r>
              <a:rPr lang="zh-TW" altLang="en-US" sz="900" dirty="0" smtClean="0"/>
              <a:t>、上海廠：</a:t>
            </a:r>
            <a:r>
              <a:rPr lang="en-US" altLang="zh-TW" sz="900" dirty="0" smtClean="0"/>
              <a:t>134,058.90</a:t>
            </a:r>
            <a:r>
              <a:rPr lang="en-US" altLang="zh-TW" sz="900" dirty="0"/>
              <a:t> </a:t>
            </a:r>
            <a:r>
              <a:rPr lang="en-US" altLang="zh-TW" sz="900" dirty="0" smtClean="0"/>
              <a:t>(kg </a:t>
            </a:r>
            <a:r>
              <a:rPr lang="en-US" altLang="zh-TW" sz="900" dirty="0"/>
              <a:t>CO2e</a:t>
            </a:r>
            <a:r>
              <a:rPr lang="en-US" altLang="zh-TW" sz="900" dirty="0" smtClean="0"/>
              <a:t>)</a:t>
            </a:r>
            <a:r>
              <a:rPr lang="zh-TW" altLang="en-US" sz="900" dirty="0" smtClean="0"/>
              <a:t>、南京廠：</a:t>
            </a:r>
            <a:r>
              <a:rPr lang="en-US" altLang="zh-TW" sz="900" dirty="0" smtClean="0"/>
              <a:t>53,988.90(kg </a:t>
            </a:r>
            <a:r>
              <a:rPr lang="en-US" altLang="zh-TW" sz="900" dirty="0"/>
              <a:t>CO2e</a:t>
            </a:r>
            <a:r>
              <a:rPr lang="en-US" altLang="zh-TW" sz="900" dirty="0" smtClean="0"/>
              <a:t>)</a:t>
            </a:r>
            <a:r>
              <a:rPr lang="zh-TW" altLang="en-US" sz="900" dirty="0" smtClean="0"/>
              <a:t>。</a:t>
            </a:r>
            <a:endParaRPr lang="en-US" altLang="zh-TW" sz="900" dirty="0" smtClean="0"/>
          </a:p>
          <a:p>
            <a:pPr marL="0" indent="0">
              <a:lnSpc>
                <a:spcPct val="150000"/>
              </a:lnSpc>
            </a:pPr>
            <a:r>
              <a:rPr lang="zh-TW" altLang="en-US" sz="900" dirty="0" smtClean="0"/>
              <a:t>說明：航空器碳排放量計算之量化方式主要是採用</a:t>
            </a:r>
            <a:r>
              <a:rPr lang="en-US" altLang="zh-TW" sz="900" dirty="0" smtClean="0"/>
              <a:t>IACO</a:t>
            </a:r>
            <a:r>
              <a:rPr lang="zh-TW" altLang="en-US" sz="900" dirty="0" smtClean="0"/>
              <a:t>計算器。</a:t>
            </a:r>
            <a:endParaRPr lang="en-US" altLang="zh-TW" sz="900" dirty="0"/>
          </a:p>
          <a:p>
            <a:pPr marL="0" indent="234000" algn="just">
              <a:lnSpc>
                <a:spcPct val="150000"/>
              </a:lnSpc>
              <a:spcBef>
                <a:spcPts val="600"/>
              </a:spcBef>
              <a:spcAft>
                <a:spcPts val="600"/>
              </a:spcAft>
            </a:pPr>
            <a:endParaRPr lang="zh-TW" altLang="en-US" dirty="0"/>
          </a:p>
          <a:p>
            <a:pPr marL="0" indent="0">
              <a:lnSpc>
                <a:spcPct val="150000"/>
              </a:lnSpc>
              <a:spcBef>
                <a:spcPts val="0"/>
              </a:spcBef>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a:lnSpc>
                <a:spcPct val="150000"/>
              </a:lnSpc>
            </a:pPr>
            <a:endParaRPr lang="en-US" altLang="zh-TW" b="1" dirty="0"/>
          </a:p>
          <a:p>
            <a:pPr marL="0" indent="234000" algn="just">
              <a:lnSpc>
                <a:spcPct val="150000"/>
              </a:lnSpc>
              <a:spcBef>
                <a:spcPts val="600"/>
              </a:spcBef>
              <a:spcAft>
                <a:spcPts val="600"/>
              </a:spcAft>
            </a:pPr>
            <a:endParaRPr lang="en-US" altLang="zh-TW" sz="900" dirty="0"/>
          </a:p>
        </p:txBody>
      </p:sp>
      <p:pic>
        <p:nvPicPr>
          <p:cNvPr id="10" name="內容版面配置區 4"/>
          <p:cNvPicPr>
            <a:picLocks noGrp="1"/>
          </p:cNvPicPr>
          <p:nvPr>
            <p:ph sz="quarter" idx="4294967295"/>
          </p:nvPr>
        </p:nvPicPr>
        <p:blipFill>
          <a:blip r:embed="rId2"/>
          <a:stretch>
            <a:fillRect/>
          </a:stretch>
        </p:blipFill>
        <p:spPr>
          <a:xfrm>
            <a:off x="7204534" y="1916832"/>
            <a:ext cx="1952911" cy="1825825"/>
          </a:xfrm>
          <a:prstGeom prst="rect">
            <a:avLst/>
          </a:prstGeom>
        </p:spPr>
      </p:pic>
      <p:sp>
        <p:nvSpPr>
          <p:cNvPr id="11" name="矩形 10"/>
          <p:cNvSpPr/>
          <p:nvPr/>
        </p:nvSpPr>
        <p:spPr>
          <a:xfrm>
            <a:off x="5537222" y="4265178"/>
            <a:ext cx="3620223" cy="246221"/>
          </a:xfrm>
          <a:prstGeom prst="rect">
            <a:avLst/>
          </a:prstGeom>
        </p:spPr>
        <p:txBody>
          <a:bodyPr wrap="square">
            <a:spAutoFit/>
          </a:bodyPr>
          <a:lstStyle/>
          <a:p>
            <a:pPr algn="ctr"/>
            <a:r>
              <a:rPr lang="zh-TW" altLang="zh-TW" sz="1000" b="1" dirty="0">
                <a:latin typeface="Calibri" panose="020F0502020204030204" pitchFamily="34" charset="0"/>
                <a:ea typeface="微軟正黑體" panose="020B0604030504040204" pitchFamily="34" charset="-120"/>
              </a:rPr>
              <a:t>圖</a:t>
            </a:r>
            <a:r>
              <a:rPr lang="en-US" altLang="zh-TW" sz="1000" b="1" dirty="0">
                <a:latin typeface="Calibri" panose="020F0502020204030204" pitchFamily="34" charset="0"/>
                <a:ea typeface="微軟正黑體" panose="020B0604030504040204" pitchFamily="34" charset="-120"/>
              </a:rPr>
              <a:t>4-2</a:t>
            </a:r>
            <a:r>
              <a:rPr lang="zh-TW" altLang="zh-TW" sz="1000" b="1" dirty="0">
                <a:latin typeface="Calibri" panose="020F0502020204030204" pitchFamily="34" charset="0"/>
                <a:ea typeface="微軟正黑體" panose="020B0604030504040204" pitchFamily="34" charset="-120"/>
              </a:rPr>
              <a:t>英華達公司歷年溫室氣體排放量比較圖</a:t>
            </a:r>
            <a:endParaRPr lang="zh-TW" altLang="en-US" sz="1000" dirty="0">
              <a:latin typeface="Calibri" panose="020F0502020204030204" pitchFamily="34" charset="0"/>
              <a:ea typeface="微軟正黑體" panose="020B0604030504040204" pitchFamily="34" charset="-120"/>
            </a:endParaRPr>
          </a:p>
        </p:txBody>
      </p:sp>
      <p:graphicFrame>
        <p:nvGraphicFramePr>
          <p:cNvPr id="13" name="內容版面配置區 5"/>
          <p:cNvGraphicFramePr>
            <a:graphicFrameLocks/>
          </p:cNvGraphicFramePr>
          <p:nvPr>
            <p:extLst>
              <p:ext uri="{D42A27DB-BD31-4B8C-83A1-F6EECF244321}">
                <p14:modId xmlns:p14="http://schemas.microsoft.com/office/powerpoint/2010/main" val="822073616"/>
              </p:ext>
            </p:extLst>
          </p:nvPr>
        </p:nvGraphicFramePr>
        <p:xfrm>
          <a:off x="4592960" y="4568771"/>
          <a:ext cx="5040559" cy="1845218"/>
        </p:xfrm>
        <a:graphic>
          <a:graphicData uri="http://schemas.openxmlformats.org/drawingml/2006/table">
            <a:tbl>
              <a:tblPr firstRow="1" firstCol="1" bandRow="1"/>
              <a:tblGrid>
                <a:gridCol w="870855">
                  <a:extLst>
                    <a:ext uri="{9D8B030D-6E8A-4147-A177-3AD203B41FA5}">
                      <a16:colId xmlns:a16="http://schemas.microsoft.com/office/drawing/2014/main" xmlns="" val="20000"/>
                    </a:ext>
                  </a:extLst>
                </a:gridCol>
                <a:gridCol w="717826">
                  <a:extLst>
                    <a:ext uri="{9D8B030D-6E8A-4147-A177-3AD203B41FA5}">
                      <a16:colId xmlns:a16="http://schemas.microsoft.com/office/drawing/2014/main" xmlns="" val="20001"/>
                    </a:ext>
                  </a:extLst>
                </a:gridCol>
                <a:gridCol w="717826">
                  <a:extLst>
                    <a:ext uri="{9D8B030D-6E8A-4147-A177-3AD203B41FA5}">
                      <a16:colId xmlns:a16="http://schemas.microsoft.com/office/drawing/2014/main" xmlns="" val="20002"/>
                    </a:ext>
                  </a:extLst>
                </a:gridCol>
                <a:gridCol w="752872">
                  <a:extLst>
                    <a:ext uri="{9D8B030D-6E8A-4147-A177-3AD203B41FA5}">
                      <a16:colId xmlns:a16="http://schemas.microsoft.com/office/drawing/2014/main" xmlns="" val="20003"/>
                    </a:ext>
                  </a:extLst>
                </a:gridCol>
                <a:gridCol w="752872">
                  <a:extLst>
                    <a:ext uri="{9D8B030D-6E8A-4147-A177-3AD203B41FA5}">
                      <a16:colId xmlns:a16="http://schemas.microsoft.com/office/drawing/2014/main" xmlns="" val="20004"/>
                    </a:ext>
                  </a:extLst>
                </a:gridCol>
                <a:gridCol w="683952">
                  <a:extLst>
                    <a:ext uri="{9D8B030D-6E8A-4147-A177-3AD203B41FA5}">
                      <a16:colId xmlns:a16="http://schemas.microsoft.com/office/drawing/2014/main" xmlns="" val="20005"/>
                    </a:ext>
                  </a:extLst>
                </a:gridCol>
                <a:gridCol w="544356">
                  <a:extLst>
                    <a:ext uri="{9D8B030D-6E8A-4147-A177-3AD203B41FA5}">
                      <a16:colId xmlns:a16="http://schemas.microsoft.com/office/drawing/2014/main" xmlns="" val="20006"/>
                    </a:ext>
                  </a:extLst>
                </a:gridCol>
              </a:tblGrid>
              <a:tr h="238121">
                <a:tc gridSpan="7">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algn="ctr" fontAlgn="auto">
                        <a:lnSpc>
                          <a:spcPct val="100000"/>
                        </a:lnSpc>
                        <a:spcBef>
                          <a:spcPts val="100"/>
                        </a:spcBef>
                        <a:spcAft>
                          <a:spcPts val="100"/>
                        </a:spcAft>
                        <a:tabLst>
                          <a:tab pos="5600700" algn="r"/>
                        </a:tabLst>
                      </a:pPr>
                      <a:r>
                        <a:rPr lang="zh-TW" sz="1000" kern="100" dirty="0">
                          <a:effectLst/>
                          <a:latin typeface="Calibri" panose="020F0502020204030204" pitchFamily="34" charset="0"/>
                          <a:ea typeface="微軟正黑體" panose="020B0604030504040204" pitchFamily="34" charset="-120"/>
                        </a:rPr>
                        <a:t>表</a:t>
                      </a:r>
                      <a:r>
                        <a:rPr lang="en-US" sz="1000" kern="100" dirty="0">
                          <a:effectLst/>
                          <a:latin typeface="Calibri" panose="020F0502020204030204" pitchFamily="34" charset="0"/>
                          <a:ea typeface="微軟正黑體" panose="020B0604030504040204" pitchFamily="34" charset="-120"/>
                        </a:rPr>
                        <a:t>4-16</a:t>
                      </a:r>
                      <a:r>
                        <a:rPr lang="zh-TW" sz="1000" kern="100" dirty="0">
                          <a:effectLst/>
                          <a:latin typeface="Calibri" panose="020F0502020204030204" pitchFamily="34" charset="0"/>
                          <a:ea typeface="微軟正黑體" panose="020B0604030504040204" pitchFamily="34" charset="-120"/>
                        </a:rPr>
                        <a:t>英華達公司歷年溫室氣體排放量比較表</a:t>
                      </a:r>
                    </a:p>
                  </a:txBody>
                  <a:tcPr marL="39873" marR="39873" marT="0" marB="0" anchor="ctr">
                    <a:lnL w="12700" cmpd="sng">
                      <a:solidFill>
                        <a:srgbClr val="B32C16"/>
                      </a:solid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77999">
                <a:tc rowSpan="2">
                  <a:txBody>
                    <a:bodyPr/>
                    <a:lstStyle>
                      <a:lvl1pPr marL="0" algn="l" defTabSz="914400" rtl="0" eaLnBrk="1" latinLnBrk="0" hangingPunct="1">
                        <a:defRPr sz="1800" b="1" kern="1200">
                          <a:solidFill>
                            <a:schemeClr val="dk1"/>
                          </a:solidFill>
                          <a:latin typeface="Century Schoolbook"/>
                        </a:defRPr>
                      </a:lvl1pPr>
                      <a:lvl2pPr marL="457200" algn="l" defTabSz="914400" rtl="0" eaLnBrk="1" latinLnBrk="0" hangingPunct="1">
                        <a:defRPr sz="1800" b="1" kern="1200">
                          <a:solidFill>
                            <a:schemeClr val="dk1"/>
                          </a:solidFill>
                          <a:latin typeface="Century Schoolbook"/>
                        </a:defRPr>
                      </a:lvl2pPr>
                      <a:lvl3pPr marL="914400" algn="l" defTabSz="914400" rtl="0" eaLnBrk="1" latinLnBrk="0" hangingPunct="1">
                        <a:defRPr sz="1800" b="1" kern="1200">
                          <a:solidFill>
                            <a:schemeClr val="dk1"/>
                          </a:solidFill>
                          <a:latin typeface="Century Schoolbook"/>
                        </a:defRPr>
                      </a:lvl3pPr>
                      <a:lvl4pPr marL="1371600" algn="l" defTabSz="914400" rtl="0" eaLnBrk="1" latinLnBrk="0" hangingPunct="1">
                        <a:defRPr sz="1800" b="1" kern="1200">
                          <a:solidFill>
                            <a:schemeClr val="dk1"/>
                          </a:solidFill>
                          <a:latin typeface="Century Schoolbook"/>
                        </a:defRPr>
                      </a:lvl4pPr>
                      <a:lvl5pPr marL="1828800" algn="l" defTabSz="914400" rtl="0" eaLnBrk="1" latinLnBrk="0" hangingPunct="1">
                        <a:defRPr sz="1800" b="1" kern="1200">
                          <a:solidFill>
                            <a:schemeClr val="dk1"/>
                          </a:solidFill>
                          <a:latin typeface="Century Schoolbook"/>
                        </a:defRPr>
                      </a:lvl5pPr>
                      <a:lvl6pPr marL="2286000" algn="l" defTabSz="914400" rtl="0" eaLnBrk="1" latinLnBrk="0" hangingPunct="1">
                        <a:defRPr sz="1800" b="1" kern="1200">
                          <a:solidFill>
                            <a:schemeClr val="dk1"/>
                          </a:solidFill>
                          <a:latin typeface="Century Schoolbook"/>
                        </a:defRPr>
                      </a:lvl6pPr>
                      <a:lvl7pPr marL="2743200" algn="l" defTabSz="914400" rtl="0" eaLnBrk="1" latinLnBrk="0" hangingPunct="1">
                        <a:defRPr sz="1800" b="1" kern="1200">
                          <a:solidFill>
                            <a:schemeClr val="dk1"/>
                          </a:solidFill>
                          <a:latin typeface="Century Schoolbook"/>
                        </a:defRPr>
                      </a:lvl7pPr>
                      <a:lvl8pPr marL="3200400" algn="l" defTabSz="914400" rtl="0" eaLnBrk="1" latinLnBrk="0" hangingPunct="1">
                        <a:defRPr sz="1800" b="1" kern="1200">
                          <a:solidFill>
                            <a:schemeClr val="dk1"/>
                          </a:solidFill>
                          <a:latin typeface="Century Schoolbook"/>
                        </a:defRPr>
                      </a:lvl8pPr>
                      <a:lvl9pPr marL="3657600" algn="l" defTabSz="914400" rtl="0" eaLnBrk="1" latinLnBrk="0" hangingPunct="1">
                        <a:defRPr sz="1800" b="1" kern="1200">
                          <a:solidFill>
                            <a:schemeClr val="dk1"/>
                          </a:solidFill>
                          <a:latin typeface="Century Schoolbook"/>
                        </a:defRPr>
                      </a:lvl9pPr>
                    </a:lstStyle>
                    <a:p>
                      <a:pPr algn="ctr" fontAlgn="base">
                        <a:lnSpc>
                          <a:spcPct val="100000"/>
                        </a:lnSpc>
                        <a:spcBef>
                          <a:spcPts val="100"/>
                        </a:spcBef>
                        <a:spcAft>
                          <a:spcPts val="100"/>
                        </a:spcAft>
                      </a:pPr>
                      <a:r>
                        <a:rPr lang="zh-TW" sz="1000" kern="100">
                          <a:effectLst/>
                          <a:latin typeface="Calibri" panose="020F0502020204030204" pitchFamily="34" charset="0"/>
                          <a:ea typeface="微軟正黑體" panose="020B0604030504040204" pitchFamily="34" charset="-120"/>
                        </a:rPr>
                        <a:t>區域</a:t>
                      </a:r>
                    </a:p>
                  </a:txBody>
                  <a:tcPr marL="39873" marR="39873" marT="0" marB="0" anchor="ctr">
                    <a:lnL w="12700" cmpd="sng">
                      <a:solidFill>
                        <a:srgbClr val="B32C16"/>
                      </a:solid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gridSpan="4">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ctr" fontAlgn="base">
                        <a:lnSpc>
                          <a:spcPct val="100000"/>
                        </a:lnSpc>
                        <a:spcBef>
                          <a:spcPts val="100"/>
                        </a:spcBef>
                        <a:spcAft>
                          <a:spcPts val="100"/>
                        </a:spcAft>
                      </a:pPr>
                      <a:r>
                        <a:rPr lang="zh-TW" sz="1000" kern="100" dirty="0">
                          <a:effectLst/>
                          <a:latin typeface="Calibri" panose="020F0502020204030204" pitchFamily="34" charset="0"/>
                          <a:ea typeface="微軟正黑體" panose="020B0604030504040204" pitchFamily="34" charset="-120"/>
                        </a:rPr>
                        <a:t>盤查年度之溫室氣體排放量</a:t>
                      </a:r>
                      <a:r>
                        <a:rPr lang="en-US" sz="1000" kern="100" dirty="0">
                          <a:effectLst/>
                          <a:latin typeface="Calibri" panose="020F0502020204030204" pitchFamily="34" charset="0"/>
                          <a:ea typeface="微軟正黑體" panose="020B0604030504040204" pitchFamily="34" charset="-120"/>
                        </a:rPr>
                        <a:t>(</a:t>
                      </a:r>
                      <a:r>
                        <a:rPr lang="zh-TW" sz="1000" kern="100" dirty="0">
                          <a:effectLst/>
                          <a:latin typeface="Calibri" panose="020F0502020204030204" pitchFamily="34" charset="0"/>
                          <a:ea typeface="微軟正黑體" panose="020B0604030504040204" pitchFamily="34" charset="-120"/>
                        </a:rPr>
                        <a:t>公噸</a:t>
                      </a:r>
                      <a:r>
                        <a:rPr lang="en-US" sz="1000" kern="100" dirty="0">
                          <a:effectLst/>
                          <a:latin typeface="Calibri" panose="020F0502020204030204" pitchFamily="34" charset="0"/>
                          <a:ea typeface="微軟正黑體" panose="020B0604030504040204" pitchFamily="34" charset="-120"/>
                        </a:rPr>
                        <a:t>CO</a:t>
                      </a:r>
                      <a:r>
                        <a:rPr lang="en-US" sz="1000" kern="100" baseline="-25000" dirty="0">
                          <a:effectLst/>
                          <a:latin typeface="Calibri" panose="020F0502020204030204" pitchFamily="34" charset="0"/>
                          <a:ea typeface="微軟正黑體" panose="020B0604030504040204" pitchFamily="34" charset="-120"/>
                        </a:rPr>
                        <a:t>2</a:t>
                      </a:r>
                      <a:r>
                        <a:rPr lang="en-US" sz="1000" kern="100" dirty="0">
                          <a:effectLst/>
                          <a:latin typeface="Calibri" panose="020F0502020204030204" pitchFamily="34" charset="0"/>
                          <a:ea typeface="微軟正黑體" panose="020B0604030504040204" pitchFamily="34" charset="-120"/>
                        </a:rPr>
                        <a:t>e/</a:t>
                      </a:r>
                      <a:r>
                        <a:rPr lang="zh-TW" sz="1000" kern="100" dirty="0">
                          <a:effectLst/>
                          <a:latin typeface="Calibri" panose="020F0502020204030204" pitchFamily="34" charset="0"/>
                          <a:ea typeface="微軟正黑體" panose="020B0604030504040204" pitchFamily="34" charset="-120"/>
                        </a:rPr>
                        <a:t>年</a:t>
                      </a:r>
                      <a:r>
                        <a:rPr lang="en-US" sz="1000" kern="100" dirty="0">
                          <a:effectLst/>
                          <a:latin typeface="Calibri" panose="020F0502020204030204" pitchFamily="34" charset="0"/>
                          <a:ea typeface="微軟正黑體" panose="020B0604030504040204" pitchFamily="34" charset="-120"/>
                        </a:rPr>
                        <a:t>)</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gridSpan="2">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ctr" fontAlgn="base">
                        <a:lnSpc>
                          <a:spcPct val="100000"/>
                        </a:lnSpc>
                        <a:spcBef>
                          <a:spcPts val="100"/>
                        </a:spcBef>
                        <a:spcAft>
                          <a:spcPts val="100"/>
                        </a:spcAft>
                      </a:pPr>
                      <a:r>
                        <a:rPr lang="en-US" sz="1000" kern="0">
                          <a:effectLst/>
                          <a:latin typeface="Calibri" panose="020F0502020204030204" pitchFamily="34" charset="0"/>
                          <a:ea typeface="微軟正黑體" panose="020B0604030504040204" pitchFamily="34" charset="-120"/>
                        </a:rPr>
                        <a:t>2018</a:t>
                      </a:r>
                      <a:r>
                        <a:rPr lang="zh-TW" sz="1000" kern="0">
                          <a:effectLst/>
                          <a:latin typeface="Calibri" panose="020F0502020204030204" pitchFamily="34" charset="0"/>
                          <a:ea typeface="微軟正黑體" panose="020B0604030504040204" pitchFamily="34" charset="-120"/>
                        </a:rPr>
                        <a:t>年與上一年差異</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rowSpan="2" hMerge="1">
                  <a:txBody>
                    <a:bodyPr/>
                    <a:lstStyle/>
                    <a:p>
                      <a:endParaRPr lang="zh-TW" altLang="en-US"/>
                    </a:p>
                  </a:txBody>
                  <a:tcPr/>
                </a:tc>
                <a:extLst>
                  <a:ext uri="{0D108BD9-81ED-4DB2-BD59-A6C34878D82A}">
                    <a16:rowId xmlns:a16="http://schemas.microsoft.com/office/drawing/2014/main" xmlns="" val="10001"/>
                  </a:ext>
                </a:extLst>
              </a:tr>
              <a:tr h="17799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ct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2015</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ct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2016</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ct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2017</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ctr" fontAlgn="base">
                        <a:lnSpc>
                          <a:spcPct val="100000"/>
                        </a:lnSpc>
                        <a:spcBef>
                          <a:spcPts val="100"/>
                        </a:spcBef>
                        <a:spcAft>
                          <a:spcPts val="100"/>
                        </a:spcAft>
                      </a:pPr>
                      <a:r>
                        <a:rPr lang="en-US" sz="1000" kern="0" dirty="0">
                          <a:effectLst/>
                          <a:latin typeface="Calibri" panose="020F0502020204030204" pitchFamily="34" charset="0"/>
                          <a:ea typeface="微軟正黑體" panose="020B0604030504040204" pitchFamily="34" charset="-120"/>
                        </a:rPr>
                        <a:t>2018</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2"/>
                  </a:ext>
                </a:extLst>
              </a:tr>
              <a:tr h="234303">
                <a:tc>
                  <a:txBody>
                    <a:bodyPr/>
                    <a:lstStyle>
                      <a:lvl1pPr marL="0" algn="l" defTabSz="914400" rtl="0" eaLnBrk="1" latinLnBrk="0" hangingPunct="1">
                        <a:defRPr sz="1800" b="1" kern="1200">
                          <a:solidFill>
                            <a:schemeClr val="dk1"/>
                          </a:solidFill>
                          <a:latin typeface="Century Schoolbook"/>
                        </a:defRPr>
                      </a:lvl1pPr>
                      <a:lvl2pPr marL="457200" algn="l" defTabSz="914400" rtl="0" eaLnBrk="1" latinLnBrk="0" hangingPunct="1">
                        <a:defRPr sz="1800" b="1" kern="1200">
                          <a:solidFill>
                            <a:schemeClr val="dk1"/>
                          </a:solidFill>
                          <a:latin typeface="Century Schoolbook"/>
                        </a:defRPr>
                      </a:lvl2pPr>
                      <a:lvl3pPr marL="914400" algn="l" defTabSz="914400" rtl="0" eaLnBrk="1" latinLnBrk="0" hangingPunct="1">
                        <a:defRPr sz="1800" b="1" kern="1200">
                          <a:solidFill>
                            <a:schemeClr val="dk1"/>
                          </a:solidFill>
                          <a:latin typeface="Century Schoolbook"/>
                        </a:defRPr>
                      </a:lvl3pPr>
                      <a:lvl4pPr marL="1371600" algn="l" defTabSz="914400" rtl="0" eaLnBrk="1" latinLnBrk="0" hangingPunct="1">
                        <a:defRPr sz="1800" b="1" kern="1200">
                          <a:solidFill>
                            <a:schemeClr val="dk1"/>
                          </a:solidFill>
                          <a:latin typeface="Century Schoolbook"/>
                        </a:defRPr>
                      </a:lvl4pPr>
                      <a:lvl5pPr marL="1828800" algn="l" defTabSz="914400" rtl="0" eaLnBrk="1" latinLnBrk="0" hangingPunct="1">
                        <a:defRPr sz="1800" b="1" kern="1200">
                          <a:solidFill>
                            <a:schemeClr val="dk1"/>
                          </a:solidFill>
                          <a:latin typeface="Century Schoolbook"/>
                        </a:defRPr>
                      </a:lvl5pPr>
                      <a:lvl6pPr marL="2286000" algn="l" defTabSz="914400" rtl="0" eaLnBrk="1" latinLnBrk="0" hangingPunct="1">
                        <a:defRPr sz="1800" b="1" kern="1200">
                          <a:solidFill>
                            <a:schemeClr val="dk1"/>
                          </a:solidFill>
                          <a:latin typeface="Century Schoolbook"/>
                        </a:defRPr>
                      </a:lvl6pPr>
                      <a:lvl7pPr marL="2743200" algn="l" defTabSz="914400" rtl="0" eaLnBrk="1" latinLnBrk="0" hangingPunct="1">
                        <a:defRPr sz="1800" b="1" kern="1200">
                          <a:solidFill>
                            <a:schemeClr val="dk1"/>
                          </a:solidFill>
                          <a:latin typeface="Century Schoolbook"/>
                        </a:defRPr>
                      </a:lvl7pPr>
                      <a:lvl8pPr marL="3200400" algn="l" defTabSz="914400" rtl="0" eaLnBrk="1" latinLnBrk="0" hangingPunct="1">
                        <a:defRPr sz="1800" b="1" kern="1200">
                          <a:solidFill>
                            <a:schemeClr val="dk1"/>
                          </a:solidFill>
                          <a:latin typeface="Century Schoolbook"/>
                        </a:defRPr>
                      </a:lvl8pPr>
                      <a:lvl9pPr marL="3657600" algn="l" defTabSz="914400" rtl="0" eaLnBrk="1" latinLnBrk="0" hangingPunct="1">
                        <a:defRPr sz="1800" b="1" kern="1200">
                          <a:solidFill>
                            <a:schemeClr val="dk1"/>
                          </a:solidFill>
                          <a:latin typeface="Century Schoolbook"/>
                        </a:defRPr>
                      </a:lvl9pPr>
                    </a:lstStyle>
                    <a:p>
                      <a:pPr algn="ctr" fontAlgn="base">
                        <a:lnSpc>
                          <a:spcPct val="100000"/>
                        </a:lnSpc>
                        <a:spcBef>
                          <a:spcPts val="100"/>
                        </a:spcBef>
                        <a:spcAft>
                          <a:spcPts val="100"/>
                        </a:spcAft>
                      </a:pPr>
                      <a:r>
                        <a:rPr lang="zh-TW" sz="1000" kern="0" dirty="0">
                          <a:effectLst/>
                          <a:latin typeface="Calibri" panose="020F0502020204030204" pitchFamily="34" charset="0"/>
                          <a:ea typeface="微軟正黑體" panose="020B0604030504040204" pitchFamily="34" charset="-120"/>
                        </a:rPr>
                        <a:t>台北厰</a:t>
                      </a:r>
                      <a:r>
                        <a:rPr lang="en-US" sz="1000" kern="0" dirty="0">
                          <a:effectLst/>
                          <a:latin typeface="Calibri" panose="020F0502020204030204" pitchFamily="34" charset="0"/>
                          <a:ea typeface="微軟正黑體" panose="020B0604030504040204" pitchFamily="34" charset="-120"/>
                        </a:rPr>
                        <a:t>(IACT)</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w="12700" cmpd="sng">
                      <a:solidFill>
                        <a:srgbClr val="B32C16"/>
                      </a:solid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1,096.800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1,079.058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1,057.392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1,093.064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+35.672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spcAft>
                          <a:spcPts val="0"/>
                        </a:spcAft>
                      </a:pPr>
                      <a:r>
                        <a:rPr lang="en-US" sz="1000" kern="100" dirty="0">
                          <a:effectLst/>
                          <a:latin typeface="Calibri" panose="020F0502020204030204" pitchFamily="34" charset="0"/>
                          <a:ea typeface="微軟正黑體" panose="020B0604030504040204" pitchFamily="34" charset="-120"/>
                        </a:rPr>
                        <a:t>+3.37%</a:t>
                      </a:r>
                      <a:endParaRPr lang="zh-TW" sz="1100" kern="100" dirty="0">
                        <a:effectLst/>
                        <a:latin typeface="Calibri" panose="020F0502020204030204" pitchFamily="34" charset="0"/>
                        <a:ea typeface="微軟正黑體" panose="020B0604030504040204" pitchFamily="34" charset="-120"/>
                      </a:endParaRPr>
                    </a:p>
                  </a:txBody>
                  <a:tcPr marL="39873" marR="39873" marT="0" marB="0" anchor="ctr">
                    <a:lnL>
                      <a:no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extLst>
                  <a:ext uri="{0D108BD9-81ED-4DB2-BD59-A6C34878D82A}">
                    <a16:rowId xmlns:a16="http://schemas.microsoft.com/office/drawing/2014/main" xmlns="" val="10003"/>
                  </a:ext>
                </a:extLst>
              </a:tr>
              <a:tr h="177999">
                <a:tc>
                  <a:txBody>
                    <a:bodyPr/>
                    <a:lstStyle>
                      <a:lvl1pPr marL="0" algn="l" defTabSz="914400" rtl="0" eaLnBrk="1" latinLnBrk="0" hangingPunct="1">
                        <a:defRPr sz="1800" b="1" kern="1200">
                          <a:solidFill>
                            <a:schemeClr val="dk1"/>
                          </a:solidFill>
                          <a:latin typeface="Century Schoolbook"/>
                        </a:defRPr>
                      </a:lvl1pPr>
                      <a:lvl2pPr marL="457200" algn="l" defTabSz="914400" rtl="0" eaLnBrk="1" latinLnBrk="0" hangingPunct="1">
                        <a:defRPr sz="1800" b="1" kern="1200">
                          <a:solidFill>
                            <a:schemeClr val="dk1"/>
                          </a:solidFill>
                          <a:latin typeface="Century Schoolbook"/>
                        </a:defRPr>
                      </a:lvl2pPr>
                      <a:lvl3pPr marL="914400" algn="l" defTabSz="914400" rtl="0" eaLnBrk="1" latinLnBrk="0" hangingPunct="1">
                        <a:defRPr sz="1800" b="1" kern="1200">
                          <a:solidFill>
                            <a:schemeClr val="dk1"/>
                          </a:solidFill>
                          <a:latin typeface="Century Schoolbook"/>
                        </a:defRPr>
                      </a:lvl3pPr>
                      <a:lvl4pPr marL="1371600" algn="l" defTabSz="914400" rtl="0" eaLnBrk="1" latinLnBrk="0" hangingPunct="1">
                        <a:defRPr sz="1800" b="1" kern="1200">
                          <a:solidFill>
                            <a:schemeClr val="dk1"/>
                          </a:solidFill>
                          <a:latin typeface="Century Schoolbook"/>
                        </a:defRPr>
                      </a:lvl4pPr>
                      <a:lvl5pPr marL="1828800" algn="l" defTabSz="914400" rtl="0" eaLnBrk="1" latinLnBrk="0" hangingPunct="1">
                        <a:defRPr sz="1800" b="1" kern="1200">
                          <a:solidFill>
                            <a:schemeClr val="dk1"/>
                          </a:solidFill>
                          <a:latin typeface="Century Schoolbook"/>
                        </a:defRPr>
                      </a:lvl5pPr>
                      <a:lvl6pPr marL="2286000" algn="l" defTabSz="914400" rtl="0" eaLnBrk="1" latinLnBrk="0" hangingPunct="1">
                        <a:defRPr sz="1800" b="1" kern="1200">
                          <a:solidFill>
                            <a:schemeClr val="dk1"/>
                          </a:solidFill>
                          <a:latin typeface="Century Schoolbook"/>
                        </a:defRPr>
                      </a:lvl6pPr>
                      <a:lvl7pPr marL="2743200" algn="l" defTabSz="914400" rtl="0" eaLnBrk="1" latinLnBrk="0" hangingPunct="1">
                        <a:defRPr sz="1800" b="1" kern="1200">
                          <a:solidFill>
                            <a:schemeClr val="dk1"/>
                          </a:solidFill>
                          <a:latin typeface="Century Schoolbook"/>
                        </a:defRPr>
                      </a:lvl7pPr>
                      <a:lvl8pPr marL="3200400" algn="l" defTabSz="914400" rtl="0" eaLnBrk="1" latinLnBrk="0" hangingPunct="1">
                        <a:defRPr sz="1800" b="1" kern="1200">
                          <a:solidFill>
                            <a:schemeClr val="dk1"/>
                          </a:solidFill>
                          <a:latin typeface="Century Schoolbook"/>
                        </a:defRPr>
                      </a:lvl8pPr>
                      <a:lvl9pPr marL="3657600" algn="l" defTabSz="914400" rtl="0" eaLnBrk="1" latinLnBrk="0" hangingPunct="1">
                        <a:defRPr sz="1800" b="1" kern="1200">
                          <a:solidFill>
                            <a:schemeClr val="dk1"/>
                          </a:solidFill>
                          <a:latin typeface="Century Schoolbook"/>
                        </a:defRPr>
                      </a:lvl9pPr>
                    </a:lstStyle>
                    <a:p>
                      <a:pPr algn="ctr" fontAlgn="base">
                        <a:lnSpc>
                          <a:spcPct val="100000"/>
                        </a:lnSpc>
                        <a:spcBef>
                          <a:spcPts val="100"/>
                        </a:spcBef>
                        <a:spcAft>
                          <a:spcPts val="100"/>
                        </a:spcAft>
                      </a:pPr>
                      <a:r>
                        <a:rPr lang="zh-TW" sz="1000" kern="0" dirty="0">
                          <a:effectLst/>
                          <a:latin typeface="Calibri" panose="020F0502020204030204" pitchFamily="34" charset="0"/>
                          <a:ea typeface="微軟正黑體" panose="020B0604030504040204" pitchFamily="34" charset="-120"/>
                        </a:rPr>
                        <a:t>桃科廠</a:t>
                      </a:r>
                      <a:r>
                        <a:rPr lang="en-US" sz="1000" kern="0" dirty="0">
                          <a:effectLst/>
                          <a:latin typeface="Calibri" panose="020F0502020204030204" pitchFamily="34" charset="0"/>
                          <a:ea typeface="微軟正黑體" panose="020B0604030504040204" pitchFamily="34" charset="-120"/>
                        </a:rPr>
                        <a:t>(IATY)</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w="12700" cmpd="sng">
                      <a:solidFill>
                        <a:srgbClr val="B32C16"/>
                      </a:solid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545.530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spcAft>
                          <a:spcPts val="0"/>
                        </a:spcAft>
                      </a:pPr>
                      <a:r>
                        <a:rPr lang="en-US" sz="1000" kern="100" dirty="0">
                          <a:effectLst/>
                          <a:latin typeface="Calibri" panose="020F0502020204030204" pitchFamily="34" charset="0"/>
                          <a:ea typeface="微軟正黑體" panose="020B0604030504040204" pitchFamily="34" charset="-120"/>
                        </a:rPr>
                        <a:t>---</a:t>
                      </a:r>
                      <a:endParaRPr lang="zh-TW" sz="1100" kern="100" dirty="0">
                        <a:effectLst/>
                        <a:latin typeface="Calibri" panose="020F0502020204030204" pitchFamily="34" charset="0"/>
                        <a:ea typeface="微軟正黑體" panose="020B0604030504040204" pitchFamily="34" charset="-120"/>
                      </a:endParaRPr>
                    </a:p>
                  </a:txBody>
                  <a:tcPr marL="39873" marR="39873" marT="0" marB="0" anchor="ctr">
                    <a:lnL>
                      <a:no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4"/>
                  </a:ext>
                </a:extLst>
              </a:tr>
              <a:tr h="177999">
                <a:tc>
                  <a:txBody>
                    <a:bodyPr/>
                    <a:lstStyle>
                      <a:lvl1pPr marL="0" algn="l" defTabSz="914400" rtl="0" eaLnBrk="1" latinLnBrk="0" hangingPunct="1">
                        <a:defRPr sz="1800" b="1" kern="1200">
                          <a:solidFill>
                            <a:schemeClr val="dk1"/>
                          </a:solidFill>
                          <a:latin typeface="Century Schoolbook"/>
                        </a:defRPr>
                      </a:lvl1pPr>
                      <a:lvl2pPr marL="457200" algn="l" defTabSz="914400" rtl="0" eaLnBrk="1" latinLnBrk="0" hangingPunct="1">
                        <a:defRPr sz="1800" b="1" kern="1200">
                          <a:solidFill>
                            <a:schemeClr val="dk1"/>
                          </a:solidFill>
                          <a:latin typeface="Century Schoolbook"/>
                        </a:defRPr>
                      </a:lvl2pPr>
                      <a:lvl3pPr marL="914400" algn="l" defTabSz="914400" rtl="0" eaLnBrk="1" latinLnBrk="0" hangingPunct="1">
                        <a:defRPr sz="1800" b="1" kern="1200">
                          <a:solidFill>
                            <a:schemeClr val="dk1"/>
                          </a:solidFill>
                          <a:latin typeface="Century Schoolbook"/>
                        </a:defRPr>
                      </a:lvl3pPr>
                      <a:lvl4pPr marL="1371600" algn="l" defTabSz="914400" rtl="0" eaLnBrk="1" latinLnBrk="0" hangingPunct="1">
                        <a:defRPr sz="1800" b="1" kern="1200">
                          <a:solidFill>
                            <a:schemeClr val="dk1"/>
                          </a:solidFill>
                          <a:latin typeface="Century Schoolbook"/>
                        </a:defRPr>
                      </a:lvl4pPr>
                      <a:lvl5pPr marL="1828800" algn="l" defTabSz="914400" rtl="0" eaLnBrk="1" latinLnBrk="0" hangingPunct="1">
                        <a:defRPr sz="1800" b="1" kern="1200">
                          <a:solidFill>
                            <a:schemeClr val="dk1"/>
                          </a:solidFill>
                          <a:latin typeface="Century Schoolbook"/>
                        </a:defRPr>
                      </a:lvl5pPr>
                      <a:lvl6pPr marL="2286000" algn="l" defTabSz="914400" rtl="0" eaLnBrk="1" latinLnBrk="0" hangingPunct="1">
                        <a:defRPr sz="1800" b="1" kern="1200">
                          <a:solidFill>
                            <a:schemeClr val="dk1"/>
                          </a:solidFill>
                          <a:latin typeface="Century Schoolbook"/>
                        </a:defRPr>
                      </a:lvl6pPr>
                      <a:lvl7pPr marL="2743200" algn="l" defTabSz="914400" rtl="0" eaLnBrk="1" latinLnBrk="0" hangingPunct="1">
                        <a:defRPr sz="1800" b="1" kern="1200">
                          <a:solidFill>
                            <a:schemeClr val="dk1"/>
                          </a:solidFill>
                          <a:latin typeface="Century Schoolbook"/>
                        </a:defRPr>
                      </a:lvl7pPr>
                      <a:lvl8pPr marL="3200400" algn="l" defTabSz="914400" rtl="0" eaLnBrk="1" latinLnBrk="0" hangingPunct="1">
                        <a:defRPr sz="1800" b="1" kern="1200">
                          <a:solidFill>
                            <a:schemeClr val="dk1"/>
                          </a:solidFill>
                          <a:latin typeface="Century Schoolbook"/>
                        </a:defRPr>
                      </a:lvl8pPr>
                      <a:lvl9pPr marL="3657600" algn="l" defTabSz="914400" rtl="0" eaLnBrk="1" latinLnBrk="0" hangingPunct="1">
                        <a:defRPr sz="1800" b="1" kern="1200">
                          <a:solidFill>
                            <a:schemeClr val="dk1"/>
                          </a:solidFill>
                          <a:latin typeface="Century Schoolbook"/>
                        </a:defRPr>
                      </a:lvl9pPr>
                    </a:lstStyle>
                    <a:p>
                      <a:pPr algn="ctr" fontAlgn="base">
                        <a:lnSpc>
                          <a:spcPct val="100000"/>
                        </a:lnSpc>
                        <a:spcBef>
                          <a:spcPts val="100"/>
                        </a:spcBef>
                        <a:spcAft>
                          <a:spcPts val="100"/>
                        </a:spcAft>
                      </a:pPr>
                      <a:r>
                        <a:rPr lang="zh-TW" sz="1000" kern="0" dirty="0">
                          <a:effectLst/>
                          <a:latin typeface="Calibri" panose="020F0502020204030204" pitchFamily="34" charset="0"/>
                          <a:ea typeface="微軟正黑體" panose="020B0604030504040204" pitchFamily="34" charset="-120"/>
                        </a:rPr>
                        <a:t>上海厰</a:t>
                      </a:r>
                      <a:r>
                        <a:rPr lang="en-US" sz="1000" kern="0" dirty="0">
                          <a:effectLst/>
                          <a:latin typeface="Calibri" panose="020F0502020204030204" pitchFamily="34" charset="0"/>
                          <a:ea typeface="微軟正黑體" panose="020B0604030504040204" pitchFamily="34" charset="-120"/>
                        </a:rPr>
                        <a:t>(IACP)</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w="12700" cmpd="sng">
                      <a:solidFill>
                        <a:srgbClr val="B32C16"/>
                      </a:solid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46,153.537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60,999.406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84,128.346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78,176.872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-5,951.474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spcAft>
                          <a:spcPts val="0"/>
                        </a:spcAft>
                      </a:pPr>
                      <a:r>
                        <a:rPr lang="en-US" sz="1000" kern="100" dirty="0">
                          <a:effectLst/>
                          <a:latin typeface="Calibri" panose="020F0502020204030204" pitchFamily="34" charset="0"/>
                          <a:ea typeface="微軟正黑體" panose="020B0604030504040204" pitchFamily="34" charset="-120"/>
                        </a:rPr>
                        <a:t>-7.07%</a:t>
                      </a:r>
                      <a:endParaRPr lang="zh-TW" sz="1100" kern="100" dirty="0">
                        <a:effectLst/>
                        <a:latin typeface="Calibri" panose="020F0502020204030204" pitchFamily="34" charset="0"/>
                        <a:ea typeface="微軟正黑體" panose="020B0604030504040204" pitchFamily="34" charset="-120"/>
                      </a:endParaRPr>
                    </a:p>
                  </a:txBody>
                  <a:tcPr marL="39873" marR="39873" marT="0" marB="0" anchor="ctr">
                    <a:lnL>
                      <a:no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extLst>
                  <a:ext uri="{0D108BD9-81ED-4DB2-BD59-A6C34878D82A}">
                    <a16:rowId xmlns:a16="http://schemas.microsoft.com/office/drawing/2014/main" xmlns="" val="10005"/>
                  </a:ext>
                </a:extLst>
              </a:tr>
              <a:tr h="177999">
                <a:tc>
                  <a:txBody>
                    <a:bodyPr/>
                    <a:lstStyle>
                      <a:lvl1pPr marL="0" algn="l" defTabSz="914400" rtl="0" eaLnBrk="1" latinLnBrk="0" hangingPunct="1">
                        <a:defRPr sz="1800" b="1" kern="1200">
                          <a:solidFill>
                            <a:schemeClr val="dk1"/>
                          </a:solidFill>
                          <a:latin typeface="Century Schoolbook"/>
                        </a:defRPr>
                      </a:lvl1pPr>
                      <a:lvl2pPr marL="457200" algn="l" defTabSz="914400" rtl="0" eaLnBrk="1" latinLnBrk="0" hangingPunct="1">
                        <a:defRPr sz="1800" b="1" kern="1200">
                          <a:solidFill>
                            <a:schemeClr val="dk1"/>
                          </a:solidFill>
                          <a:latin typeface="Century Schoolbook"/>
                        </a:defRPr>
                      </a:lvl2pPr>
                      <a:lvl3pPr marL="914400" algn="l" defTabSz="914400" rtl="0" eaLnBrk="1" latinLnBrk="0" hangingPunct="1">
                        <a:defRPr sz="1800" b="1" kern="1200">
                          <a:solidFill>
                            <a:schemeClr val="dk1"/>
                          </a:solidFill>
                          <a:latin typeface="Century Schoolbook"/>
                        </a:defRPr>
                      </a:lvl3pPr>
                      <a:lvl4pPr marL="1371600" algn="l" defTabSz="914400" rtl="0" eaLnBrk="1" latinLnBrk="0" hangingPunct="1">
                        <a:defRPr sz="1800" b="1" kern="1200">
                          <a:solidFill>
                            <a:schemeClr val="dk1"/>
                          </a:solidFill>
                          <a:latin typeface="Century Schoolbook"/>
                        </a:defRPr>
                      </a:lvl4pPr>
                      <a:lvl5pPr marL="1828800" algn="l" defTabSz="914400" rtl="0" eaLnBrk="1" latinLnBrk="0" hangingPunct="1">
                        <a:defRPr sz="1800" b="1" kern="1200">
                          <a:solidFill>
                            <a:schemeClr val="dk1"/>
                          </a:solidFill>
                          <a:latin typeface="Century Schoolbook"/>
                        </a:defRPr>
                      </a:lvl5pPr>
                      <a:lvl6pPr marL="2286000" algn="l" defTabSz="914400" rtl="0" eaLnBrk="1" latinLnBrk="0" hangingPunct="1">
                        <a:defRPr sz="1800" b="1" kern="1200">
                          <a:solidFill>
                            <a:schemeClr val="dk1"/>
                          </a:solidFill>
                          <a:latin typeface="Century Schoolbook"/>
                        </a:defRPr>
                      </a:lvl6pPr>
                      <a:lvl7pPr marL="2743200" algn="l" defTabSz="914400" rtl="0" eaLnBrk="1" latinLnBrk="0" hangingPunct="1">
                        <a:defRPr sz="1800" b="1" kern="1200">
                          <a:solidFill>
                            <a:schemeClr val="dk1"/>
                          </a:solidFill>
                          <a:latin typeface="Century Schoolbook"/>
                        </a:defRPr>
                      </a:lvl7pPr>
                      <a:lvl8pPr marL="3200400" algn="l" defTabSz="914400" rtl="0" eaLnBrk="1" latinLnBrk="0" hangingPunct="1">
                        <a:defRPr sz="1800" b="1" kern="1200">
                          <a:solidFill>
                            <a:schemeClr val="dk1"/>
                          </a:solidFill>
                          <a:latin typeface="Century Schoolbook"/>
                        </a:defRPr>
                      </a:lvl8pPr>
                      <a:lvl9pPr marL="3657600" algn="l" defTabSz="914400" rtl="0" eaLnBrk="1" latinLnBrk="0" hangingPunct="1">
                        <a:defRPr sz="1800" b="1" kern="1200">
                          <a:solidFill>
                            <a:schemeClr val="dk1"/>
                          </a:solidFill>
                          <a:latin typeface="Century Schoolbook"/>
                        </a:defRPr>
                      </a:lvl9pPr>
                    </a:lstStyle>
                    <a:p>
                      <a:pPr algn="ctr" fontAlgn="base">
                        <a:lnSpc>
                          <a:spcPct val="100000"/>
                        </a:lnSpc>
                        <a:spcBef>
                          <a:spcPts val="100"/>
                        </a:spcBef>
                        <a:spcAft>
                          <a:spcPts val="100"/>
                        </a:spcAft>
                      </a:pPr>
                      <a:r>
                        <a:rPr lang="zh-TW" sz="1000" kern="0" dirty="0">
                          <a:effectLst/>
                          <a:latin typeface="Calibri" panose="020F0502020204030204" pitchFamily="34" charset="0"/>
                          <a:ea typeface="微軟正黑體" panose="020B0604030504040204" pitchFamily="34" charset="-120"/>
                        </a:rPr>
                        <a:t>南京厰</a:t>
                      </a:r>
                      <a:r>
                        <a:rPr lang="en-US" sz="1000" kern="0" dirty="0">
                          <a:effectLst/>
                          <a:latin typeface="Calibri" panose="020F0502020204030204" pitchFamily="34" charset="0"/>
                          <a:ea typeface="微軟正黑體" panose="020B0604030504040204" pitchFamily="34" charset="-120"/>
                        </a:rPr>
                        <a:t>(IACJ)</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w="12700" cmpd="sng">
                      <a:solidFill>
                        <a:srgbClr val="B32C16"/>
                      </a:solid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50,137.442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42,181.405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46,305.355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44,240.010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-2,065.345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spcAft>
                          <a:spcPts val="0"/>
                        </a:spcAft>
                      </a:pPr>
                      <a:r>
                        <a:rPr lang="en-US" sz="1000" kern="100" dirty="0">
                          <a:effectLst/>
                          <a:latin typeface="Calibri" panose="020F0502020204030204" pitchFamily="34" charset="0"/>
                          <a:ea typeface="微軟正黑體" panose="020B0604030504040204" pitchFamily="34" charset="-120"/>
                        </a:rPr>
                        <a:t>-4.46%</a:t>
                      </a:r>
                      <a:endParaRPr lang="zh-TW" sz="1100" kern="100" dirty="0">
                        <a:effectLst/>
                        <a:latin typeface="Calibri" panose="020F0502020204030204" pitchFamily="34" charset="0"/>
                        <a:ea typeface="微軟正黑體" panose="020B0604030504040204" pitchFamily="34" charset="-120"/>
                      </a:endParaRPr>
                    </a:p>
                  </a:txBody>
                  <a:tcPr marL="39873" marR="39873" marT="0" marB="0" anchor="ctr">
                    <a:lnL>
                      <a:no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6"/>
                  </a:ext>
                </a:extLst>
              </a:tr>
              <a:tr h="259779">
                <a:tc>
                  <a:txBody>
                    <a:bodyPr/>
                    <a:lstStyle>
                      <a:lvl1pPr marL="0" algn="l" defTabSz="914400" rtl="0" eaLnBrk="1" latinLnBrk="0" hangingPunct="1">
                        <a:defRPr sz="1800" b="1" kern="1200">
                          <a:solidFill>
                            <a:schemeClr val="dk1"/>
                          </a:solidFill>
                          <a:latin typeface="Century Schoolbook"/>
                        </a:defRPr>
                      </a:lvl1pPr>
                      <a:lvl2pPr marL="457200" algn="l" defTabSz="914400" rtl="0" eaLnBrk="1" latinLnBrk="0" hangingPunct="1">
                        <a:defRPr sz="1800" b="1" kern="1200">
                          <a:solidFill>
                            <a:schemeClr val="dk1"/>
                          </a:solidFill>
                          <a:latin typeface="Century Schoolbook"/>
                        </a:defRPr>
                      </a:lvl2pPr>
                      <a:lvl3pPr marL="914400" algn="l" defTabSz="914400" rtl="0" eaLnBrk="1" latinLnBrk="0" hangingPunct="1">
                        <a:defRPr sz="1800" b="1" kern="1200">
                          <a:solidFill>
                            <a:schemeClr val="dk1"/>
                          </a:solidFill>
                          <a:latin typeface="Century Schoolbook"/>
                        </a:defRPr>
                      </a:lvl3pPr>
                      <a:lvl4pPr marL="1371600" algn="l" defTabSz="914400" rtl="0" eaLnBrk="1" latinLnBrk="0" hangingPunct="1">
                        <a:defRPr sz="1800" b="1" kern="1200">
                          <a:solidFill>
                            <a:schemeClr val="dk1"/>
                          </a:solidFill>
                          <a:latin typeface="Century Schoolbook"/>
                        </a:defRPr>
                      </a:lvl4pPr>
                      <a:lvl5pPr marL="1828800" algn="l" defTabSz="914400" rtl="0" eaLnBrk="1" latinLnBrk="0" hangingPunct="1">
                        <a:defRPr sz="1800" b="1" kern="1200">
                          <a:solidFill>
                            <a:schemeClr val="dk1"/>
                          </a:solidFill>
                          <a:latin typeface="Century Schoolbook"/>
                        </a:defRPr>
                      </a:lvl5pPr>
                      <a:lvl6pPr marL="2286000" algn="l" defTabSz="914400" rtl="0" eaLnBrk="1" latinLnBrk="0" hangingPunct="1">
                        <a:defRPr sz="1800" b="1" kern="1200">
                          <a:solidFill>
                            <a:schemeClr val="dk1"/>
                          </a:solidFill>
                          <a:latin typeface="Century Schoolbook"/>
                        </a:defRPr>
                      </a:lvl6pPr>
                      <a:lvl7pPr marL="2743200" algn="l" defTabSz="914400" rtl="0" eaLnBrk="1" latinLnBrk="0" hangingPunct="1">
                        <a:defRPr sz="1800" b="1" kern="1200">
                          <a:solidFill>
                            <a:schemeClr val="dk1"/>
                          </a:solidFill>
                          <a:latin typeface="Century Schoolbook"/>
                        </a:defRPr>
                      </a:lvl7pPr>
                      <a:lvl8pPr marL="3200400" algn="l" defTabSz="914400" rtl="0" eaLnBrk="1" latinLnBrk="0" hangingPunct="1">
                        <a:defRPr sz="1800" b="1" kern="1200">
                          <a:solidFill>
                            <a:schemeClr val="dk1"/>
                          </a:solidFill>
                          <a:latin typeface="Century Schoolbook"/>
                        </a:defRPr>
                      </a:lvl8pPr>
                      <a:lvl9pPr marL="3657600" algn="l" defTabSz="914400" rtl="0" eaLnBrk="1" latinLnBrk="0" hangingPunct="1">
                        <a:defRPr sz="1800" b="1" kern="1200">
                          <a:solidFill>
                            <a:schemeClr val="dk1"/>
                          </a:solidFill>
                          <a:latin typeface="Century Schoolbook"/>
                        </a:defRPr>
                      </a:lvl9pPr>
                    </a:lstStyle>
                    <a:p>
                      <a:pPr algn="ctr" fontAlgn="base">
                        <a:lnSpc>
                          <a:spcPct val="100000"/>
                        </a:lnSpc>
                        <a:spcBef>
                          <a:spcPts val="100"/>
                        </a:spcBef>
                        <a:spcAft>
                          <a:spcPts val="100"/>
                        </a:spcAft>
                      </a:pPr>
                      <a:r>
                        <a:rPr lang="zh-TW" sz="1000" kern="100">
                          <a:effectLst/>
                          <a:latin typeface="Calibri" panose="020F0502020204030204" pitchFamily="34" charset="0"/>
                          <a:ea typeface="微軟正黑體" panose="020B0604030504040204" pitchFamily="34" charset="-120"/>
                        </a:rPr>
                        <a:t>合計</a:t>
                      </a:r>
                    </a:p>
                  </a:txBody>
                  <a:tcPr marL="39873" marR="39873" marT="0" marB="0" anchor="ctr">
                    <a:lnL w="12700" cmpd="sng">
                      <a:solidFill>
                        <a:srgbClr val="B32C16"/>
                      </a:solid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97,387.779</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104,259.870</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131,491.093</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a:effectLst/>
                          <a:latin typeface="Calibri" panose="020F0502020204030204" pitchFamily="34" charset="0"/>
                          <a:ea typeface="微軟正黑體" panose="020B0604030504040204" pitchFamily="34" charset="-120"/>
                        </a:rPr>
                        <a:t>124,055.477 </a:t>
                      </a:r>
                      <a:endParaRPr lang="zh-TW" sz="1000" kern="10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lnSpc>
                          <a:spcPct val="100000"/>
                        </a:lnSpc>
                        <a:spcBef>
                          <a:spcPts val="100"/>
                        </a:spcBef>
                        <a:spcAft>
                          <a:spcPts val="100"/>
                        </a:spcAft>
                      </a:pPr>
                      <a:r>
                        <a:rPr lang="en-US" sz="1000" kern="100" dirty="0">
                          <a:effectLst/>
                          <a:latin typeface="Calibri" panose="020F0502020204030204" pitchFamily="34" charset="0"/>
                          <a:ea typeface="微軟正黑體" panose="020B0604030504040204" pitchFamily="34" charset="-120"/>
                        </a:rPr>
                        <a:t>-7,435.616 </a:t>
                      </a:r>
                      <a:endParaRPr lang="zh-TW" sz="1000" kern="100" dirty="0">
                        <a:effectLst/>
                        <a:latin typeface="Calibri" panose="020F0502020204030204" pitchFamily="34" charset="0"/>
                        <a:ea typeface="微軟正黑體" panose="020B0604030504040204" pitchFamily="34" charset="-120"/>
                      </a:endParaRPr>
                    </a:p>
                  </a:txBody>
                  <a:tcPr marL="39873" marR="39873" marT="0" marB="0" anchor="ctr">
                    <a:lnL>
                      <a:noFill/>
                    </a:lnL>
                    <a:lnR>
                      <a:no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algn="r" fontAlgn="base">
                        <a:spcAft>
                          <a:spcPts val="0"/>
                        </a:spcAft>
                      </a:pPr>
                      <a:r>
                        <a:rPr lang="en-US" sz="1000" kern="100" dirty="0">
                          <a:effectLst/>
                          <a:latin typeface="Calibri" panose="020F0502020204030204" pitchFamily="34" charset="0"/>
                          <a:ea typeface="微軟正黑體" panose="020B0604030504040204" pitchFamily="34" charset="-120"/>
                        </a:rPr>
                        <a:t>-5.65%</a:t>
                      </a:r>
                      <a:endParaRPr lang="zh-TW" sz="1100" kern="100" dirty="0">
                        <a:effectLst/>
                        <a:latin typeface="Calibri" panose="020F0502020204030204" pitchFamily="34" charset="0"/>
                        <a:ea typeface="微軟正黑體" panose="020B0604030504040204" pitchFamily="34" charset="-120"/>
                      </a:endParaRPr>
                    </a:p>
                  </a:txBody>
                  <a:tcPr marL="39873" marR="39873" marT="0" marB="0" anchor="ctr">
                    <a:lnL>
                      <a:no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rgbClr val="B32C16">
                        <a:tint val="20000"/>
                      </a:srgbClr>
                    </a:solidFill>
                  </a:tcPr>
                </a:tc>
                <a:extLst>
                  <a:ext uri="{0D108BD9-81ED-4DB2-BD59-A6C34878D82A}">
                    <a16:rowId xmlns:a16="http://schemas.microsoft.com/office/drawing/2014/main" xmlns="" val="10007"/>
                  </a:ext>
                </a:extLst>
              </a:tr>
              <a:tr h="177999">
                <a:tc gridSpan="7">
                  <a:txBody>
                    <a:bodyPr/>
                    <a:lstStyle>
                      <a:lvl1pPr marL="0" algn="l" defTabSz="914400" rtl="0" eaLnBrk="1" latinLnBrk="0" hangingPunct="1">
                        <a:defRPr sz="1800" b="1" kern="1200">
                          <a:solidFill>
                            <a:schemeClr val="dk1"/>
                          </a:solidFill>
                          <a:latin typeface="Century Schoolbook"/>
                        </a:defRPr>
                      </a:lvl1pPr>
                      <a:lvl2pPr marL="457200" algn="l" defTabSz="914400" rtl="0" eaLnBrk="1" latinLnBrk="0" hangingPunct="1">
                        <a:defRPr sz="1800" b="1" kern="1200">
                          <a:solidFill>
                            <a:schemeClr val="dk1"/>
                          </a:solidFill>
                          <a:latin typeface="Century Schoolbook"/>
                        </a:defRPr>
                      </a:lvl2pPr>
                      <a:lvl3pPr marL="914400" algn="l" defTabSz="914400" rtl="0" eaLnBrk="1" latinLnBrk="0" hangingPunct="1">
                        <a:defRPr sz="1800" b="1" kern="1200">
                          <a:solidFill>
                            <a:schemeClr val="dk1"/>
                          </a:solidFill>
                          <a:latin typeface="Century Schoolbook"/>
                        </a:defRPr>
                      </a:lvl3pPr>
                      <a:lvl4pPr marL="1371600" algn="l" defTabSz="914400" rtl="0" eaLnBrk="1" latinLnBrk="0" hangingPunct="1">
                        <a:defRPr sz="1800" b="1" kern="1200">
                          <a:solidFill>
                            <a:schemeClr val="dk1"/>
                          </a:solidFill>
                          <a:latin typeface="Century Schoolbook"/>
                        </a:defRPr>
                      </a:lvl4pPr>
                      <a:lvl5pPr marL="1828800" algn="l" defTabSz="914400" rtl="0" eaLnBrk="1" latinLnBrk="0" hangingPunct="1">
                        <a:defRPr sz="1800" b="1" kern="1200">
                          <a:solidFill>
                            <a:schemeClr val="dk1"/>
                          </a:solidFill>
                          <a:latin typeface="Century Schoolbook"/>
                        </a:defRPr>
                      </a:lvl5pPr>
                      <a:lvl6pPr marL="2286000" algn="l" defTabSz="914400" rtl="0" eaLnBrk="1" latinLnBrk="0" hangingPunct="1">
                        <a:defRPr sz="1800" b="1" kern="1200">
                          <a:solidFill>
                            <a:schemeClr val="dk1"/>
                          </a:solidFill>
                          <a:latin typeface="Century Schoolbook"/>
                        </a:defRPr>
                      </a:lvl6pPr>
                      <a:lvl7pPr marL="2743200" algn="l" defTabSz="914400" rtl="0" eaLnBrk="1" latinLnBrk="0" hangingPunct="1">
                        <a:defRPr sz="1800" b="1" kern="1200">
                          <a:solidFill>
                            <a:schemeClr val="dk1"/>
                          </a:solidFill>
                          <a:latin typeface="Century Schoolbook"/>
                        </a:defRPr>
                      </a:lvl7pPr>
                      <a:lvl8pPr marL="3200400" algn="l" defTabSz="914400" rtl="0" eaLnBrk="1" latinLnBrk="0" hangingPunct="1">
                        <a:defRPr sz="1800" b="1" kern="1200">
                          <a:solidFill>
                            <a:schemeClr val="dk1"/>
                          </a:solidFill>
                          <a:latin typeface="Century Schoolbook"/>
                        </a:defRPr>
                      </a:lvl8pPr>
                      <a:lvl9pPr marL="3657600" algn="l" defTabSz="914400" rtl="0" eaLnBrk="1" latinLnBrk="0" hangingPunct="1">
                        <a:defRPr sz="1800" b="1" kern="1200">
                          <a:solidFill>
                            <a:schemeClr val="dk1"/>
                          </a:solidFill>
                          <a:latin typeface="Century Schoolbook"/>
                        </a:defRPr>
                      </a:lvl9pPr>
                    </a:lstStyle>
                    <a:p>
                      <a:pPr fontAlgn="base">
                        <a:lnSpc>
                          <a:spcPct val="100000"/>
                        </a:lnSpc>
                        <a:spcBef>
                          <a:spcPts val="100"/>
                        </a:spcBef>
                        <a:spcAft>
                          <a:spcPts val="100"/>
                        </a:spcAft>
                      </a:pPr>
                      <a:r>
                        <a:rPr lang="zh-TW" sz="1000" kern="100" dirty="0">
                          <a:effectLst/>
                          <a:latin typeface="Calibri" panose="020F0502020204030204" pitchFamily="34" charset="0"/>
                          <a:ea typeface="微軟正黑體" panose="020B0604030504040204" pitchFamily="34" charset="-120"/>
                        </a:rPr>
                        <a:t>註：</a:t>
                      </a:r>
                      <a:r>
                        <a:rPr lang="en-US" sz="1000" kern="100" dirty="0">
                          <a:effectLst/>
                          <a:latin typeface="Calibri" panose="020F0502020204030204" pitchFamily="34" charset="0"/>
                          <a:ea typeface="微軟正黑體" panose="020B0604030504040204" pitchFamily="34" charset="-120"/>
                        </a:rPr>
                        <a:t>+</a:t>
                      </a:r>
                      <a:r>
                        <a:rPr lang="zh-TW" sz="1000" kern="100" dirty="0">
                          <a:effectLst/>
                          <a:latin typeface="Calibri" panose="020F0502020204030204" pitchFamily="34" charset="0"/>
                          <a:ea typeface="微軟正黑體" panose="020B0604030504040204" pitchFamily="34" charset="-120"/>
                        </a:rPr>
                        <a:t>表增加；</a:t>
                      </a:r>
                      <a:r>
                        <a:rPr lang="en-US" sz="1000" kern="100" dirty="0">
                          <a:effectLst/>
                          <a:latin typeface="Calibri" panose="020F0502020204030204" pitchFamily="34" charset="0"/>
                          <a:ea typeface="微軟正黑體" panose="020B0604030504040204" pitchFamily="34" charset="-120"/>
                        </a:rPr>
                        <a:t>-</a:t>
                      </a:r>
                      <a:r>
                        <a:rPr lang="zh-TW" sz="1000" kern="100" dirty="0">
                          <a:effectLst/>
                          <a:latin typeface="Calibri" panose="020F0502020204030204" pitchFamily="34" charset="0"/>
                          <a:ea typeface="微軟正黑體" panose="020B0604030504040204" pitchFamily="34" charset="-120"/>
                        </a:rPr>
                        <a:t>表減少</a:t>
                      </a:r>
                    </a:p>
                  </a:txBody>
                  <a:tcPr marL="39873" marR="39873" marT="0" marB="0" anchor="ctr">
                    <a:lnL w="12700" cmpd="sng">
                      <a:solidFill>
                        <a:srgbClr val="B32C16"/>
                      </a:solidFill>
                    </a:lnL>
                    <a:lnR w="12700" cmpd="sng">
                      <a:solidFill>
                        <a:srgbClr val="B32C16"/>
                      </a:solidFill>
                    </a:lnR>
                    <a:lnT w="12700" cmpd="sng">
                      <a:solidFill>
                        <a:srgbClr val="B32C16"/>
                      </a:solidFill>
                    </a:lnT>
                    <a:lnB w="12700" cmpd="sng">
                      <a:solidFill>
                        <a:srgbClr val="B32C16"/>
                      </a:solidFill>
                    </a:lnB>
                    <a:lnTlToBr w="12700" cmpd="sng">
                      <a:noFill/>
                      <a:prstDash val="solid"/>
                    </a:lnTlToBr>
                    <a:lnBlToTr w="12700" cmpd="sng">
                      <a:noFill/>
                      <a:prstDash val="solid"/>
                    </a:lnBlToTr>
                    <a:solidFill>
                      <a:sysClr val="window" lastClr="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8"/>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116444989"/>
              </p:ext>
            </p:extLst>
          </p:nvPr>
        </p:nvGraphicFramePr>
        <p:xfrm>
          <a:off x="6825208" y="692696"/>
          <a:ext cx="2664297" cy="830580"/>
        </p:xfrm>
        <a:graphic>
          <a:graphicData uri="http://schemas.openxmlformats.org/drawingml/2006/table">
            <a:tbl>
              <a:tblPr/>
              <a:tblGrid>
                <a:gridCol w="725791"/>
                <a:gridCol w="1074906"/>
                <a:gridCol w="863600"/>
              </a:tblGrid>
              <a:tr h="333375">
                <a:tc>
                  <a:txBody>
                    <a:bodyPr/>
                    <a:lstStyle/>
                    <a:p>
                      <a:pPr algn="ctr" fontAlgn="ctr"/>
                      <a:r>
                        <a:rPr lang="zh-TW" altLang="en-US" sz="900" b="0" i="0" u="none" strike="noStrike" dirty="0">
                          <a:effectLst/>
                          <a:latin typeface="微軟正黑體"/>
                        </a:rPr>
                        <a:t>盤查年度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zh-TW" altLang="en-US" sz="900" b="0" i="0" u="none" strike="noStrike">
                          <a:effectLst/>
                          <a:latin typeface="微軟正黑體"/>
                        </a:rPr>
                        <a:t>英華達溫室氣體強度</a:t>
                      </a:r>
                      <a:r>
                        <a:rPr lang="en-US" altLang="zh-TW" sz="900" b="0" i="0" u="none" strike="noStrike">
                          <a:effectLst/>
                          <a:latin typeface="微軟正黑體"/>
                        </a:rPr>
                        <a:t>(</a:t>
                      </a:r>
                      <a:r>
                        <a:rPr lang="zh-TW" altLang="en-US" sz="900" b="0" i="0" u="none" strike="noStrike">
                          <a:effectLst/>
                          <a:latin typeface="微軟正黑體"/>
                        </a:rPr>
                        <a:t>公噸</a:t>
                      </a:r>
                      <a:r>
                        <a:rPr lang="en-US" altLang="zh-TW" sz="900" b="0" i="0" u="none" strike="noStrike">
                          <a:effectLst/>
                          <a:latin typeface="微軟正黑體"/>
                        </a:rPr>
                        <a:t>CO2e/</a:t>
                      </a:r>
                      <a:r>
                        <a:rPr lang="zh-TW" altLang="en-US" sz="900" b="0" i="0" u="none" strike="noStrike">
                          <a:effectLst/>
                          <a:latin typeface="微軟正黑體"/>
                        </a:rPr>
                        <a:t>百萬元營收</a:t>
                      </a:r>
                      <a:r>
                        <a:rPr lang="en-US" altLang="zh-TW" sz="900" b="0" i="0" u="none" strike="noStrike">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900" b="0" i="0" u="none" strike="noStrike">
                          <a:effectLst/>
                          <a:latin typeface="微軟正黑體"/>
                        </a:rPr>
                        <a:t>差異百分比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9550">
                <a:tc>
                  <a:txBody>
                    <a:bodyPr/>
                    <a:lstStyle/>
                    <a:p>
                      <a:pPr algn="ctr" fontAlgn="ctr"/>
                      <a:r>
                        <a:rPr lang="en-US" sz="900" b="1" i="0" u="none" strike="noStrike">
                          <a:effectLst/>
                          <a:latin typeface="微軟正黑體"/>
                        </a:rPr>
                        <a:t>2017 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dirty="0">
                          <a:effectLst/>
                          <a:latin typeface="微軟正黑體"/>
                        </a:rPr>
                        <a:t>1.6149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1" i="0" u="none" strike="noStrike">
                          <a:effectLst/>
                          <a:latin typeface="微軟正黑體"/>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ctr"/>
                      <a:r>
                        <a:rPr lang="en-US" sz="900" b="1" i="0" u="none" strike="noStrike" dirty="0">
                          <a:effectLst/>
                          <a:latin typeface="微軟正黑體"/>
                        </a:rPr>
                        <a:t>2018 </a:t>
                      </a:r>
                      <a:r>
                        <a:rPr lang="en-US" sz="900" b="1" i="0" u="none" strike="noStrike" dirty="0" err="1">
                          <a:effectLst/>
                          <a:latin typeface="微軟正黑體"/>
                        </a:rPr>
                        <a:t>yr</a:t>
                      </a:r>
                      <a:endParaRPr lang="en-US" sz="900" b="1" i="0" u="none" strike="noStrike" dirty="0">
                        <a:effectLst/>
                        <a:latin typeface="微軟正黑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a:effectLst/>
                          <a:latin typeface="微軟正黑體"/>
                        </a:rPr>
                        <a:t>1.5372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dirty="0">
                          <a:effectLst/>
                          <a:latin typeface="微軟正黑體"/>
                        </a:rPr>
                        <a:t>-4.81%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pic>
        <p:nvPicPr>
          <p:cNvPr id="12" name="圖片 11" descr="CSR Report &amp; GHG Report.png"/>
          <p:cNvPicPr>
            <a:picLocks noChangeAspect="1"/>
          </p:cNvPicPr>
          <p:nvPr/>
        </p:nvPicPr>
        <p:blipFill>
          <a:blip r:embed="rId3" cstate="print"/>
          <a:stretch>
            <a:fillRect/>
          </a:stretch>
        </p:blipFill>
        <p:spPr>
          <a:xfrm>
            <a:off x="4592960" y="1052736"/>
            <a:ext cx="554161" cy="554161"/>
          </a:xfrm>
          <a:prstGeom prst="rect">
            <a:avLst/>
          </a:prstGeom>
          <a:solidFill>
            <a:srgbClr val="FF0000"/>
          </a:solidFill>
        </p:spPr>
      </p:pic>
      <p:sp>
        <p:nvSpPr>
          <p:cNvPr id="14" name="文字方塊 13"/>
          <p:cNvSpPr txBox="1"/>
          <p:nvPr/>
        </p:nvSpPr>
        <p:spPr>
          <a:xfrm>
            <a:off x="2000672" y="404664"/>
            <a:ext cx="1822561"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305-</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1 </a:t>
            </a:r>
            <a:r>
              <a:rPr lang="zh-TW" altLang="en-US" sz="1100" dirty="0">
                <a:latin typeface="微軟正黑體" panose="020B0604030504040204" pitchFamily="34" charset="-120"/>
                <a:ea typeface="微軟正黑體" panose="020B0604030504040204" pitchFamily="34" charset="-120"/>
              </a:rPr>
              <a:t>範疇</a:t>
            </a:r>
            <a:r>
              <a:rPr lang="zh-TW" altLang="en-US" sz="1100" dirty="0" smtClean="0">
                <a:latin typeface="微軟正黑體" panose="020B0604030504040204" pitchFamily="34" charset="-120"/>
                <a:ea typeface="微軟正黑體" panose="020B0604030504040204" pitchFamily="34" charset="-120"/>
              </a:rPr>
              <a:t>一 </a:t>
            </a:r>
            <a:r>
              <a:rPr lang="en-US" altLang="zh-TW" sz="1100" dirty="0" smtClean="0">
                <a:latin typeface="微軟正黑體" panose="020B0604030504040204" pitchFamily="34" charset="-120"/>
                <a:ea typeface="微軟正黑體" panose="020B0604030504040204" pitchFamily="34" charset="-120"/>
              </a:rPr>
              <a:t>GHG</a:t>
            </a:r>
            <a:endParaRPr lang="zh-TW" altLang="en-US" sz="1100"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3922527" y="404664"/>
            <a:ext cx="1822561"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305-</a:t>
            </a:r>
            <a:r>
              <a:rPr lang="zh-TW" altLang="en-US" sz="1100" dirty="0" smtClean="0">
                <a:latin typeface="微軟正黑體" panose="020B0604030504040204" pitchFamily="34" charset="-120"/>
                <a:ea typeface="微軟正黑體" panose="020B0604030504040204" pitchFamily="34" charset="-120"/>
              </a:rPr>
              <a:t> </a:t>
            </a:r>
            <a:r>
              <a:rPr lang="en-US" altLang="zh-TW" sz="1100" dirty="0">
                <a:latin typeface="微軟正黑體" panose="020B0604030504040204" pitchFamily="34" charset="-120"/>
                <a:ea typeface="微軟正黑體" panose="020B0604030504040204" pitchFamily="34" charset="-120"/>
              </a:rPr>
              <a:t>2</a:t>
            </a:r>
            <a:r>
              <a:rPr lang="en-US" altLang="zh-TW" sz="1100" dirty="0" smtClean="0">
                <a:latin typeface="微軟正黑體" panose="020B0604030504040204" pitchFamily="34" charset="-120"/>
                <a:ea typeface="微軟正黑體" panose="020B0604030504040204" pitchFamily="34" charset="-120"/>
              </a:rPr>
              <a:t> </a:t>
            </a:r>
            <a:r>
              <a:rPr lang="zh-TW" altLang="en-US" sz="1100" dirty="0" smtClean="0">
                <a:latin typeface="微軟正黑體" panose="020B0604030504040204" pitchFamily="34" charset="-120"/>
                <a:ea typeface="微軟正黑體" panose="020B0604030504040204" pitchFamily="34" charset="-120"/>
              </a:rPr>
              <a:t>範疇</a:t>
            </a:r>
            <a:r>
              <a:rPr lang="zh-TW" altLang="en-US" sz="1100" dirty="0">
                <a:latin typeface="微軟正黑體" panose="020B0604030504040204" pitchFamily="34" charset="-120"/>
                <a:ea typeface="微軟正黑體" panose="020B0604030504040204" pitchFamily="34" charset="-120"/>
              </a:rPr>
              <a:t>二</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GHG</a:t>
            </a:r>
            <a:endParaRPr lang="zh-TW" altLang="en-US" sz="11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815780" y="404664"/>
            <a:ext cx="1822561"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305-</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3 </a:t>
            </a:r>
            <a:r>
              <a:rPr lang="zh-TW" altLang="en-US" sz="1100" dirty="0" smtClean="0">
                <a:latin typeface="微軟正黑體" panose="020B0604030504040204" pitchFamily="34" charset="-120"/>
                <a:ea typeface="微軟正黑體" panose="020B0604030504040204" pitchFamily="34" charset="-120"/>
              </a:rPr>
              <a:t>範疇三 </a:t>
            </a:r>
            <a:r>
              <a:rPr lang="en-US" altLang="zh-TW" sz="1100" dirty="0" smtClean="0">
                <a:latin typeface="微軟正黑體" panose="020B0604030504040204" pitchFamily="34" charset="-120"/>
                <a:ea typeface="微軟正黑體" panose="020B0604030504040204" pitchFamily="34" charset="-120"/>
              </a:rPr>
              <a:t>GHG</a:t>
            </a:r>
            <a:endParaRPr lang="zh-TW" altLang="en-US" sz="1100"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7667024" y="404664"/>
            <a:ext cx="1933955"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305-</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4 GHG</a:t>
            </a:r>
            <a:r>
              <a:rPr lang="zh-TW" altLang="en-US" sz="1100" dirty="0" smtClean="0">
                <a:latin typeface="微軟正黑體" panose="020B0604030504040204" pitchFamily="34" charset="-120"/>
                <a:ea typeface="微軟正黑體" panose="020B0604030504040204" pitchFamily="34" charset="-120"/>
              </a:rPr>
              <a:t>排放密集度</a:t>
            </a:r>
            <a:endParaRPr lang="zh-TW" altLang="en-US" sz="1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8119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4"/>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sp>
        <p:nvSpPr>
          <p:cNvPr id="12" name="內容版面配置區 14"/>
          <p:cNvSpPr txBox="1">
            <a:spLocks/>
          </p:cNvSpPr>
          <p:nvPr/>
        </p:nvSpPr>
        <p:spPr>
          <a:xfrm>
            <a:off x="305582" y="764704"/>
            <a:ext cx="3063242" cy="614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182563" indent="-182563" algn="l" defTabSz="914400" rtl="0" eaLnBrk="1" latinLnBrk="0" hangingPunct="1">
              <a:spcBef>
                <a:spcPct val="20000"/>
              </a:spcBef>
              <a:buFontTx/>
              <a:buNone/>
              <a:defRPr sz="1100" kern="1200">
                <a:solidFill>
                  <a:schemeClr val="tx1"/>
                </a:solidFill>
                <a:latin typeface="微軟正黑體" pitchFamily="34" charset="-120"/>
                <a:ea typeface="微軟正黑體" pitchFamily="34" charset="-120"/>
                <a:cs typeface="+mn-cs"/>
              </a:defRPr>
            </a:lvl1pPr>
            <a:lvl2pPr marL="182563" indent="-182563" algn="l" defTabSz="914400" rtl="0" eaLnBrk="1" latinLnBrk="0" hangingPunct="1">
              <a:spcBef>
                <a:spcPct val="20000"/>
              </a:spcBef>
              <a:buFontTx/>
              <a:buNone/>
              <a:defRPr sz="9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a:lnSpc>
                <a:spcPct val="150000"/>
              </a:lnSpc>
              <a:spcBef>
                <a:spcPts val="600"/>
              </a:spcBef>
              <a:spcAft>
                <a:spcPts val="600"/>
              </a:spcAft>
              <a:buNone/>
            </a:pPr>
            <a:r>
              <a:rPr lang="en-US" altLang="zh-TW" sz="1100" b="1" dirty="0">
                <a:sym typeface="微軟正黑體" pitchFamily="34" charset="-120"/>
              </a:rPr>
              <a:t>7.2.8 </a:t>
            </a:r>
            <a:r>
              <a:rPr lang="zh-TW" altLang="en-US" sz="1100" b="1" dirty="0">
                <a:sym typeface="微軟正黑體" pitchFamily="34" charset="-120"/>
              </a:rPr>
              <a:t>能資源管理</a:t>
            </a:r>
            <a:endParaRPr lang="en-US" altLang="zh-TW" sz="1100" b="1" dirty="0">
              <a:sym typeface="微軟正黑體" pitchFamily="34" charset="-120"/>
            </a:endParaRPr>
          </a:p>
          <a:p>
            <a:pPr marL="0" lvl="2" indent="266700" algn="just">
              <a:lnSpc>
                <a:spcPct val="150000"/>
              </a:lnSpc>
              <a:spcBef>
                <a:spcPts val="600"/>
              </a:spcBef>
              <a:spcAft>
                <a:spcPts val="600"/>
              </a:spcAft>
              <a:buNone/>
            </a:pPr>
            <a:r>
              <a:rPr lang="zh-TW" altLang="en-US" sz="900" dirty="0"/>
              <a:t>能源的使用不僅影響到企業營運成本，也為產生溫室氣體主要的來源之一，如何能有效利用能源也為企業永續發展的重要議題之一。為能有效做好能源管理，英華達長期以來持續進行能源監控，以尋找提昇能源效率、減少能源使用之機會。</a:t>
            </a:r>
            <a:endParaRPr lang="en-US" altLang="zh-TW" sz="900" dirty="0"/>
          </a:p>
          <a:p>
            <a:pPr marL="0" lvl="2" indent="0" algn="just">
              <a:lnSpc>
                <a:spcPct val="150000"/>
              </a:lnSpc>
              <a:spcBef>
                <a:spcPts val="600"/>
              </a:spcBef>
              <a:spcAft>
                <a:spcPts val="600"/>
              </a:spcAft>
              <a:buNone/>
            </a:pPr>
            <a:r>
              <a:rPr lang="zh-TW" altLang="en-US" sz="900" dirty="0"/>
              <a:t> </a:t>
            </a:r>
            <a:r>
              <a:rPr lang="en-US" altLang="zh-TW" sz="900" dirty="0"/>
              <a:t>1) </a:t>
            </a:r>
            <a:r>
              <a:rPr lang="zh-TW" altLang="en-US" sz="900" dirty="0"/>
              <a:t>能源統計</a:t>
            </a:r>
            <a:endParaRPr lang="en-US" altLang="zh-TW" sz="900" dirty="0"/>
          </a:p>
          <a:p>
            <a:pPr marL="0" lvl="2" indent="268288" algn="just">
              <a:lnSpc>
                <a:spcPct val="150000"/>
              </a:lnSpc>
              <a:spcBef>
                <a:spcPts val="600"/>
              </a:spcBef>
              <a:spcAft>
                <a:spcPts val="600"/>
              </a:spcAft>
              <a:buNone/>
            </a:pPr>
            <a:r>
              <a:rPr lang="zh-TW" altLang="en-US" sz="900" dirty="0"/>
              <a:t>英華達</a:t>
            </a:r>
            <a:r>
              <a:rPr lang="en-US" altLang="zh-TW" sz="900" dirty="0"/>
              <a:t>3</a:t>
            </a:r>
            <a:r>
              <a:rPr lang="zh-TW" altLang="en-US" sz="900" dirty="0"/>
              <a:t>個廠區之能源使用以電力、天然氣佔大宗。電力主要使用於產品研發、測試、生產製造、公用設施、宿舍等區域。天然氣主要使用於空調為主。英華達</a:t>
            </a:r>
            <a:r>
              <a:rPr lang="en-US" altLang="zh-TW" sz="900" dirty="0"/>
              <a:t>3</a:t>
            </a:r>
            <a:r>
              <a:rPr lang="zh-TW" altLang="en-US" sz="900" dirty="0"/>
              <a:t>個廠</a:t>
            </a:r>
            <a:r>
              <a:rPr lang="zh-TW" altLang="en-US" sz="900" dirty="0" smtClean="0"/>
              <a:t>區</a:t>
            </a:r>
            <a:r>
              <a:rPr lang="en-US" altLang="zh-TW" sz="900" dirty="0"/>
              <a:t>2018</a:t>
            </a:r>
            <a:r>
              <a:rPr lang="zh-TW" altLang="en-US" sz="900" dirty="0"/>
              <a:t>年能源</a:t>
            </a:r>
            <a:r>
              <a:rPr lang="en-US" altLang="zh-TW" sz="900" dirty="0"/>
              <a:t>(</a:t>
            </a:r>
            <a:r>
              <a:rPr lang="zh-TW" altLang="en-US" sz="900" dirty="0"/>
              <a:t>電力、天然氣、蒸氣</a:t>
            </a:r>
            <a:r>
              <a:rPr lang="en-US" altLang="zh-TW" sz="900" dirty="0"/>
              <a:t>)</a:t>
            </a:r>
            <a:r>
              <a:rPr lang="zh-TW" altLang="en-US" sz="900" dirty="0"/>
              <a:t>使用量為</a:t>
            </a:r>
            <a:r>
              <a:rPr lang="en-US" altLang="zh-TW" sz="900" dirty="0" smtClean="0"/>
              <a:t>628,965,955</a:t>
            </a:r>
            <a:r>
              <a:rPr lang="zh-TW" altLang="en-US" sz="900" dirty="0" smtClean="0"/>
              <a:t>百萬</a:t>
            </a:r>
            <a:r>
              <a:rPr lang="zh-TW" altLang="en-US" sz="900" dirty="0"/>
              <a:t>焦耳，相較於</a:t>
            </a:r>
            <a:r>
              <a:rPr lang="en-US" altLang="zh-TW" sz="900" dirty="0"/>
              <a:t>2017</a:t>
            </a:r>
            <a:r>
              <a:rPr lang="zh-TW" altLang="en-US" sz="900" dirty="0"/>
              <a:t>年</a:t>
            </a:r>
            <a:r>
              <a:rPr lang="en-US" altLang="zh-TW" sz="900" dirty="0"/>
              <a:t>(661,522,189</a:t>
            </a:r>
            <a:r>
              <a:rPr lang="zh-TW" altLang="en-US" sz="900" dirty="0"/>
              <a:t>百萬焦耳</a:t>
            </a:r>
            <a:r>
              <a:rPr lang="en-US" altLang="zh-TW" sz="900" dirty="0"/>
              <a:t>)</a:t>
            </a:r>
            <a:r>
              <a:rPr lang="zh-TW" altLang="en-US" sz="900" dirty="0"/>
              <a:t>則減少</a:t>
            </a:r>
            <a:r>
              <a:rPr lang="zh-TW" altLang="en-US" sz="900" dirty="0" smtClean="0"/>
              <a:t>了</a:t>
            </a:r>
            <a:r>
              <a:rPr lang="en-US" altLang="zh-TW" sz="900" dirty="0" smtClean="0"/>
              <a:t>5.18% </a:t>
            </a:r>
            <a:r>
              <a:rPr lang="zh-TW" altLang="en-US" sz="900" dirty="0"/>
              <a:t>。</a:t>
            </a:r>
            <a:endParaRPr lang="en-US" altLang="zh-TW" sz="900" dirty="0"/>
          </a:p>
          <a:p>
            <a:pPr marL="0" lvl="2" indent="268288" algn="just">
              <a:lnSpc>
                <a:spcPct val="150000"/>
              </a:lnSpc>
              <a:spcBef>
                <a:spcPts val="600"/>
              </a:spcBef>
              <a:spcAft>
                <a:spcPts val="600"/>
              </a:spcAft>
              <a:buNone/>
            </a:pPr>
            <a:endParaRPr lang="en-US" altLang="zh-TW" sz="900" dirty="0"/>
          </a:p>
          <a:p>
            <a:pPr marL="0" lvl="2" indent="0" algn="just">
              <a:lnSpc>
                <a:spcPct val="150000"/>
              </a:lnSpc>
              <a:spcBef>
                <a:spcPts val="600"/>
              </a:spcBef>
              <a:spcAft>
                <a:spcPts val="600"/>
              </a:spcAft>
              <a:buNone/>
            </a:pPr>
            <a:r>
              <a:rPr lang="en-US" altLang="zh-TW" sz="900" dirty="0"/>
              <a:t>2) </a:t>
            </a:r>
            <a:r>
              <a:rPr lang="zh-TW" altLang="en-US" sz="900" dirty="0"/>
              <a:t>能源強度</a:t>
            </a:r>
          </a:p>
          <a:p>
            <a:pPr marL="0" lvl="2" indent="268288" algn="just">
              <a:lnSpc>
                <a:spcPct val="150000"/>
              </a:lnSpc>
              <a:spcBef>
                <a:spcPts val="600"/>
              </a:spcBef>
              <a:spcAft>
                <a:spcPts val="600"/>
              </a:spcAft>
              <a:buNone/>
            </a:pPr>
            <a:r>
              <a:rPr lang="zh-TW" altLang="en-US" sz="900" dirty="0"/>
              <a:t>英華達</a:t>
            </a:r>
            <a:r>
              <a:rPr lang="en-US" altLang="zh-TW" sz="900" dirty="0"/>
              <a:t>3</a:t>
            </a:r>
            <a:r>
              <a:rPr lang="zh-TW" altLang="en-US" sz="900" dirty="0"/>
              <a:t>個廠區</a:t>
            </a:r>
            <a:r>
              <a:rPr lang="en-US" altLang="zh-TW" sz="900" dirty="0" smtClean="0"/>
              <a:t>2018</a:t>
            </a:r>
            <a:r>
              <a:rPr lang="zh-TW" altLang="en-US" sz="900" dirty="0" smtClean="0"/>
              <a:t>年</a:t>
            </a:r>
            <a:r>
              <a:rPr lang="zh-TW" altLang="en-US" sz="900" dirty="0"/>
              <a:t>能源排放強度</a:t>
            </a:r>
            <a:r>
              <a:rPr lang="zh-TW" altLang="en-US" sz="900" dirty="0" smtClean="0"/>
              <a:t>為</a:t>
            </a:r>
            <a:r>
              <a:rPr lang="en-US" altLang="zh-TW" sz="900" dirty="0" smtClean="0"/>
              <a:t>7,794 </a:t>
            </a:r>
            <a:r>
              <a:rPr lang="zh-TW" altLang="en-US" sz="900" dirty="0" smtClean="0"/>
              <a:t>萬</a:t>
            </a:r>
            <a:r>
              <a:rPr lang="zh-TW" altLang="en-US" sz="900" dirty="0"/>
              <a:t>焦耳</a:t>
            </a:r>
            <a:r>
              <a:rPr lang="en-US" altLang="zh-TW" sz="900" dirty="0"/>
              <a:t>/</a:t>
            </a:r>
            <a:r>
              <a:rPr lang="zh-TW" altLang="en-US" sz="900" dirty="0"/>
              <a:t>百萬元新台幣，相較於</a:t>
            </a:r>
            <a:r>
              <a:rPr lang="en-US" altLang="zh-TW" sz="900" dirty="0" smtClean="0"/>
              <a:t>2017</a:t>
            </a:r>
            <a:r>
              <a:rPr lang="zh-TW" altLang="en-US" sz="900" dirty="0" smtClean="0"/>
              <a:t>年</a:t>
            </a:r>
            <a:r>
              <a:rPr lang="en-US" altLang="zh-TW" sz="900" dirty="0" smtClean="0"/>
              <a:t>(8,124</a:t>
            </a:r>
            <a:r>
              <a:rPr lang="zh-TW" altLang="en-US" sz="900" dirty="0" smtClean="0"/>
              <a:t>百萬</a:t>
            </a:r>
            <a:r>
              <a:rPr lang="zh-TW" altLang="en-US" sz="900" dirty="0"/>
              <a:t>焦耳</a:t>
            </a:r>
            <a:r>
              <a:rPr lang="en-US" altLang="zh-TW" sz="900" dirty="0"/>
              <a:t>/</a:t>
            </a:r>
            <a:r>
              <a:rPr lang="zh-TW" altLang="en-US" sz="900" dirty="0"/>
              <a:t>百萬元新台幣</a:t>
            </a:r>
            <a:r>
              <a:rPr lang="en-US" altLang="zh-TW" sz="900" dirty="0"/>
              <a:t>)</a:t>
            </a:r>
            <a:r>
              <a:rPr lang="zh-TW" altLang="en-US" sz="900" dirty="0"/>
              <a:t>減少。</a:t>
            </a:r>
            <a:endParaRPr lang="en-US" altLang="zh-TW" sz="900" dirty="0"/>
          </a:p>
          <a:p>
            <a:pPr marL="0" lvl="2" indent="268288" algn="just">
              <a:lnSpc>
                <a:spcPct val="150000"/>
              </a:lnSpc>
              <a:spcBef>
                <a:spcPts val="600"/>
              </a:spcBef>
              <a:spcAft>
                <a:spcPts val="600"/>
              </a:spcAft>
              <a:buNone/>
            </a:pPr>
            <a:r>
              <a:rPr lang="zh-TW" altLang="en-US" sz="900" dirty="0"/>
              <a:t> </a:t>
            </a:r>
          </a:p>
          <a:p>
            <a:pPr marL="0" lvl="2" indent="268288" algn="just">
              <a:lnSpc>
                <a:spcPct val="150000"/>
              </a:lnSpc>
              <a:spcBef>
                <a:spcPts val="600"/>
              </a:spcBef>
              <a:spcAft>
                <a:spcPts val="600"/>
              </a:spcAft>
              <a:buNone/>
            </a:pPr>
            <a:r>
              <a:rPr lang="zh-TW" altLang="en-US" sz="900" dirty="0"/>
              <a:t> </a:t>
            </a:r>
            <a:endParaRPr lang="en-US" altLang="zh-TW" sz="900" dirty="0"/>
          </a:p>
          <a:p>
            <a:pPr marL="0" lvl="2" indent="0" algn="just">
              <a:lnSpc>
                <a:spcPct val="150000"/>
              </a:lnSpc>
              <a:spcBef>
                <a:spcPts val="600"/>
              </a:spcBef>
              <a:spcAft>
                <a:spcPts val="600"/>
              </a:spcAft>
              <a:buNone/>
            </a:pPr>
            <a:endParaRPr lang="en-US" altLang="zh-TW" sz="1100" b="1" dirty="0">
              <a:sym typeface="微軟正黑體" pitchFamily="34" charset="-120"/>
            </a:endParaRPr>
          </a:p>
          <a:p>
            <a:pPr marL="0" lvl="2" indent="266700" algn="just">
              <a:lnSpc>
                <a:spcPct val="150000"/>
              </a:lnSpc>
              <a:spcBef>
                <a:spcPts val="600"/>
              </a:spcBef>
              <a:spcAft>
                <a:spcPts val="600"/>
              </a:spcAft>
              <a:buNone/>
            </a:pPr>
            <a:endParaRPr lang="zh-TW" altLang="zh-TW" sz="900" dirty="0"/>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lvl="2" indent="266700" algn="just">
              <a:lnSpc>
                <a:spcPct val="150000"/>
              </a:lnSpc>
              <a:spcBef>
                <a:spcPts val="600"/>
              </a:spcBef>
              <a:spcAft>
                <a:spcPts val="600"/>
              </a:spcAft>
              <a:buNone/>
            </a:pPr>
            <a:endParaRPr lang="en-US" altLang="zh-TW" sz="900" dirty="0">
              <a:sym typeface="微軟正黑體" pitchFamily="34" charset="-120"/>
            </a:endParaRPr>
          </a:p>
          <a:p>
            <a:pPr marL="0" indent="0" algn="just">
              <a:lnSpc>
                <a:spcPct val="150000"/>
              </a:lnSpc>
              <a:spcBef>
                <a:spcPts val="600"/>
              </a:spcBef>
              <a:spcAft>
                <a:spcPts val="600"/>
              </a:spcAft>
            </a:pPr>
            <a:endParaRPr lang="en-US" altLang="zh-TW" b="1" dirty="0">
              <a:sym typeface="Arial Unicode MS" pitchFamily="34" charset="-120"/>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r>
              <a:rPr lang="zh-TW" altLang="en-US" sz="900" kern="100" dirty="0">
                <a:latin typeface="微軟正黑體"/>
                <a:cs typeface="Arial Unicode MS"/>
              </a:rPr>
              <a:t> </a:t>
            </a: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en-US" altLang="zh-TW" sz="900" kern="100" dirty="0">
              <a:latin typeface="微軟正黑體"/>
              <a:cs typeface="Arial Unicode MS"/>
            </a:endParaRPr>
          </a:p>
          <a:p>
            <a:pPr marL="0" indent="234000" algn="just">
              <a:lnSpc>
                <a:spcPct val="150000"/>
              </a:lnSpc>
              <a:spcBef>
                <a:spcPts val="600"/>
              </a:spcBef>
              <a:spcAft>
                <a:spcPts val="600"/>
              </a:spcAft>
            </a:pPr>
            <a:endParaRPr lang="zh-TW" altLang="en-US" sz="900" kern="100" dirty="0">
              <a:latin typeface="微軟正黑體"/>
              <a:cs typeface="Arial Unicode MS"/>
            </a:endParaRPr>
          </a:p>
        </p:txBody>
      </p:sp>
      <p:sp>
        <p:nvSpPr>
          <p:cNvPr id="13" name="內容版面配置區 2"/>
          <p:cNvSpPr>
            <a:spLocks noGrp="1"/>
          </p:cNvSpPr>
          <p:nvPr>
            <p:ph idx="12"/>
          </p:nvPr>
        </p:nvSpPr>
        <p:spPr>
          <a:xfrm>
            <a:off x="3368824" y="756611"/>
            <a:ext cx="2891725" cy="6056765"/>
          </a:xfrm>
          <a:noFill/>
          <a:ln>
            <a:noFill/>
          </a:ln>
        </p:spPr>
        <p:txBody>
          <a:bodyPr>
            <a:noAutofit/>
          </a:bodyPr>
          <a:lstStyle/>
          <a:p>
            <a:pPr marL="0" lvl="2" indent="0" algn="just">
              <a:lnSpc>
                <a:spcPct val="150000"/>
              </a:lnSpc>
              <a:spcBef>
                <a:spcPts val="600"/>
              </a:spcBef>
              <a:buNone/>
            </a:pPr>
            <a:r>
              <a:rPr lang="en-US" altLang="zh-TW" sz="900" dirty="0">
                <a:latin typeface="微軟正黑體" panose="020B0604030504040204" pitchFamily="34" charset="-120"/>
                <a:ea typeface="微軟正黑體" panose="020B0604030504040204" pitchFamily="34" charset="-120"/>
              </a:rPr>
              <a:t>3) </a:t>
            </a:r>
            <a:r>
              <a:rPr lang="zh-TW" altLang="en-US" sz="900" dirty="0">
                <a:latin typeface="微軟正黑體" panose="020B0604030504040204" pitchFamily="34" charset="-120"/>
                <a:ea typeface="微軟正黑體" panose="020B0604030504040204" pitchFamily="34" charset="-120"/>
              </a:rPr>
              <a:t>節能方案</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英華達</a:t>
            </a:r>
            <a:r>
              <a:rPr lang="en-US" altLang="zh-TW" sz="900" dirty="0">
                <a:latin typeface="微軟正黑體" panose="020B0604030504040204" pitchFamily="34" charset="-120"/>
                <a:ea typeface="微軟正黑體" panose="020B0604030504040204" pitchFamily="34" charset="-120"/>
              </a:rPr>
              <a:t>2017</a:t>
            </a:r>
            <a:r>
              <a:rPr lang="zh-TW" altLang="en-US" sz="900" dirty="0">
                <a:latin typeface="微軟正黑體" panose="020B0604030504040204" pitchFamily="34" charset="-120"/>
                <a:ea typeface="微軟正黑體" panose="020B0604030504040204" pitchFamily="34" charset="-120"/>
              </a:rPr>
              <a:t>年實施節能方案，以有效節約能源、減少溫室氣體之排放。依當地政府之「能源管理法」規定，訂定節約能源目標及執行計畫</a:t>
            </a:r>
            <a:r>
              <a:rPr lang="zh-TW" altLang="en-US" sz="900" dirty="0" smtClean="0">
                <a:latin typeface="微軟正黑體" panose="020B0604030504040204" pitchFamily="34" charset="-120"/>
                <a:ea typeface="微軟正黑體" panose="020B0604030504040204" pitchFamily="34" charset="-120"/>
              </a:rPr>
              <a:t>，</a:t>
            </a:r>
            <a:r>
              <a:rPr lang="en-US" altLang="zh-TW" sz="900" dirty="0">
                <a:latin typeface="微軟正黑體" panose="020B0604030504040204" pitchFamily="34" charset="-120"/>
                <a:ea typeface="微軟正黑體" panose="020B0604030504040204" pitchFamily="34" charset="-120"/>
              </a:rPr>
              <a:t>2018</a:t>
            </a:r>
            <a:r>
              <a:rPr lang="zh-TW" altLang="en-US" sz="900" dirty="0">
                <a:latin typeface="微軟正黑體" panose="020B0604030504040204" pitchFamily="34" charset="-120"/>
                <a:ea typeface="微軟正黑體" panose="020B0604030504040204" pitchFamily="34" charset="-120"/>
              </a:rPr>
              <a:t>年主要節能方案節省能源用</a:t>
            </a:r>
            <a:r>
              <a:rPr lang="zh-TW" altLang="en-US" sz="900" dirty="0" smtClean="0">
                <a:latin typeface="微軟正黑體" panose="020B0604030504040204" pitchFamily="34" charset="-120"/>
                <a:ea typeface="微軟正黑體" panose="020B0604030504040204" pitchFamily="34" charset="-120"/>
              </a:rPr>
              <a:t>量</a:t>
            </a:r>
            <a:r>
              <a:rPr lang="en-US" altLang="zh-TW" sz="900" dirty="0" smtClean="0">
                <a:solidFill>
                  <a:srgbClr val="FF0000"/>
                </a:solidFill>
                <a:latin typeface="微軟正黑體" panose="020B0604030504040204" pitchFamily="34" charset="-120"/>
                <a:ea typeface="微軟正黑體" panose="020B0604030504040204" pitchFamily="34" charset="-120"/>
              </a:rPr>
              <a:t>3,751.560</a:t>
            </a:r>
            <a:r>
              <a:rPr lang="zh-TW" altLang="en-US" sz="900" dirty="0" smtClean="0">
                <a:latin typeface="微軟正黑體" panose="020B0604030504040204" pitchFamily="34" charset="-120"/>
                <a:ea typeface="微軟正黑體" panose="020B0604030504040204" pitchFamily="34" charset="-120"/>
              </a:rPr>
              <a:t>百萬焦耳。</a:t>
            </a:r>
            <a:endParaRPr lang="zh-TW" altLang="en-US" sz="1050" dirty="0">
              <a:latin typeface="微軟正黑體" panose="020B0604030504040204" pitchFamily="34" charset="-120"/>
              <a:ea typeface="微軟正黑體" panose="020B0604030504040204" pitchFamily="34" charset="-120"/>
              <a:sym typeface="SimSun" pitchFamily="2" charset="-122"/>
            </a:endParaRPr>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a:p>
            <a:pPr marL="180975" indent="-180975">
              <a:lnSpc>
                <a:spcPct val="150000"/>
              </a:lnSpc>
            </a:pPr>
            <a:endParaRPr lang="en-US" altLang="zh-TW" sz="900" dirty="0"/>
          </a:p>
        </p:txBody>
      </p:sp>
      <p:sp>
        <p:nvSpPr>
          <p:cNvPr id="16" name="內容版面配置區 3"/>
          <p:cNvSpPr>
            <a:spLocks noGrp="1"/>
          </p:cNvSpPr>
          <p:nvPr>
            <p:ph idx="4294967295"/>
          </p:nvPr>
        </p:nvSpPr>
        <p:spPr>
          <a:xfrm>
            <a:off x="6701051" y="369888"/>
            <a:ext cx="3086010" cy="61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lvl="2" indent="268288" algn="just">
              <a:lnSpc>
                <a:spcPct val="150000"/>
              </a:lnSpc>
              <a:spcBef>
                <a:spcPts val="600"/>
              </a:spcBef>
              <a:spcAft>
                <a:spcPts val="600"/>
              </a:spcAft>
              <a:buNone/>
            </a:pPr>
            <a:endParaRPr lang="en-US" altLang="zh-TW" sz="900" dirty="0"/>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2" name="矩形 1"/>
          <p:cNvSpPr/>
          <p:nvPr/>
        </p:nvSpPr>
        <p:spPr>
          <a:xfrm>
            <a:off x="3422545" y="4755081"/>
            <a:ext cx="2721892" cy="261610"/>
          </a:xfrm>
          <a:prstGeom prst="rect">
            <a:avLst/>
          </a:prstGeom>
        </p:spPr>
        <p:txBody>
          <a:bodyPr wrap="square">
            <a:spAutoFit/>
          </a:bodyPr>
          <a:lstStyle/>
          <a:p>
            <a:r>
              <a:rPr lang="en-US" altLang="zh-TW" sz="1100" dirty="0" smtClean="0">
                <a:latin typeface="微軟正黑體" panose="020B0604030504040204" pitchFamily="34" charset="-120"/>
                <a:ea typeface="微軟正黑體" panose="020B0604030504040204" pitchFamily="34" charset="-120"/>
              </a:rPr>
              <a:t>2018</a:t>
            </a:r>
            <a:r>
              <a:rPr lang="zh-TW" altLang="en-US" sz="1100" dirty="0" smtClean="0">
                <a:latin typeface="微軟正黑體" panose="020B0604030504040204" pitchFamily="34" charset="-120"/>
                <a:ea typeface="微軟正黑體" panose="020B0604030504040204" pitchFamily="34" charset="-120"/>
              </a:rPr>
              <a:t>、</a:t>
            </a:r>
            <a:r>
              <a:rPr lang="en-US" altLang="zh-TW" sz="1100" dirty="0" smtClean="0">
                <a:latin typeface="微軟正黑體" panose="020B0604030504040204" pitchFamily="34" charset="-120"/>
                <a:ea typeface="微軟正黑體" panose="020B0604030504040204" pitchFamily="34" charset="-120"/>
              </a:rPr>
              <a:t>17 </a:t>
            </a:r>
            <a:r>
              <a:rPr lang="zh-TW" altLang="en-US" sz="1100" dirty="0">
                <a:latin typeface="微軟正黑體" panose="020B0604030504040204" pitchFamily="34" charset="-120"/>
                <a:ea typeface="微軟正黑體" panose="020B0604030504040204" pitchFamily="34" charset="-120"/>
              </a:rPr>
              <a:t>年能源強度比較</a:t>
            </a:r>
          </a:p>
        </p:txBody>
      </p:sp>
      <p:sp>
        <p:nvSpPr>
          <p:cNvPr id="21" name="Text Box 65"/>
          <p:cNvSpPr txBox="1">
            <a:spLocks noChangeArrowheads="1"/>
          </p:cNvSpPr>
          <p:nvPr/>
        </p:nvSpPr>
        <p:spPr bwMode="auto">
          <a:xfrm>
            <a:off x="3344143" y="1973292"/>
            <a:ext cx="3121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charset="0"/>
              <a:defRPr>
                <a:solidFill>
                  <a:schemeClr val="tx1"/>
                </a:solidFill>
                <a:latin typeface="Arial" charset="0"/>
                <a:ea typeface="SimSun" pitchFamily="2" charset="-122"/>
              </a:defRPr>
            </a:lvl1pPr>
            <a:lvl2pPr marL="742950" indent="-285750" eaLnBrk="0" hangingPunct="0">
              <a:buFont typeface="Arial" charset="0"/>
              <a:defRPr>
                <a:solidFill>
                  <a:schemeClr val="tx1"/>
                </a:solidFill>
                <a:latin typeface="Arial" charset="0"/>
                <a:ea typeface="SimSun" pitchFamily="2" charset="-122"/>
              </a:defRPr>
            </a:lvl2pPr>
            <a:lvl3pPr marL="1143000" indent="-228600" eaLnBrk="0" hangingPunct="0">
              <a:buFont typeface="Arial" charset="0"/>
              <a:defRPr>
                <a:solidFill>
                  <a:schemeClr val="tx1"/>
                </a:solidFill>
                <a:latin typeface="Arial" charset="0"/>
                <a:ea typeface="SimSun" pitchFamily="2" charset="-122"/>
              </a:defRPr>
            </a:lvl3pPr>
            <a:lvl4pPr marL="1600200" indent="-228600" eaLnBrk="0" hangingPunct="0">
              <a:buFont typeface="Arial" charset="0"/>
              <a:defRPr>
                <a:solidFill>
                  <a:schemeClr val="tx1"/>
                </a:solidFill>
                <a:latin typeface="Arial" charset="0"/>
                <a:ea typeface="SimSun" pitchFamily="2" charset="-122"/>
              </a:defRPr>
            </a:lvl4pPr>
            <a:lvl5pPr marL="2057400" indent="-228600" eaLnBrk="0" hangingPunct="0">
              <a:buFont typeface="Arial" charse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kumimoji="0" lang="zh-TW" altLang="en-US" sz="1100" dirty="0" smtClean="0">
                <a:latin typeface="Calibri" pitchFamily="34" charset="0"/>
                <a:ea typeface="微軟正黑體" pitchFamily="34" charset="-120"/>
                <a:sym typeface="Calibri" pitchFamily="34" charset="0"/>
              </a:rPr>
              <a:t>201</a:t>
            </a:r>
            <a:r>
              <a:rPr lang="en-US" altLang="zh-TW" sz="1100" dirty="0">
                <a:latin typeface="Calibri" pitchFamily="34" charset="0"/>
                <a:ea typeface="微軟正黑體" pitchFamily="34" charset="-120"/>
                <a:sym typeface="Calibri" pitchFamily="34" charset="0"/>
              </a:rPr>
              <a:t>8</a:t>
            </a:r>
            <a:r>
              <a:rPr kumimoji="0" lang="zh-TW" altLang="en-US" sz="1100" dirty="0" smtClean="0">
                <a:latin typeface="Calibri" pitchFamily="34" charset="0"/>
                <a:ea typeface="微軟正黑體" pitchFamily="34" charset="-120"/>
                <a:sym typeface="Calibri" pitchFamily="34" charset="0"/>
              </a:rPr>
              <a:t>年</a:t>
            </a:r>
            <a:r>
              <a:rPr kumimoji="0" lang="zh-TW" altLang="en-US" sz="1100" dirty="0">
                <a:latin typeface="Calibri" pitchFamily="34" charset="0"/>
                <a:ea typeface="微軟正黑體" pitchFamily="34" charset="-120"/>
                <a:sym typeface="Calibri" pitchFamily="34" charset="0"/>
              </a:rPr>
              <a:t>各項節能減碳方案成效</a:t>
            </a:r>
          </a:p>
        </p:txBody>
      </p:sp>
      <p:graphicFrame>
        <p:nvGraphicFramePr>
          <p:cNvPr id="4" name="表格 3"/>
          <p:cNvGraphicFramePr>
            <a:graphicFrameLocks noGrp="1"/>
          </p:cNvGraphicFramePr>
          <p:nvPr>
            <p:extLst>
              <p:ext uri="{D42A27DB-BD31-4B8C-83A1-F6EECF244321}">
                <p14:modId xmlns:p14="http://schemas.microsoft.com/office/powerpoint/2010/main" val="231932087"/>
              </p:ext>
            </p:extLst>
          </p:nvPr>
        </p:nvGraphicFramePr>
        <p:xfrm>
          <a:off x="3422545" y="5157192"/>
          <a:ext cx="5080000" cy="1181100"/>
        </p:xfrm>
        <a:graphic>
          <a:graphicData uri="http://schemas.openxmlformats.org/drawingml/2006/table">
            <a:tbl>
              <a:tblPr/>
              <a:tblGrid>
                <a:gridCol w="1016000"/>
                <a:gridCol w="1016000"/>
                <a:gridCol w="1016000"/>
                <a:gridCol w="1016000"/>
                <a:gridCol w="1016000"/>
              </a:tblGrid>
              <a:tr h="323850">
                <a:tc rowSpan="2">
                  <a:txBody>
                    <a:bodyPr/>
                    <a:lstStyle/>
                    <a:p>
                      <a:pPr algn="ctr" rtl="0" fontAlgn="ctr"/>
                      <a:r>
                        <a:rPr lang="zh-TW" altLang="en-US" sz="800" b="1" i="0" u="none" strike="noStrike" dirty="0">
                          <a:solidFill>
                            <a:srgbClr val="000000"/>
                          </a:solidFill>
                          <a:effectLst/>
                          <a:latin typeface="微軟正黑體"/>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zh-TW" altLang="en-US" sz="900" b="1" i="0" u="none" strike="noStrike">
                          <a:solidFill>
                            <a:srgbClr val="000000"/>
                          </a:solidFill>
                          <a:effectLst/>
                          <a:latin typeface="微軟正黑體"/>
                        </a:rPr>
                        <a:t>能源使用量</a:t>
                      </a:r>
                      <a:r>
                        <a:rPr lang="en-US" altLang="zh-TW" sz="900" b="1" i="0" u="none" strike="noStrike">
                          <a:solidFill>
                            <a:srgbClr val="000000"/>
                          </a:solidFill>
                          <a:effectLst/>
                          <a:latin typeface="Calibri"/>
                        </a:rPr>
                        <a:t>(</a:t>
                      </a:r>
                      <a:r>
                        <a:rPr lang="zh-TW" altLang="en-US" sz="900" b="1" i="0" u="none" strike="noStrike">
                          <a:solidFill>
                            <a:srgbClr val="000000"/>
                          </a:solidFill>
                          <a:effectLst/>
                          <a:latin typeface="微軟正黑體"/>
                        </a:rPr>
                        <a:t>百萬焦耳</a:t>
                      </a:r>
                      <a:r>
                        <a:rPr lang="en-US" altLang="zh-TW" sz="900" b="1" i="0" u="none" strike="noStrike">
                          <a:solidFill>
                            <a:srgbClr val="000000"/>
                          </a:solidFill>
                          <a:effectLst/>
                          <a:latin typeface="Calibri"/>
                        </a:rPr>
                        <a:t>/</a:t>
                      </a:r>
                      <a:r>
                        <a:rPr lang="zh-TW" altLang="en-US" sz="900" b="1" i="0" u="none" strike="noStrike">
                          <a:solidFill>
                            <a:srgbClr val="000000"/>
                          </a:solidFill>
                          <a:effectLst/>
                          <a:latin typeface="微軟正黑體"/>
                        </a:rPr>
                        <a:t>年</a:t>
                      </a:r>
                      <a:r>
                        <a:rPr lang="en-US" altLang="zh-TW" sz="900" b="1" i="0" u="none" strike="noStrike">
                          <a:solidFill>
                            <a:srgbClr val="000000"/>
                          </a:solidFill>
                          <a:effectLst/>
                          <a:latin typeface="Calibri"/>
                        </a:rPr>
                        <a:t>)</a:t>
                      </a:r>
                      <a:endParaRPr lang="zh-TW" altLang="en-US" sz="900" b="1" i="0" u="none" strike="noStrike">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rtl="0" fontAlgn="ctr"/>
                      <a:r>
                        <a:rPr lang="zh-TW" altLang="en-US" sz="900" b="1" i="0" u="none" strike="noStrike">
                          <a:solidFill>
                            <a:srgbClr val="000000"/>
                          </a:solidFill>
                          <a:effectLst/>
                          <a:latin typeface="微軟正黑體"/>
                        </a:rPr>
                        <a:t>營業收入</a:t>
                      </a:r>
                      <a:r>
                        <a:rPr lang="en-US" altLang="zh-TW" sz="900" b="1" i="0" u="none" strike="noStrike">
                          <a:solidFill>
                            <a:srgbClr val="000000"/>
                          </a:solidFill>
                          <a:effectLst/>
                          <a:latin typeface="微軟正黑體"/>
                        </a:rPr>
                        <a:t>(</a:t>
                      </a:r>
                      <a:r>
                        <a:rPr lang="zh-TW" altLang="en-US" sz="900" b="1" i="0" u="none" strike="noStrike">
                          <a:solidFill>
                            <a:srgbClr val="000000"/>
                          </a:solidFill>
                          <a:effectLst/>
                          <a:latin typeface="微軟正黑體"/>
                        </a:rPr>
                        <a:t>英華達</a:t>
                      </a:r>
                      <a:r>
                        <a:rPr lang="en-US" altLang="zh-TW" sz="900" b="1" i="0" u="none" strike="noStrike">
                          <a:solidFill>
                            <a:srgbClr val="000000"/>
                          </a:solidFill>
                          <a:effectLst/>
                          <a:latin typeface="微軟正黑體"/>
                        </a:rPr>
                        <a:t>)</a:t>
                      </a:r>
                      <a:r>
                        <a:rPr lang="zh-TW" altLang="en-US" sz="900" b="1" i="0" u="none" strike="noStrike">
                          <a:solidFill>
                            <a:srgbClr val="000000"/>
                          </a:solidFill>
                          <a:effectLst/>
                          <a:latin typeface="微軟正黑體"/>
                        </a:rPr>
                        <a:t>新台幣：百萬元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zh-TW" altLang="en-US" sz="900" b="1" i="0" u="none" strike="noStrike">
                          <a:solidFill>
                            <a:srgbClr val="000000"/>
                          </a:solidFill>
                          <a:effectLst/>
                          <a:latin typeface="微軟正黑體"/>
                        </a:rPr>
                        <a:t>英華達能源使用強度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rtl="0" fontAlgn="ctr"/>
                      <a:r>
                        <a:rPr lang="zh-TW" altLang="en-US" sz="900" b="1" i="0" u="none" strike="noStrike">
                          <a:solidFill>
                            <a:srgbClr val="000000"/>
                          </a:solidFill>
                          <a:effectLst/>
                          <a:latin typeface="微軟正黑體"/>
                        </a:rPr>
                        <a:t>差異百分比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3850">
                <a:tc vMerge="1">
                  <a:txBody>
                    <a:bodyPr/>
                    <a:lstStyle/>
                    <a:p>
                      <a:endParaRPr lang="zh-TW" altLang="en-US"/>
                    </a:p>
                  </a:txBody>
                  <a:tcPr/>
                </a:tc>
                <a:tc>
                  <a:txBody>
                    <a:bodyPr/>
                    <a:lstStyle/>
                    <a:p>
                      <a:pPr algn="ctr" rtl="0" fontAlgn="ctr"/>
                      <a:r>
                        <a:rPr lang="zh-TW" altLang="en-US" sz="900" b="1" i="0" u="none" strike="noStrike">
                          <a:solidFill>
                            <a:srgbClr val="000000"/>
                          </a:solidFill>
                          <a:effectLst/>
                          <a:latin typeface="微軟正黑體"/>
                        </a:rPr>
                        <a:t>英華達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rtl="0" fontAlgn="ctr"/>
                      <a:r>
                        <a:rPr lang="en-US" altLang="zh-TW" sz="900" b="1" i="0" u="none" strike="noStrike">
                          <a:solidFill>
                            <a:srgbClr val="000000"/>
                          </a:solidFill>
                          <a:effectLst/>
                          <a:latin typeface="微軟正黑體"/>
                        </a:rPr>
                        <a:t>(</a:t>
                      </a:r>
                      <a:r>
                        <a:rPr lang="zh-TW" altLang="en-US" sz="900" b="1" i="0" u="none" strike="noStrike">
                          <a:solidFill>
                            <a:srgbClr val="000000"/>
                          </a:solidFill>
                          <a:effectLst/>
                          <a:latin typeface="微軟正黑體"/>
                        </a:rPr>
                        <a:t>百萬焦耳</a:t>
                      </a:r>
                      <a:r>
                        <a:rPr lang="en-US" altLang="zh-TW" sz="900" b="1" i="0" u="none" strike="noStrike">
                          <a:solidFill>
                            <a:srgbClr val="000000"/>
                          </a:solidFill>
                          <a:effectLst/>
                          <a:latin typeface="微軟正黑體"/>
                        </a:rPr>
                        <a:t>/</a:t>
                      </a:r>
                      <a:r>
                        <a:rPr lang="zh-TW" altLang="en-US" sz="900" b="1" i="0" u="none" strike="noStrike">
                          <a:solidFill>
                            <a:srgbClr val="000000"/>
                          </a:solidFill>
                          <a:effectLst/>
                          <a:latin typeface="微軟正黑體"/>
                        </a:rPr>
                        <a:t>百萬元營收</a:t>
                      </a:r>
                      <a:r>
                        <a:rPr lang="en-US" altLang="zh-TW" sz="900" b="1"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zh-TW" altLang="en-US"/>
                    </a:p>
                  </a:txBody>
                  <a:tcPr/>
                </a:tc>
              </a:tr>
              <a:tr h="266700">
                <a:tc>
                  <a:txBody>
                    <a:bodyPr/>
                    <a:lstStyle/>
                    <a:p>
                      <a:pPr algn="ctr" rtl="0" fontAlgn="ctr"/>
                      <a:r>
                        <a:rPr lang="en-US" altLang="zh-TW" sz="900" b="1" i="0" u="none" strike="noStrike">
                          <a:solidFill>
                            <a:srgbClr val="000000"/>
                          </a:solidFill>
                          <a:effectLst/>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800" b="1" i="0" u="none" strike="noStrike" dirty="0">
                          <a:solidFill>
                            <a:srgbClr val="000000"/>
                          </a:solidFill>
                          <a:effectLst/>
                          <a:latin typeface="Arial Unicode MS"/>
                        </a:rPr>
                        <a:t>661,522,188.98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800" b="1" i="0" u="none" strike="noStrike">
                          <a:solidFill>
                            <a:srgbClr val="000000"/>
                          </a:solidFill>
                          <a:effectLst/>
                          <a:latin typeface="Arial Unicode MS"/>
                        </a:rPr>
                        <a:t>81424.18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1" i="0" u="none" strike="noStrike" dirty="0">
                          <a:solidFill>
                            <a:srgbClr val="000000"/>
                          </a:solidFill>
                          <a:effectLst/>
                          <a:latin typeface="Arial Unicode MS"/>
                        </a:rPr>
                        <a:t>8.124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800" b="1" i="0" u="none" strike="noStrike">
                          <a:solidFill>
                            <a:srgbClr val="000000"/>
                          </a:solidFill>
                          <a:effectLst/>
                          <a:latin typeface="Arial Unicode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ctr" rtl="0" fontAlgn="ctr"/>
                      <a:r>
                        <a:rPr lang="en-US" altLang="zh-TW" sz="900" b="1" i="0" u="none" strike="noStrike">
                          <a:solidFill>
                            <a:srgbClr val="000000"/>
                          </a:solidFill>
                          <a:effectLst/>
                          <a:latin typeface="Calibri"/>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800" b="1" i="0" u="none" strike="noStrike">
                          <a:solidFill>
                            <a:srgbClr val="000000"/>
                          </a:solidFill>
                          <a:effectLst/>
                          <a:latin typeface="Arial Unicode MS"/>
                        </a:rPr>
                        <a:t>628,965,955.55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800" b="1" i="0" u="none" strike="noStrike">
                          <a:solidFill>
                            <a:srgbClr val="000000"/>
                          </a:solidFill>
                          <a:effectLst/>
                          <a:latin typeface="Arial Unicode MS"/>
                        </a:rPr>
                        <a:t>80700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zh-TW" altLang="en-US" sz="800" b="1" i="0" u="none" strike="noStrike">
                          <a:solidFill>
                            <a:srgbClr val="000000"/>
                          </a:solidFill>
                          <a:effectLst/>
                          <a:latin typeface="Arial Unicode MS"/>
                        </a:rPr>
                        <a:t>                </a:t>
                      </a:r>
                      <a:r>
                        <a:rPr lang="en-US" altLang="zh-TW" sz="800" b="1" i="0" u="none" strike="noStrike">
                          <a:solidFill>
                            <a:srgbClr val="000000"/>
                          </a:solidFill>
                          <a:effectLst/>
                          <a:latin typeface="Arial Unicode MS"/>
                        </a:rPr>
                        <a:t>7,794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800" b="1" i="0" u="none" strike="noStrike" dirty="0">
                          <a:solidFill>
                            <a:srgbClr val="000000"/>
                          </a:solidFill>
                          <a:effectLst/>
                          <a:latin typeface="Arial Unicode MS"/>
                        </a:rPr>
                        <a:t>-4.07%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文字方塊 9"/>
          <p:cNvSpPr txBox="1"/>
          <p:nvPr/>
        </p:nvSpPr>
        <p:spPr>
          <a:xfrm>
            <a:off x="2000672" y="395483"/>
            <a:ext cx="2221520"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302-</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1 </a:t>
            </a:r>
            <a:r>
              <a:rPr lang="zh-TW" altLang="en-US" sz="1100" dirty="0" smtClean="0">
                <a:latin typeface="微軟正黑體" panose="020B0604030504040204" pitchFamily="34" charset="-120"/>
                <a:ea typeface="微軟正黑體" panose="020B0604030504040204" pitchFamily="34" charset="-120"/>
              </a:rPr>
              <a:t>組織內部能源消耗量</a:t>
            </a:r>
            <a:endParaRPr lang="zh-TW" altLang="en-US" sz="11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250627" y="395759"/>
            <a:ext cx="1698039"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302-</a:t>
            </a:r>
            <a:r>
              <a:rPr lang="zh-TW" altLang="en-US" sz="1100" dirty="0" smtClean="0">
                <a:latin typeface="微軟正黑體" panose="020B0604030504040204" pitchFamily="34" charset="-120"/>
                <a:ea typeface="微軟正黑體" panose="020B0604030504040204" pitchFamily="34" charset="-120"/>
              </a:rPr>
              <a:t> </a:t>
            </a:r>
            <a:r>
              <a:rPr lang="en-US" altLang="zh-TW" sz="1100" dirty="0">
                <a:latin typeface="微軟正黑體" panose="020B0604030504040204" pitchFamily="34" charset="-120"/>
                <a:ea typeface="微軟正黑體" panose="020B0604030504040204" pitchFamily="34" charset="-120"/>
              </a:rPr>
              <a:t>3</a:t>
            </a:r>
            <a:r>
              <a:rPr lang="en-US" altLang="zh-TW" sz="1100" dirty="0" smtClean="0">
                <a:latin typeface="微軟正黑體" panose="020B0604030504040204" pitchFamily="34" charset="-120"/>
                <a:ea typeface="微軟正黑體" panose="020B0604030504040204" pitchFamily="34" charset="-120"/>
              </a:rPr>
              <a:t> </a:t>
            </a:r>
            <a:r>
              <a:rPr lang="zh-TW" altLang="en-US" sz="1100" dirty="0" smtClean="0">
                <a:latin typeface="微軟正黑體" panose="020B0604030504040204" pitchFamily="34" charset="-120"/>
                <a:ea typeface="微軟正黑體" panose="020B0604030504040204" pitchFamily="34" charset="-120"/>
              </a:rPr>
              <a:t>能源密集度</a:t>
            </a:r>
            <a:endParaRPr lang="zh-TW" altLang="en-US" sz="11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5977104" y="385777"/>
            <a:ext cx="1928224"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302-</a:t>
            </a:r>
            <a:r>
              <a:rPr lang="zh-TW" altLang="en-US" sz="1100" dirty="0" smtClean="0">
                <a:latin typeface="微軟正黑體" panose="020B0604030504040204" pitchFamily="34" charset="-120"/>
                <a:ea typeface="微軟正黑體" panose="020B0604030504040204" pitchFamily="34" charset="-120"/>
              </a:rPr>
              <a:t> </a:t>
            </a:r>
            <a:r>
              <a:rPr lang="en-US" altLang="zh-TW" sz="1100" dirty="0">
                <a:latin typeface="微軟正黑體" panose="020B0604030504040204" pitchFamily="34" charset="-120"/>
                <a:ea typeface="微軟正黑體" panose="020B0604030504040204" pitchFamily="34" charset="-120"/>
              </a:rPr>
              <a:t>4</a:t>
            </a:r>
            <a:r>
              <a:rPr lang="en-US" altLang="zh-TW" sz="1100" dirty="0" smtClean="0">
                <a:latin typeface="微軟正黑體" panose="020B0604030504040204" pitchFamily="34" charset="-120"/>
                <a:ea typeface="微軟正黑體" panose="020B0604030504040204" pitchFamily="34" charset="-120"/>
              </a:rPr>
              <a:t> </a:t>
            </a:r>
            <a:r>
              <a:rPr lang="zh-TW" altLang="en-US" sz="1100" dirty="0">
                <a:latin typeface="微軟正黑體" panose="020B0604030504040204" pitchFamily="34" charset="-120"/>
                <a:ea typeface="微軟正黑體" panose="020B0604030504040204" pitchFamily="34" charset="-120"/>
              </a:rPr>
              <a:t>減少</a:t>
            </a:r>
            <a:r>
              <a:rPr lang="zh-TW" altLang="en-US" sz="1100" dirty="0" smtClean="0">
                <a:latin typeface="微軟正黑體" panose="020B0604030504040204" pitchFamily="34" charset="-120"/>
                <a:ea typeface="微軟正黑體" panose="020B0604030504040204" pitchFamily="34" charset="-120"/>
              </a:rPr>
              <a:t>能源的消耗</a:t>
            </a:r>
            <a:endParaRPr lang="zh-TW" altLang="en-US" sz="11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7944520" y="369888"/>
            <a:ext cx="1905024"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305-</a:t>
            </a:r>
            <a:r>
              <a:rPr lang="zh-TW" altLang="en-US" sz="1100" dirty="0" smtClean="0">
                <a:latin typeface="微軟正黑體" panose="020B0604030504040204" pitchFamily="34" charset="-120"/>
                <a:ea typeface="微軟正黑體" panose="020B0604030504040204" pitchFamily="34" charset="-120"/>
              </a:rPr>
              <a:t> </a:t>
            </a:r>
            <a:r>
              <a:rPr lang="en-US" altLang="zh-TW" sz="1100" dirty="0">
                <a:latin typeface="微軟正黑體" panose="020B0604030504040204" pitchFamily="34" charset="-120"/>
                <a:ea typeface="微軟正黑體" panose="020B0604030504040204" pitchFamily="34" charset="-120"/>
              </a:rPr>
              <a:t>5</a:t>
            </a:r>
            <a:r>
              <a:rPr lang="en-US" altLang="zh-TW" sz="1100" dirty="0" smtClean="0">
                <a:latin typeface="微軟正黑體" panose="020B0604030504040204" pitchFamily="34" charset="-120"/>
                <a:ea typeface="微軟正黑體" panose="020B0604030504040204" pitchFamily="34" charset="-120"/>
              </a:rPr>
              <a:t> GHG</a:t>
            </a:r>
            <a:r>
              <a:rPr lang="zh-TW" altLang="en-US" sz="1100" dirty="0" smtClean="0">
                <a:latin typeface="微軟正黑體" panose="020B0604030504040204" pitchFamily="34" charset="-120"/>
                <a:ea typeface="微軟正黑體" panose="020B0604030504040204" pitchFamily="34" charset="-120"/>
              </a:rPr>
              <a:t>排放</a:t>
            </a:r>
            <a:r>
              <a:rPr lang="zh-TW" altLang="en-US" sz="1100" dirty="0">
                <a:latin typeface="微軟正黑體" panose="020B0604030504040204" pitchFamily="34" charset="-120"/>
                <a:ea typeface="微軟正黑體" panose="020B0604030504040204" pitchFamily="34" charset="-120"/>
              </a:rPr>
              <a:t>減量</a:t>
            </a:r>
          </a:p>
        </p:txBody>
      </p:sp>
      <p:graphicFrame>
        <p:nvGraphicFramePr>
          <p:cNvPr id="3" name="表格 2"/>
          <p:cNvGraphicFramePr>
            <a:graphicFrameLocks noGrp="1"/>
          </p:cNvGraphicFramePr>
          <p:nvPr>
            <p:extLst>
              <p:ext uri="{D42A27DB-BD31-4B8C-83A1-F6EECF244321}">
                <p14:modId xmlns:p14="http://schemas.microsoft.com/office/powerpoint/2010/main" val="17780140"/>
              </p:ext>
            </p:extLst>
          </p:nvPr>
        </p:nvGraphicFramePr>
        <p:xfrm>
          <a:off x="3422542" y="2348880"/>
          <a:ext cx="6210977" cy="2081474"/>
        </p:xfrm>
        <a:graphic>
          <a:graphicData uri="http://schemas.openxmlformats.org/drawingml/2006/table">
            <a:tbl>
              <a:tblPr/>
              <a:tblGrid>
                <a:gridCol w="420399"/>
                <a:gridCol w="1795600"/>
                <a:gridCol w="754619"/>
                <a:gridCol w="1080120"/>
                <a:gridCol w="806411"/>
                <a:gridCol w="676914"/>
                <a:gridCol w="676914"/>
              </a:tblGrid>
              <a:tr h="240710">
                <a:tc gridSpan="7">
                  <a:txBody>
                    <a:bodyPr/>
                    <a:lstStyle/>
                    <a:p>
                      <a:pPr algn="l" fontAlgn="ctr"/>
                      <a:r>
                        <a:rPr lang="en-US" altLang="zh-TW" sz="900" b="0" i="0" u="none" strike="noStrike" dirty="0">
                          <a:solidFill>
                            <a:srgbClr val="000000"/>
                          </a:solidFill>
                          <a:effectLst/>
                          <a:latin typeface="微軟正黑體"/>
                        </a:rPr>
                        <a:t>2018</a:t>
                      </a:r>
                      <a:r>
                        <a:rPr lang="zh-TW" altLang="en-US" sz="900" b="0" i="0" u="none" strike="noStrike" dirty="0">
                          <a:solidFill>
                            <a:srgbClr val="000000"/>
                          </a:solidFill>
                          <a:effectLst/>
                          <a:latin typeface="微軟正黑體"/>
                        </a:rPr>
                        <a:t>年各項節能減碳方案成效</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5270">
                <a:tc>
                  <a:txBody>
                    <a:bodyPr/>
                    <a:lstStyle/>
                    <a:p>
                      <a:pPr algn="ctr" fontAlgn="ctr"/>
                      <a:r>
                        <a:rPr lang="zh-TW" altLang="en-US" sz="900" b="0" i="0" u="none" strike="noStrike">
                          <a:solidFill>
                            <a:srgbClr val="000000"/>
                          </a:solidFill>
                          <a:effectLst/>
                          <a:latin typeface="微軟正黑體"/>
                        </a:rPr>
                        <a:t>區域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微軟正黑體"/>
                        </a:rPr>
                        <a:t>節能減碳方案</a:t>
                      </a:r>
                      <a:endParaRPr lang="zh-TW" altLang="en-US" sz="9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微軟正黑體"/>
                        </a:rPr>
                        <a:t>類別</a:t>
                      </a:r>
                      <a:endParaRPr lang="zh-TW" altLang="en-US" sz="9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微軟正黑體"/>
                        </a:rPr>
                        <a:t>估計年節省</a:t>
                      </a:r>
                      <a:r>
                        <a:rPr lang="en-US" altLang="zh-TW" sz="900" b="0" i="0" u="none" strike="noStrike">
                          <a:solidFill>
                            <a:srgbClr val="000000"/>
                          </a:solidFill>
                          <a:effectLst/>
                          <a:latin typeface="Calibri"/>
                        </a:rPr>
                        <a:t>(</a:t>
                      </a:r>
                      <a:r>
                        <a:rPr lang="en-US" sz="900" b="0" i="0" u="none" strike="noStrike">
                          <a:solidFill>
                            <a:srgbClr val="000000"/>
                          </a:solidFill>
                          <a:effectLst/>
                          <a:latin typeface="Calibri"/>
                        </a:rPr>
                        <a:t>KWh)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細明體"/>
                        </a:rPr>
                        <a:t>百萬焦耳</a:t>
                      </a:r>
                      <a:r>
                        <a:rPr lang="en-US" altLang="zh-TW" sz="900" b="0" i="0" u="none" strike="noStrike">
                          <a:solidFill>
                            <a:srgbClr val="000000"/>
                          </a:solidFill>
                          <a:effectLst/>
                          <a:latin typeface="細明體"/>
                        </a:rPr>
                        <a:t>(</a:t>
                      </a:r>
                      <a:r>
                        <a:rPr lang="en-US" sz="900" b="0" i="0" u="none" strike="noStrike">
                          <a:solidFill>
                            <a:srgbClr val="000000"/>
                          </a:solidFill>
                          <a:effectLst/>
                          <a:latin typeface="細明體"/>
                        </a:rPr>
                        <a:t>MJ)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zh-TW" altLang="en-US" sz="900" b="0" i="0" u="none" strike="noStrike">
                          <a:solidFill>
                            <a:srgbClr val="000000"/>
                          </a:solidFill>
                          <a:effectLst/>
                          <a:latin typeface="微軟正黑體"/>
                        </a:rPr>
                        <a:t>年減碳量</a:t>
                      </a:r>
                      <a:r>
                        <a:rPr lang="en-US" altLang="zh-TW" sz="900" b="0" i="0" u="none" strike="noStrike">
                          <a:solidFill>
                            <a:srgbClr val="000000"/>
                          </a:solidFill>
                          <a:effectLst/>
                          <a:latin typeface="Calibri"/>
                        </a:rPr>
                        <a:t>(</a:t>
                      </a:r>
                      <a:r>
                        <a:rPr lang="zh-TW" altLang="en-US" sz="900" b="0" i="0" u="none" strike="noStrike">
                          <a:solidFill>
                            <a:srgbClr val="000000"/>
                          </a:solidFill>
                          <a:effectLst/>
                          <a:latin typeface="微軟正黑體"/>
                        </a:rPr>
                        <a:t>公噸</a:t>
                      </a:r>
                      <a:r>
                        <a:rPr lang="en-US" sz="900" b="0" i="0" u="none" strike="noStrike">
                          <a:solidFill>
                            <a:srgbClr val="000000"/>
                          </a:solidFill>
                          <a:effectLst/>
                          <a:latin typeface="Calibri"/>
                        </a:rPr>
                        <a:t>CO</a:t>
                      </a:r>
                      <a:r>
                        <a:rPr lang="en-US" sz="900" b="0" i="0" u="none" strike="noStrike" baseline="-25000">
                          <a:solidFill>
                            <a:srgbClr val="000000"/>
                          </a:solidFill>
                          <a:effectLst/>
                          <a:latin typeface="Calibri"/>
                        </a:rPr>
                        <a:t>2</a:t>
                      </a:r>
                      <a:r>
                        <a:rPr lang="en-US" sz="900" b="0" i="0" u="none" strike="noStrike">
                          <a:solidFill>
                            <a:srgbClr val="000000"/>
                          </a:solidFill>
                          <a:effectLst/>
                          <a:latin typeface="Calibri"/>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zh-TW" altLang="en-US"/>
                    </a:p>
                  </a:txBody>
                  <a:tcPr/>
                </a:tc>
              </a:tr>
              <a:tr h="255270">
                <a:tc>
                  <a:txBody>
                    <a:bodyPr/>
                    <a:lstStyle/>
                    <a:p>
                      <a:pPr algn="ctr" fontAlgn="ctr"/>
                      <a:r>
                        <a:rPr lang="en-US" sz="900" b="0" i="0" u="none" strike="noStrike">
                          <a:solidFill>
                            <a:srgbClr val="000000"/>
                          </a:solidFill>
                          <a:effectLst/>
                          <a:latin typeface="Calibri"/>
                        </a:rPr>
                        <a:t>IACP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zh-TW" altLang="en-US" sz="900" b="0" i="0" u="none" strike="noStrike" dirty="0">
                          <a:solidFill>
                            <a:srgbClr val="000000"/>
                          </a:solidFill>
                          <a:effectLst/>
                          <a:latin typeface="細明體"/>
                        </a:rPr>
                        <a:t>更換</a:t>
                      </a:r>
                      <a:r>
                        <a:rPr lang="en-US" sz="900" b="0" i="0" u="none" strike="noStrike" dirty="0">
                          <a:solidFill>
                            <a:srgbClr val="000000"/>
                          </a:solidFill>
                          <a:effectLst/>
                          <a:latin typeface="Calibri"/>
                        </a:rPr>
                        <a:t>LED</a:t>
                      </a:r>
                      <a:r>
                        <a:rPr lang="zh-TW" altLang="en-US" sz="900" b="0" i="0" u="none" strike="noStrike" dirty="0">
                          <a:solidFill>
                            <a:srgbClr val="000000"/>
                          </a:solidFill>
                          <a:effectLst/>
                          <a:latin typeface="細明體"/>
                        </a:rPr>
                        <a:t>燈具</a:t>
                      </a:r>
                      <a:endParaRPr lang="zh-TW" altLang="en-US" sz="9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900" b="0" i="0" u="none" strike="noStrike">
                          <a:solidFill>
                            <a:srgbClr val="000000"/>
                          </a:solidFill>
                          <a:effectLst/>
                          <a:latin typeface="微軟正黑體"/>
                        </a:rPr>
                        <a:t>電力</a:t>
                      </a:r>
                      <a:endParaRPr lang="zh-TW" altLang="en-US" sz="9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900" b="0" i="0" u="none" strike="noStrike">
                          <a:solidFill>
                            <a:srgbClr val="000000"/>
                          </a:solidFill>
                          <a:effectLst/>
                          <a:latin typeface="Calibri"/>
                        </a:rPr>
                        <a:t>728,133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900" b="0" i="0" u="none" strike="noStrike">
                          <a:solidFill>
                            <a:srgbClr val="000000"/>
                          </a:solidFill>
                          <a:effectLst/>
                          <a:latin typeface="Calibri"/>
                        </a:rPr>
                        <a:t>2,621,278.80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900" b="0" i="0" u="none" strike="noStrike" dirty="0">
                          <a:solidFill>
                            <a:srgbClr val="000000"/>
                          </a:solidFill>
                          <a:effectLst/>
                          <a:latin typeface="Calibri"/>
                        </a:rPr>
                        <a:t>573.77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900" b="0" i="0" u="none" strike="noStrike" dirty="0">
                          <a:solidFill>
                            <a:srgbClr val="000000"/>
                          </a:solidFill>
                          <a:effectLst/>
                          <a:latin typeface="Calibri"/>
                        </a:rPr>
                        <a:t>573.77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55270">
                <a:tc rowSpan="4">
                  <a:txBody>
                    <a:bodyPr/>
                    <a:lstStyle/>
                    <a:p>
                      <a:pPr algn="ctr" fontAlgn="ctr"/>
                      <a:r>
                        <a:rPr lang="en-US" sz="900" b="0" i="0" u="none" strike="noStrike">
                          <a:solidFill>
                            <a:srgbClr val="000000"/>
                          </a:solidFill>
                          <a:effectLst/>
                          <a:latin typeface="Calibri"/>
                        </a:rPr>
                        <a:t>IACJ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altLang="zh-TW" sz="900" b="0" i="0" u="none" strike="noStrike">
                          <a:solidFill>
                            <a:srgbClr val="000000"/>
                          </a:solidFill>
                          <a:effectLst/>
                          <a:latin typeface="細明體"/>
                        </a:rPr>
                        <a:t>A</a:t>
                      </a:r>
                      <a:r>
                        <a:rPr lang="zh-TW" altLang="en-US" sz="900" b="0" i="0" u="none" strike="noStrike">
                          <a:solidFill>
                            <a:srgbClr val="000000"/>
                          </a:solidFill>
                          <a:effectLst/>
                          <a:latin typeface="細明體"/>
                        </a:rPr>
                        <a:t>棟</a:t>
                      </a:r>
                      <a:r>
                        <a:rPr lang="en-US" altLang="zh-TW" sz="900" b="0" i="0" u="none" strike="noStrike">
                          <a:solidFill>
                            <a:srgbClr val="000000"/>
                          </a:solidFill>
                          <a:effectLst/>
                          <a:latin typeface="細明體"/>
                        </a:rPr>
                        <a:t>SMT/MP</a:t>
                      </a:r>
                      <a:r>
                        <a:rPr lang="zh-TW" altLang="en-US" sz="900" b="0" i="0" u="none" strike="noStrike">
                          <a:solidFill>
                            <a:srgbClr val="000000"/>
                          </a:solidFill>
                          <a:effectLst/>
                          <a:latin typeface="細明體"/>
                        </a:rPr>
                        <a:t>產線</a:t>
                      </a:r>
                      <a:r>
                        <a:rPr lang="en-US" altLang="zh-TW" sz="900" b="0" i="0" u="none" strike="noStrike">
                          <a:solidFill>
                            <a:srgbClr val="000000"/>
                          </a:solidFill>
                          <a:effectLst/>
                          <a:latin typeface="細明體"/>
                        </a:rPr>
                        <a:t>-</a:t>
                      </a:r>
                      <a:r>
                        <a:rPr lang="zh-TW" altLang="en-US" sz="900" b="0" i="0" u="none" strike="noStrike">
                          <a:solidFill>
                            <a:srgbClr val="000000"/>
                          </a:solidFill>
                          <a:effectLst/>
                          <a:latin typeface="細明體"/>
                        </a:rPr>
                        <a:t>傳統燈具汰換</a:t>
                      </a:r>
                      <a:r>
                        <a:rPr lang="en-US" altLang="zh-TW" sz="900" b="0" i="0" u="none" strike="noStrike">
                          <a:solidFill>
                            <a:srgbClr val="000000"/>
                          </a:solidFill>
                          <a:effectLst/>
                          <a:latin typeface="細明體"/>
                        </a:rPr>
                        <a:t>LED</a:t>
                      </a:r>
                      <a:r>
                        <a:rPr lang="zh-TW" altLang="en-US" sz="900" b="0" i="0" u="none" strike="noStrike">
                          <a:solidFill>
                            <a:srgbClr val="000000"/>
                          </a:solidFill>
                          <a:effectLst/>
                          <a:latin typeface="細明體"/>
                        </a:rPr>
                        <a:t>節能燈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900" b="0" i="0" u="none" strike="noStrike">
                          <a:solidFill>
                            <a:srgbClr val="000000"/>
                          </a:solidFill>
                          <a:effectLst/>
                          <a:latin typeface="微軟正黑體"/>
                        </a:rPr>
                        <a:t>電力</a:t>
                      </a:r>
                      <a:endParaRPr lang="zh-TW" altLang="en-US" sz="9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69,458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250,048.80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Calibri"/>
                        </a:rPr>
                        <a:t>48.86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4">
                  <a:txBody>
                    <a:bodyPr/>
                    <a:lstStyle/>
                    <a:p>
                      <a:pPr algn="ctr" fontAlgn="ctr"/>
                      <a:r>
                        <a:rPr lang="en-US" altLang="zh-TW" sz="900" b="0" i="0" u="none" strike="noStrike" dirty="0">
                          <a:solidFill>
                            <a:srgbClr val="000000"/>
                          </a:solidFill>
                          <a:effectLst/>
                          <a:latin typeface="Calibri"/>
                        </a:rPr>
                        <a:t>220.88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55270">
                <a:tc vMerge="1">
                  <a:txBody>
                    <a:bodyPr/>
                    <a:lstStyle/>
                    <a:p>
                      <a:endParaRPr lang="zh-TW" altLang="en-US"/>
                    </a:p>
                  </a:txBody>
                  <a:tcPr/>
                </a:tc>
                <a:tc>
                  <a:txBody>
                    <a:bodyPr/>
                    <a:lstStyle/>
                    <a:p>
                      <a:pPr algn="l" fontAlgn="ctr"/>
                      <a:r>
                        <a:rPr lang="en-US" altLang="zh-TW" sz="900" b="0" i="0" u="none" strike="noStrike">
                          <a:solidFill>
                            <a:srgbClr val="000000"/>
                          </a:solidFill>
                          <a:effectLst/>
                          <a:latin typeface="細明體"/>
                        </a:rPr>
                        <a:t>A</a:t>
                      </a:r>
                      <a:r>
                        <a:rPr lang="zh-TW" altLang="en-US" sz="900" b="0" i="0" u="none" strike="noStrike">
                          <a:solidFill>
                            <a:srgbClr val="000000"/>
                          </a:solidFill>
                          <a:effectLst/>
                          <a:latin typeface="細明體"/>
                        </a:rPr>
                        <a:t>棟</a:t>
                      </a:r>
                      <a:r>
                        <a:rPr lang="en-US" altLang="zh-TW" sz="900" b="0" i="0" u="none" strike="noStrike">
                          <a:solidFill>
                            <a:srgbClr val="000000"/>
                          </a:solidFill>
                          <a:effectLst/>
                          <a:latin typeface="細明體"/>
                        </a:rPr>
                        <a:t>SMT/MP</a:t>
                      </a:r>
                      <a:r>
                        <a:rPr lang="zh-TW" altLang="en-US" sz="900" b="0" i="0" u="none" strike="noStrike">
                          <a:solidFill>
                            <a:srgbClr val="000000"/>
                          </a:solidFill>
                          <a:effectLst/>
                          <a:latin typeface="細明體"/>
                        </a:rPr>
                        <a:t>產線</a:t>
                      </a:r>
                      <a:r>
                        <a:rPr lang="en-US" altLang="zh-TW" sz="900" b="0" i="0" u="none" strike="noStrike">
                          <a:solidFill>
                            <a:srgbClr val="000000"/>
                          </a:solidFill>
                          <a:effectLst/>
                          <a:latin typeface="細明體"/>
                        </a:rPr>
                        <a:t>-</a:t>
                      </a:r>
                      <a:r>
                        <a:rPr lang="zh-TW" altLang="en-US" sz="900" b="0" i="0" u="none" strike="noStrike">
                          <a:solidFill>
                            <a:srgbClr val="000000"/>
                          </a:solidFill>
                          <a:effectLst/>
                          <a:latin typeface="細明體"/>
                        </a:rPr>
                        <a:t>傳統燈具汰換</a:t>
                      </a:r>
                      <a:r>
                        <a:rPr lang="en-US" altLang="zh-TW" sz="900" b="0" i="0" u="none" strike="noStrike">
                          <a:solidFill>
                            <a:srgbClr val="000000"/>
                          </a:solidFill>
                          <a:effectLst/>
                          <a:latin typeface="細明體"/>
                        </a:rPr>
                        <a:t>LED</a:t>
                      </a:r>
                      <a:r>
                        <a:rPr lang="zh-TW" altLang="en-US" sz="900" b="0" i="0" u="none" strike="noStrike">
                          <a:solidFill>
                            <a:srgbClr val="000000"/>
                          </a:solidFill>
                          <a:effectLst/>
                          <a:latin typeface="細明體"/>
                        </a:rPr>
                        <a:t>節能燈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900" b="0" i="0" u="none" strike="noStrike">
                          <a:solidFill>
                            <a:srgbClr val="000000"/>
                          </a:solidFill>
                          <a:effectLst/>
                          <a:latin typeface="微軟正黑體"/>
                        </a:rPr>
                        <a:t>電力</a:t>
                      </a:r>
                      <a:endParaRPr lang="zh-TW" altLang="en-US" sz="9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Calibri"/>
                        </a:rPr>
                        <a:t>42,609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153,392.40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Calibri"/>
                        </a:rPr>
                        <a:t>29.98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r>
              <a:tr h="255270">
                <a:tc vMerge="1">
                  <a:txBody>
                    <a:bodyPr/>
                    <a:lstStyle/>
                    <a:p>
                      <a:endParaRPr lang="zh-TW" altLang="en-US"/>
                    </a:p>
                  </a:txBody>
                  <a:tcPr/>
                </a:tc>
                <a:tc>
                  <a:txBody>
                    <a:bodyPr/>
                    <a:lstStyle/>
                    <a:p>
                      <a:pPr algn="l" fontAlgn="ctr"/>
                      <a:r>
                        <a:rPr lang="en-US" altLang="zh-TW" sz="900" b="0" i="0" u="none" strike="noStrike">
                          <a:solidFill>
                            <a:srgbClr val="000000"/>
                          </a:solidFill>
                          <a:effectLst/>
                          <a:latin typeface="細明體"/>
                        </a:rPr>
                        <a:t>A</a:t>
                      </a:r>
                      <a:r>
                        <a:rPr lang="zh-TW" altLang="en-US" sz="900" b="0" i="0" u="none" strike="noStrike">
                          <a:solidFill>
                            <a:srgbClr val="000000"/>
                          </a:solidFill>
                          <a:effectLst/>
                          <a:latin typeface="細明體"/>
                        </a:rPr>
                        <a:t>棟</a:t>
                      </a:r>
                      <a:r>
                        <a:rPr lang="en-US" altLang="zh-TW" sz="900" b="0" i="0" u="none" strike="noStrike">
                          <a:solidFill>
                            <a:srgbClr val="000000"/>
                          </a:solidFill>
                          <a:effectLst/>
                          <a:latin typeface="細明體"/>
                        </a:rPr>
                        <a:t>SMT/MP</a:t>
                      </a:r>
                      <a:r>
                        <a:rPr lang="zh-TW" altLang="en-US" sz="900" b="0" i="0" u="none" strike="noStrike">
                          <a:solidFill>
                            <a:srgbClr val="000000"/>
                          </a:solidFill>
                          <a:effectLst/>
                          <a:latin typeface="細明體"/>
                        </a:rPr>
                        <a:t>產線</a:t>
                      </a:r>
                      <a:r>
                        <a:rPr lang="en-US" altLang="zh-TW" sz="900" b="0" i="0" u="none" strike="noStrike">
                          <a:solidFill>
                            <a:srgbClr val="000000"/>
                          </a:solidFill>
                          <a:effectLst/>
                          <a:latin typeface="細明體"/>
                        </a:rPr>
                        <a:t>-</a:t>
                      </a:r>
                      <a:r>
                        <a:rPr lang="zh-TW" altLang="en-US" sz="900" b="0" i="0" u="none" strike="noStrike">
                          <a:solidFill>
                            <a:srgbClr val="000000"/>
                          </a:solidFill>
                          <a:effectLst/>
                          <a:latin typeface="細明體"/>
                        </a:rPr>
                        <a:t>傳統燈具汰換</a:t>
                      </a:r>
                      <a:r>
                        <a:rPr lang="en-US" altLang="zh-TW" sz="900" b="0" i="0" u="none" strike="noStrike">
                          <a:solidFill>
                            <a:srgbClr val="000000"/>
                          </a:solidFill>
                          <a:effectLst/>
                          <a:latin typeface="細明體"/>
                        </a:rPr>
                        <a:t>LED</a:t>
                      </a:r>
                      <a:r>
                        <a:rPr lang="zh-TW" altLang="en-US" sz="900" b="0" i="0" u="none" strike="noStrike">
                          <a:solidFill>
                            <a:srgbClr val="000000"/>
                          </a:solidFill>
                          <a:effectLst/>
                          <a:latin typeface="細明體"/>
                        </a:rPr>
                        <a:t>節能燈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900" b="0" i="0" u="none" strike="noStrike">
                          <a:solidFill>
                            <a:srgbClr val="000000"/>
                          </a:solidFill>
                          <a:effectLst/>
                          <a:latin typeface="微軟正黑體"/>
                        </a:rPr>
                        <a:t>電力</a:t>
                      </a:r>
                      <a:endParaRPr lang="zh-TW" altLang="en-US" sz="9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201,265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724,554.00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Calibri"/>
                        </a:rPr>
                        <a:t>141.59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r>
              <a:tr h="255270">
                <a:tc vMerge="1">
                  <a:txBody>
                    <a:bodyPr/>
                    <a:lstStyle/>
                    <a:p>
                      <a:endParaRPr lang="zh-TW" altLang="en-US"/>
                    </a:p>
                  </a:txBody>
                  <a:tcPr/>
                </a:tc>
                <a:tc>
                  <a:txBody>
                    <a:bodyPr/>
                    <a:lstStyle/>
                    <a:p>
                      <a:pPr algn="l" fontAlgn="ctr"/>
                      <a:r>
                        <a:rPr lang="en-US" altLang="zh-TW" sz="900" b="0" i="0" u="none" strike="noStrike">
                          <a:solidFill>
                            <a:srgbClr val="000000"/>
                          </a:solidFill>
                          <a:effectLst/>
                          <a:latin typeface="細明體"/>
                        </a:rPr>
                        <a:t>A</a:t>
                      </a:r>
                      <a:r>
                        <a:rPr lang="zh-TW" altLang="en-US" sz="900" b="0" i="0" u="none" strike="noStrike">
                          <a:solidFill>
                            <a:srgbClr val="000000"/>
                          </a:solidFill>
                          <a:effectLst/>
                          <a:latin typeface="細明體"/>
                        </a:rPr>
                        <a:t>棟</a:t>
                      </a:r>
                      <a:r>
                        <a:rPr lang="en-US" altLang="zh-TW" sz="900" b="0" i="0" u="none" strike="noStrike">
                          <a:solidFill>
                            <a:srgbClr val="000000"/>
                          </a:solidFill>
                          <a:effectLst/>
                          <a:latin typeface="細明體"/>
                        </a:rPr>
                        <a:t>SMT/MP</a:t>
                      </a:r>
                      <a:r>
                        <a:rPr lang="zh-TW" altLang="en-US" sz="900" b="0" i="0" u="none" strike="noStrike">
                          <a:solidFill>
                            <a:srgbClr val="000000"/>
                          </a:solidFill>
                          <a:effectLst/>
                          <a:latin typeface="細明體"/>
                        </a:rPr>
                        <a:t>產線</a:t>
                      </a:r>
                      <a:r>
                        <a:rPr lang="en-US" altLang="zh-TW" sz="900" b="0" i="0" u="none" strike="noStrike">
                          <a:solidFill>
                            <a:srgbClr val="000000"/>
                          </a:solidFill>
                          <a:effectLst/>
                          <a:latin typeface="細明體"/>
                        </a:rPr>
                        <a:t>-</a:t>
                      </a:r>
                      <a:r>
                        <a:rPr lang="zh-TW" altLang="en-US" sz="900" b="0" i="0" u="none" strike="noStrike">
                          <a:solidFill>
                            <a:srgbClr val="000000"/>
                          </a:solidFill>
                          <a:effectLst/>
                          <a:latin typeface="細明體"/>
                        </a:rPr>
                        <a:t>傳統燈具汰換</a:t>
                      </a:r>
                      <a:r>
                        <a:rPr lang="en-US" altLang="zh-TW" sz="900" b="0" i="0" u="none" strike="noStrike">
                          <a:solidFill>
                            <a:srgbClr val="000000"/>
                          </a:solidFill>
                          <a:effectLst/>
                          <a:latin typeface="細明體"/>
                        </a:rPr>
                        <a:t>LED</a:t>
                      </a:r>
                      <a:r>
                        <a:rPr lang="zh-TW" altLang="en-US" sz="900" b="0" i="0" u="none" strike="noStrike">
                          <a:solidFill>
                            <a:srgbClr val="000000"/>
                          </a:solidFill>
                          <a:effectLst/>
                          <a:latin typeface="細明體"/>
                        </a:rPr>
                        <a:t>節能燈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900" b="0" i="0" u="none" strike="noStrike">
                          <a:solidFill>
                            <a:srgbClr val="000000"/>
                          </a:solidFill>
                          <a:effectLst/>
                          <a:latin typeface="微軟正黑體"/>
                        </a:rPr>
                        <a:t>電力</a:t>
                      </a:r>
                      <a:endParaRPr lang="zh-TW" altLang="en-US" sz="9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2,286.00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Calibri"/>
                        </a:rPr>
                        <a:t>0.45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r>
              <a:tr h="232944">
                <a:tc>
                  <a:txBody>
                    <a:bodyPr/>
                    <a:lstStyle/>
                    <a:p>
                      <a:pPr algn="ctr" fontAlgn="ctr"/>
                      <a:r>
                        <a:rPr lang="zh-TW" altLang="en-US" sz="900" b="0" i="0" u="none" strike="noStrike">
                          <a:solidFill>
                            <a:srgbClr val="000000"/>
                          </a:solidFill>
                          <a:effectLst/>
                          <a:latin typeface="細明體"/>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zh-TW" altLang="en-US" sz="9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zh-TW" altLang="en-US" sz="900" b="0" i="0" u="none" strike="noStrike">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zh-TW" altLang="en-US" sz="900" b="0" i="0" u="none" strike="noStrike">
                          <a:solidFill>
                            <a:srgbClr val="000000"/>
                          </a:solidFill>
                          <a:effectLst/>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zh-TW" sz="900" b="0" i="0" u="none" strike="noStrike">
                          <a:solidFill>
                            <a:srgbClr val="000000"/>
                          </a:solidFill>
                          <a:effectLst/>
                          <a:latin typeface="Calibri"/>
                        </a:rPr>
                        <a:t>3,751,560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gridSpan="2">
                  <a:txBody>
                    <a:bodyPr/>
                    <a:lstStyle/>
                    <a:p>
                      <a:pPr algn="ctr" fontAlgn="ctr"/>
                      <a:r>
                        <a:rPr lang="en-US" altLang="zh-TW" sz="900" b="0" i="0" u="none" strike="noStrike" dirty="0">
                          <a:solidFill>
                            <a:srgbClr val="000000"/>
                          </a:solidFill>
                          <a:effectLst/>
                          <a:latin typeface="Calibri"/>
                        </a:rPr>
                        <a:t>794.64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1478042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2"/>
          </p:nvPr>
        </p:nvSpPr>
        <p:spPr>
          <a:xfrm>
            <a:off x="3440832" y="756611"/>
            <a:ext cx="2891725" cy="60567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lvl="2" indent="0" algn="just">
              <a:lnSpc>
                <a:spcPct val="15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(5).</a:t>
            </a:r>
            <a:r>
              <a:rPr lang="zh-TW" altLang="en-US" sz="900" dirty="0">
                <a:latin typeface="微軟正黑體" panose="020B0604030504040204" pitchFamily="34" charset="-120"/>
                <a:ea typeface="微軟正黑體" panose="020B0604030504040204" pitchFamily="34" charset="-120"/>
              </a:rPr>
              <a:t>環保支出</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為避免公司營運過程造成環境污染，英華達對當地社區並無重大潛在或負面之影響，英華達在空氣污染、廢水、化學品、廢棄物等方面皆有良好的運作與管控機制，有效預防有毒或有害物質污染周遭環境。英華達於</a:t>
            </a:r>
            <a:r>
              <a:rPr lang="en-US" altLang="zh-TW" sz="900" dirty="0">
                <a:latin typeface="微軟正黑體" panose="020B0604030504040204" pitchFamily="34" charset="-120"/>
                <a:ea typeface="微軟正黑體" panose="020B0604030504040204" pitchFamily="34" charset="-120"/>
              </a:rPr>
              <a:t>2018</a:t>
            </a:r>
            <a:r>
              <a:rPr lang="zh-TW" altLang="en-US" sz="900" dirty="0">
                <a:latin typeface="微軟正黑體" panose="020B0604030504040204" pitchFamily="34" charset="-120"/>
                <a:ea typeface="微軟正黑體" panose="020B0604030504040204" pitchFamily="34" charset="-120"/>
              </a:rPr>
              <a:t>年並無發生任何嚴重洩漏事件或因污染環境而遭受損失及處分。</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為降低公司營運對環境所造成之衝擊，未來英華達將持續推行各項污染預防與環境保護工作，</a:t>
            </a:r>
            <a:r>
              <a:rPr lang="en-US" altLang="zh-TW" sz="900" dirty="0">
                <a:latin typeface="微軟正黑體" panose="020B0604030504040204" pitchFamily="34" charset="-120"/>
                <a:ea typeface="微軟正黑體" panose="020B0604030504040204" pitchFamily="34" charset="-120"/>
              </a:rPr>
              <a:t>2018</a:t>
            </a:r>
            <a:r>
              <a:rPr lang="zh-TW" altLang="en-US" sz="900" dirty="0">
                <a:latin typeface="微軟正黑體" panose="020B0604030504040204" pitchFamily="34" charset="-120"/>
                <a:ea typeface="微軟正黑體" panose="020B0604030504040204" pitchFamily="34" charset="-120"/>
              </a:rPr>
              <a:t>年環保總支出約新台幣</a:t>
            </a:r>
            <a:r>
              <a:rPr lang="en-US" altLang="zh-TW" sz="900" dirty="0" smtClean="0">
                <a:latin typeface="微軟正黑體" panose="020B0604030504040204" pitchFamily="34" charset="-120"/>
                <a:ea typeface="微軟正黑體" panose="020B0604030504040204" pitchFamily="34" charset="-120"/>
              </a:rPr>
              <a:t>46,535,929.96</a:t>
            </a:r>
            <a:r>
              <a:rPr lang="zh-TW" altLang="en-US" sz="900" dirty="0" smtClean="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主要包含廢棄物處理、污染防制設備維護、環境檢測、生態綠化、綠色管理體系驗證、產品環保標章ˇ認證、環境教育、節能減碳工程、環境保育活動、職業健康等。</a:t>
            </a:r>
          </a:p>
          <a:p>
            <a:pPr marL="0" lvl="2" indent="268288" algn="just">
              <a:lnSpc>
                <a:spcPct val="150000"/>
              </a:lnSpc>
              <a:spcBef>
                <a:spcPts val="600"/>
              </a:spcBef>
              <a:spcAft>
                <a:spcPts val="600"/>
              </a:spcAft>
              <a:buNone/>
            </a:pPr>
            <a:endParaRPr lang="zh-TW" altLang="en-US" sz="900" dirty="0">
              <a:latin typeface="微軟正黑體" panose="020B0604030504040204" pitchFamily="34" charset="-120"/>
              <a:ea typeface="微軟正黑體" panose="020B0604030504040204" pitchFamily="34" charset="-120"/>
            </a:endParaRPr>
          </a:p>
          <a:p>
            <a:pPr marL="3175" indent="265113"/>
            <a:endParaRPr lang="zh-TW" altLang="en-US" sz="900" dirty="0"/>
          </a:p>
          <a:p>
            <a:pPr marL="0" indent="234000" algn="just">
              <a:lnSpc>
                <a:spcPct val="150000"/>
              </a:lnSpc>
              <a:spcBef>
                <a:spcPts val="600"/>
              </a:spcBef>
              <a:spcAft>
                <a:spcPts val="600"/>
              </a:spcAft>
            </a:pPr>
            <a:endParaRPr lang="zh-TW" altLang="en-US"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p:txBody>
      </p:sp>
      <p:sp>
        <p:nvSpPr>
          <p:cNvPr id="15" name="內容版面配置區 14"/>
          <p:cNvSpPr>
            <a:spLocks noGrp="1"/>
          </p:cNvSpPr>
          <p:nvPr>
            <p:ph idx="13"/>
          </p:nvPr>
        </p:nvSpPr>
        <p:spPr>
          <a:xfrm>
            <a:off x="297888" y="744771"/>
            <a:ext cx="3063242" cy="614061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lvl="2" indent="0" algn="just">
              <a:lnSpc>
                <a:spcPct val="150000"/>
              </a:lnSpc>
              <a:spcBef>
                <a:spcPts val="600"/>
              </a:spcBef>
              <a:buNone/>
            </a:pPr>
            <a:r>
              <a:rPr lang="en-US" altLang="zh-TW" sz="1100" b="1" dirty="0">
                <a:latin typeface="微軟正黑體" panose="020B0604030504040204" pitchFamily="34" charset="-120"/>
                <a:ea typeface="微軟正黑體" panose="020B0604030504040204" pitchFamily="34" charset="-120"/>
                <a:sym typeface="微軟正黑體" pitchFamily="34" charset="-120"/>
              </a:rPr>
              <a:t>7.2.8 </a:t>
            </a:r>
            <a:r>
              <a:rPr lang="zh-TW" altLang="en-US" sz="1100" b="1" dirty="0">
                <a:latin typeface="微軟正黑體" panose="020B0604030504040204" pitchFamily="34" charset="-120"/>
                <a:ea typeface="微軟正黑體" panose="020B0604030504040204" pitchFamily="34" charset="-120"/>
                <a:sym typeface="微軟正黑體" pitchFamily="34" charset="-120"/>
              </a:rPr>
              <a:t>能資源管理</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a:p>
            <a:pPr marL="0" lvl="2" indent="0" algn="just">
              <a:lnSpc>
                <a:spcPct val="15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(4).</a:t>
            </a:r>
            <a:r>
              <a:rPr lang="zh-TW" altLang="en-US" sz="900" dirty="0">
                <a:latin typeface="微軟正黑體" panose="020B0604030504040204" pitchFamily="34" charset="-120"/>
                <a:ea typeface="微軟正黑體" panose="020B0604030504040204" pitchFamily="34" charset="-120"/>
              </a:rPr>
              <a:t>能資源管理</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50000"/>
              </a:lnSpc>
              <a:spcBef>
                <a:spcPts val="0"/>
              </a:spcBef>
              <a:spcAft>
                <a:spcPts val="600"/>
              </a:spcAft>
              <a:buNone/>
            </a:pPr>
            <a:r>
              <a:rPr lang="zh-TW" altLang="en-US" sz="900" dirty="0">
                <a:latin typeface="微軟正黑體" panose="020B0604030504040204" pitchFamily="34" charset="-120"/>
                <a:ea typeface="微軟正黑體" panose="020B0604030504040204" pitchFamily="34" charset="-120"/>
              </a:rPr>
              <a:t>近年來水資源議題一直是國際關注的重點之一，英華達以</a:t>
            </a:r>
            <a:r>
              <a:rPr lang="en-US" altLang="zh-TW" sz="900" dirty="0">
                <a:latin typeface="微軟正黑體" panose="020B0604030504040204" pitchFamily="34" charset="-120"/>
                <a:ea typeface="微軟正黑體" panose="020B0604030504040204" pitchFamily="34" charset="-120"/>
              </a:rPr>
              <a:t>ODM</a:t>
            </a:r>
            <a:r>
              <a:rPr lang="zh-TW" altLang="en-US" sz="900" dirty="0">
                <a:latin typeface="微軟正黑體" panose="020B0604030504040204" pitchFamily="34" charset="-120"/>
                <a:ea typeface="微軟正黑體" panose="020B0604030504040204" pitchFamily="34" charset="-120"/>
              </a:rPr>
              <a:t>組裝生產為主，雖然水資源並非英華達的重大議題，身為地球一份子，英華達仍會致力制定節水政策與措施，以減少水資源的浪費。</a:t>
            </a:r>
            <a:endParaRPr lang="en-US" altLang="zh-TW" sz="900" dirty="0">
              <a:latin typeface="微軟正黑體" panose="020B0604030504040204" pitchFamily="34" charset="-120"/>
              <a:ea typeface="微軟正黑體" panose="020B0604030504040204" pitchFamily="34" charset="-120"/>
            </a:endParaRPr>
          </a:p>
          <a:p>
            <a:pPr marL="0" lvl="2" indent="0" algn="just">
              <a:lnSpc>
                <a:spcPct val="15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          1).</a:t>
            </a:r>
            <a:r>
              <a:rPr lang="zh-TW" altLang="en-US" sz="900" dirty="0">
                <a:latin typeface="微軟正黑體" panose="020B0604030504040204" pitchFamily="34" charset="-120"/>
                <a:ea typeface="微軟正黑體" panose="020B0604030504040204" pitchFamily="34" charset="-120"/>
              </a:rPr>
              <a:t>水資源統計</a:t>
            </a:r>
            <a:r>
              <a:rPr lang="en-US" altLang="zh-TW" sz="900" dirty="0">
                <a:latin typeface="微軟正黑體" panose="020B0604030504040204" pitchFamily="34" charset="-120"/>
                <a:ea typeface="微軟正黑體" panose="020B0604030504040204" pitchFamily="34" charset="-120"/>
              </a:rPr>
              <a:t>:</a:t>
            </a: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英華達為減少水資源的浪費及提升用水效率，仍定期統計水資源使用量，以分析提出節水方案與措施，主要的方法為採用環保節水標章之設備及執行節水宣導，養成同仁減少水用量的良好常生活方式</a:t>
            </a:r>
            <a:r>
              <a:rPr lang="zh-TW" altLang="en-US" sz="900" dirty="0" smtClean="0">
                <a:latin typeface="微軟正黑體" panose="020B0604030504040204" pitchFamily="34" charset="-120"/>
                <a:ea typeface="微軟正黑體" panose="020B0604030504040204" pitchFamily="34" charset="-120"/>
              </a:rPr>
              <a:t>。</a:t>
            </a:r>
            <a:r>
              <a:rPr lang="en-US" altLang="zh-TW" sz="900" dirty="0">
                <a:latin typeface="微軟正黑體" panose="020B0604030504040204" pitchFamily="34" charset="-120"/>
                <a:ea typeface="微軟正黑體" panose="020B0604030504040204" pitchFamily="34" charset="-120"/>
              </a:rPr>
              <a:t>2018</a:t>
            </a:r>
            <a:r>
              <a:rPr lang="zh-TW" altLang="en-US" sz="900" dirty="0">
                <a:latin typeface="微軟正黑體" panose="020B0604030504040204" pitchFamily="34" charset="-120"/>
                <a:ea typeface="微軟正黑體" panose="020B0604030504040204" pitchFamily="34" charset="-120"/>
              </a:rPr>
              <a:t>年度英華達總用水量為</a:t>
            </a:r>
            <a:r>
              <a:rPr lang="en-US" altLang="zh-TW" sz="900" dirty="0">
                <a:latin typeface="微軟正黑體" panose="020B0604030504040204" pitchFamily="34" charset="-120"/>
                <a:ea typeface="微軟正黑體" panose="020B0604030504040204" pitchFamily="34" charset="-120"/>
              </a:rPr>
              <a:t>1,314,461</a:t>
            </a:r>
            <a:r>
              <a:rPr lang="zh-TW" altLang="en-US" sz="900" dirty="0">
                <a:latin typeface="微軟正黑體" panose="020B0604030504040204" pitchFamily="34" charset="-120"/>
                <a:ea typeface="微軟正黑體" panose="020B0604030504040204" pitchFamily="34" charset="-120"/>
              </a:rPr>
              <a:t>公噸，台灣地區用水量</a:t>
            </a:r>
            <a:r>
              <a:rPr lang="en-US" altLang="zh-TW" sz="900" dirty="0">
                <a:latin typeface="微軟正黑體" panose="020B0604030504040204" pitchFamily="34" charset="-120"/>
                <a:ea typeface="微軟正黑體" panose="020B0604030504040204" pitchFamily="34" charset="-120"/>
              </a:rPr>
              <a:t>8,358</a:t>
            </a:r>
            <a:r>
              <a:rPr lang="zh-TW" altLang="en-US" sz="900" dirty="0">
                <a:latin typeface="微軟正黑體" panose="020B0604030504040204" pitchFamily="34" charset="-120"/>
                <a:ea typeface="微軟正黑體" panose="020B0604030504040204" pitchFamily="34" charset="-120"/>
              </a:rPr>
              <a:t>噸，浦東廠區用水量為</a:t>
            </a:r>
            <a:r>
              <a:rPr lang="en-US" altLang="zh-TW" sz="900" dirty="0">
                <a:latin typeface="微軟正黑體" panose="020B0604030504040204" pitchFamily="34" charset="-120"/>
                <a:ea typeface="微軟正黑體" panose="020B0604030504040204" pitchFamily="34" charset="-120"/>
              </a:rPr>
              <a:t>600,239</a:t>
            </a:r>
            <a:r>
              <a:rPr lang="zh-TW" altLang="en-US" sz="900" dirty="0">
                <a:latin typeface="微軟正黑體" panose="020B0604030504040204" pitchFamily="34" charset="-120"/>
                <a:ea typeface="微軟正黑體" panose="020B0604030504040204" pitchFamily="34" charset="-120"/>
              </a:rPr>
              <a:t>公噸，南京廠區用水量</a:t>
            </a:r>
            <a:r>
              <a:rPr lang="en-US" altLang="zh-TW" sz="900" dirty="0">
                <a:latin typeface="微軟正黑體" panose="020B0604030504040204" pitchFamily="34" charset="-120"/>
                <a:ea typeface="微軟正黑體" panose="020B0604030504040204" pitchFamily="34" charset="-120"/>
              </a:rPr>
              <a:t>705,864</a:t>
            </a:r>
            <a:r>
              <a:rPr lang="zh-TW" altLang="en-US" sz="900" dirty="0">
                <a:latin typeface="微軟正黑體" panose="020B0604030504040204" pitchFamily="34" charset="-120"/>
                <a:ea typeface="微軟正黑體" panose="020B0604030504040204" pitchFamily="34" charset="-120"/>
              </a:rPr>
              <a:t>公噸</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其中地下水使用量未統計</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a:t>
            </a:r>
            <a:endParaRPr lang="en-US" altLang="zh-TW" sz="900" dirty="0">
              <a:latin typeface="微軟正黑體" panose="020B0604030504040204" pitchFamily="34" charset="-120"/>
              <a:ea typeface="微軟正黑體" panose="020B0604030504040204" pitchFamily="34" charset="-120"/>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en-US" altLang="zh-TW" sz="900" kern="100" dirty="0">
              <a:cs typeface="Arial Unicode MS"/>
            </a:endParaRPr>
          </a:p>
          <a:p>
            <a:pPr marL="0" indent="234000" algn="just">
              <a:lnSpc>
                <a:spcPct val="150000"/>
              </a:lnSpc>
              <a:spcBef>
                <a:spcPts val="600"/>
              </a:spcBef>
              <a:spcAft>
                <a:spcPts val="600"/>
              </a:spcAft>
            </a:pPr>
            <a:endParaRPr lang="zh-TW" altLang="en-US" sz="900" kern="100" dirty="0">
              <a:cs typeface="Arial Unicode MS"/>
            </a:endParaRPr>
          </a:p>
        </p:txBody>
      </p:sp>
      <p:sp>
        <p:nvSpPr>
          <p:cNvPr id="5" name="標題 4"/>
          <p:cNvSpPr>
            <a:spLocks noGrp="1"/>
          </p:cNvSpPr>
          <p:nvPr>
            <p:ph type="title"/>
          </p:nvPr>
        </p:nvSpPr>
        <p:spPr>
          <a:xfrm>
            <a:off x="351284"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4294967295"/>
          </p:nvPr>
        </p:nvSpPr>
        <p:spPr>
          <a:xfrm>
            <a:off x="6701051" y="908720"/>
            <a:ext cx="3086010" cy="559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lvl="2" indent="0" algn="just">
              <a:lnSpc>
                <a:spcPct val="150000"/>
              </a:lnSpc>
              <a:spcBef>
                <a:spcPts val="600"/>
              </a:spcBef>
              <a:spcAft>
                <a:spcPts val="600"/>
              </a:spcAft>
              <a:buNone/>
            </a:pPr>
            <a:r>
              <a:rPr lang="en-US" altLang="zh-TW" sz="1100" dirty="0" smtClean="0">
                <a:latin typeface="微軟正黑體" panose="020B0604030504040204" pitchFamily="34" charset="-120"/>
                <a:ea typeface="微軟正黑體" panose="020B0604030504040204" pitchFamily="34" charset="-120"/>
              </a:rPr>
              <a:t>2018</a:t>
            </a:r>
            <a:r>
              <a:rPr lang="zh-TW" altLang="en-US" sz="1100" dirty="0" smtClean="0">
                <a:latin typeface="微軟正黑體" panose="020B0604030504040204" pitchFamily="34" charset="-120"/>
                <a:ea typeface="微軟正黑體" panose="020B0604030504040204" pitchFamily="34" charset="-120"/>
              </a:rPr>
              <a:t>年</a:t>
            </a:r>
            <a:r>
              <a:rPr lang="zh-TW" altLang="en-US" sz="1100" dirty="0">
                <a:latin typeface="微軟正黑體" panose="020B0604030504040204" pitchFamily="34" charset="-120"/>
                <a:ea typeface="微軟正黑體" panose="020B0604030504040204" pitchFamily="34" charset="-120"/>
              </a:rPr>
              <a:t>英華達</a:t>
            </a:r>
            <a:r>
              <a:rPr lang="en-US" altLang="zh-TW" sz="1100" dirty="0">
                <a:latin typeface="微軟正黑體" panose="020B0604030504040204" pitchFamily="34" charset="-120"/>
                <a:ea typeface="微軟正黑體" panose="020B0604030504040204" pitchFamily="34" charset="-120"/>
              </a:rPr>
              <a:t>(3</a:t>
            </a:r>
            <a:r>
              <a:rPr lang="zh-TW" altLang="en-US" sz="1100" dirty="0">
                <a:latin typeface="微軟正黑體" panose="020B0604030504040204" pitchFamily="34" charset="-120"/>
                <a:ea typeface="微軟正黑體" panose="020B0604030504040204" pitchFamily="34" charset="-120"/>
              </a:rPr>
              <a:t>廠區</a:t>
            </a:r>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環保支出比例</a:t>
            </a:r>
          </a:p>
          <a:p>
            <a:pPr marL="0" lvl="2" indent="0" algn="just">
              <a:lnSpc>
                <a:spcPct val="150000"/>
              </a:lnSpc>
              <a:spcBef>
                <a:spcPts val="600"/>
              </a:spcBef>
              <a:spcAft>
                <a:spcPts val="600"/>
              </a:spcAft>
              <a:buNone/>
            </a:pPr>
            <a:endParaRPr lang="en-US" altLang="zh-TW" sz="900" dirty="0">
              <a:latin typeface="微軟正黑體" panose="020B0604030504040204" pitchFamily="34" charset="-120"/>
              <a:ea typeface="微軟正黑體" panose="020B0604030504040204" pitchFamily="34" charset="-120"/>
            </a:endParaRPr>
          </a:p>
          <a:p>
            <a:pPr marL="0" lvl="2" indent="0" algn="just">
              <a:lnSpc>
                <a:spcPct val="150000"/>
              </a:lnSpc>
              <a:spcBef>
                <a:spcPts val="600"/>
              </a:spcBef>
              <a:spcAft>
                <a:spcPts val="600"/>
              </a:spcAft>
              <a:buNone/>
            </a:pPr>
            <a:endParaRPr lang="en-US" altLang="zh-TW" sz="900" dirty="0">
              <a:latin typeface="微軟正黑體" panose="020B0604030504040204" pitchFamily="34" charset="-120"/>
              <a:ea typeface="微軟正黑體" panose="020B0604030504040204" pitchFamily="34" charset="-120"/>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p:txBody>
      </p:sp>
      <p:sp>
        <p:nvSpPr>
          <p:cNvPr id="10" name="Rectangle 1"/>
          <p:cNvSpPr>
            <a:spLocks noChangeArrowheads="1"/>
          </p:cNvSpPr>
          <p:nvPr/>
        </p:nvSpPr>
        <p:spPr bwMode="auto">
          <a:xfrm>
            <a:off x="3430165" y="4043152"/>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sp>
        <p:nvSpPr>
          <p:cNvPr id="6" name="文字方塊 5"/>
          <p:cNvSpPr txBox="1"/>
          <p:nvPr/>
        </p:nvSpPr>
        <p:spPr>
          <a:xfrm>
            <a:off x="8416900" y="4097447"/>
            <a:ext cx="1000595" cy="230832"/>
          </a:xfrm>
          <a:prstGeom prst="rect">
            <a:avLst/>
          </a:prstGeom>
          <a:noFill/>
        </p:spPr>
        <p:txBody>
          <a:bodyPr wrap="none" rtlCol="0">
            <a:spAutoFit/>
          </a:bodyPr>
          <a:lstStyle/>
          <a:p>
            <a:r>
              <a:rPr lang="en-US" altLang="zh-TW" sz="900" dirty="0"/>
              <a:t>(RMB</a:t>
            </a:r>
            <a:r>
              <a:rPr lang="zh-TW" altLang="en-US" sz="900" dirty="0"/>
              <a:t>匯率</a:t>
            </a:r>
            <a:r>
              <a:rPr lang="en-US" altLang="zh-TW" sz="900" dirty="0"/>
              <a:t>:4.537)</a:t>
            </a:r>
            <a:endParaRPr lang="zh-TW" altLang="en-US" sz="900" dirty="0"/>
          </a:p>
        </p:txBody>
      </p:sp>
      <p:graphicFrame>
        <p:nvGraphicFramePr>
          <p:cNvPr id="14" name="圖表 13"/>
          <p:cNvGraphicFramePr>
            <a:graphicFrameLocks/>
          </p:cNvGraphicFramePr>
          <p:nvPr>
            <p:extLst>
              <p:ext uri="{D42A27DB-BD31-4B8C-83A1-F6EECF244321}">
                <p14:modId xmlns:p14="http://schemas.microsoft.com/office/powerpoint/2010/main" val="3683253832"/>
              </p:ext>
            </p:extLst>
          </p:nvPr>
        </p:nvGraphicFramePr>
        <p:xfrm>
          <a:off x="6531919" y="1235059"/>
          <a:ext cx="3045601" cy="2376577"/>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字方塊 10"/>
          <p:cNvSpPr txBox="1"/>
          <p:nvPr/>
        </p:nvSpPr>
        <p:spPr>
          <a:xfrm>
            <a:off x="2000672" y="404664"/>
            <a:ext cx="1515543"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306-3 </a:t>
            </a:r>
            <a:r>
              <a:rPr lang="zh-TW" altLang="en-US" sz="1100" dirty="0" smtClean="0">
                <a:latin typeface="微軟正黑體" panose="020B0604030504040204" pitchFamily="34" charset="-120"/>
                <a:ea typeface="微軟正黑體" panose="020B0604030504040204" pitchFamily="34" charset="-120"/>
              </a:rPr>
              <a:t>嚴重</a:t>
            </a:r>
            <a:r>
              <a:rPr lang="zh-TW" altLang="en-US" sz="1100" dirty="0">
                <a:latin typeface="微軟正黑體" panose="020B0604030504040204" pitchFamily="34" charset="-120"/>
                <a:ea typeface="微軟正黑體" panose="020B0604030504040204" pitchFamily="34" charset="-120"/>
              </a:rPr>
              <a:t>洩漏</a:t>
            </a:r>
            <a:endParaRPr lang="en-US" altLang="zh-TW" sz="1100" dirty="0" smtClean="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396972271"/>
              </p:ext>
            </p:extLst>
          </p:nvPr>
        </p:nvGraphicFramePr>
        <p:xfrm>
          <a:off x="351284" y="4437112"/>
          <a:ext cx="9066211" cy="1944216"/>
        </p:xfrm>
        <a:graphic>
          <a:graphicData uri="http://schemas.openxmlformats.org/drawingml/2006/table">
            <a:tbl>
              <a:tblPr/>
              <a:tblGrid>
                <a:gridCol w="435487"/>
                <a:gridCol w="698249"/>
                <a:gridCol w="771748"/>
                <a:gridCol w="749699"/>
                <a:gridCol w="690899"/>
                <a:gridCol w="654149"/>
                <a:gridCol w="485099"/>
                <a:gridCol w="589837"/>
                <a:gridCol w="624749"/>
                <a:gridCol w="698249"/>
                <a:gridCol w="389549"/>
                <a:gridCol w="757049"/>
                <a:gridCol w="705599"/>
                <a:gridCol w="815849"/>
              </a:tblGrid>
              <a:tr h="259228">
                <a:tc>
                  <a:txBody>
                    <a:bodyPr/>
                    <a:lstStyle/>
                    <a:p>
                      <a:pPr algn="ctr" fontAlgn="ctr"/>
                      <a:r>
                        <a:rPr lang="zh-TW" altLang="en-US" sz="500" b="1" i="0" u="none" strike="noStrike" dirty="0">
                          <a:solidFill>
                            <a:srgbClr val="000000"/>
                          </a:solidFill>
                          <a:effectLst/>
                          <a:latin typeface="微軟正黑體"/>
                        </a:rPr>
                        <a:t>廠區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廢棄處理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汙染防治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環境檢測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生態綠化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體系驗證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環保標章</a:t>
                      </a:r>
                      <a:br>
                        <a:rPr lang="zh-TW" altLang="en-US" sz="500" b="1" i="0" u="none" strike="noStrike">
                          <a:solidFill>
                            <a:srgbClr val="000000"/>
                          </a:solidFill>
                          <a:effectLst/>
                          <a:latin typeface="微軟正黑體"/>
                        </a:rPr>
                      </a:br>
                      <a:r>
                        <a:rPr lang="zh-TW" altLang="en-US" sz="500" b="1" i="0" u="none" strike="noStrike">
                          <a:solidFill>
                            <a:srgbClr val="000000"/>
                          </a:solidFill>
                          <a:effectLst/>
                          <a:latin typeface="微軟正黑體"/>
                        </a:rPr>
                        <a:t>認證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環境教育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環保活動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節能減碳工程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公協會年費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職業健康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000000"/>
                          </a:solidFill>
                          <a:effectLst/>
                          <a:latin typeface="微軟正黑體"/>
                        </a:rPr>
                        <a:t>碳排放交易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500" b="1" i="0" u="none" strike="noStrike">
                          <a:solidFill>
                            <a:srgbClr val="FF0000"/>
                          </a:solidFill>
                          <a:effectLst/>
                          <a:latin typeface="微軟正黑體"/>
                        </a:rPr>
                        <a:t>總計</a:t>
                      </a:r>
                      <a:r>
                        <a:rPr lang="en-US" altLang="zh-TW" sz="500" b="1" i="0" u="none" strike="noStrike">
                          <a:solidFill>
                            <a:srgbClr val="FF0000"/>
                          </a:solidFill>
                          <a:effectLst/>
                          <a:latin typeface="微軟正黑體"/>
                        </a:rPr>
                        <a:t>(</a:t>
                      </a:r>
                      <a:r>
                        <a:rPr lang="en-US" sz="500" b="1" i="0" u="none" strike="noStrike">
                          <a:solidFill>
                            <a:srgbClr val="FF0000"/>
                          </a:solidFill>
                          <a:effectLst/>
                          <a:latin typeface="微軟正黑體"/>
                        </a:rPr>
                        <a:t>TWD)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166528">
                <a:tc>
                  <a:txBody>
                    <a:bodyPr/>
                    <a:lstStyle/>
                    <a:p>
                      <a:pPr algn="ctr" fontAlgn="ctr"/>
                      <a:r>
                        <a:rPr lang="zh-TW" altLang="en-US" sz="500" b="1" i="0" u="none" strike="noStrike">
                          <a:solidFill>
                            <a:srgbClr val="0000CC"/>
                          </a:solidFill>
                          <a:effectLst/>
                          <a:latin typeface="微軟正黑體"/>
                        </a:rPr>
                        <a:t>定義</a:t>
                      </a:r>
                      <a:r>
                        <a:rPr lang="en-US" altLang="zh-TW" sz="500" b="1" i="0" u="none" strike="noStrike">
                          <a:solidFill>
                            <a:srgbClr val="0000CC"/>
                          </a:solidFill>
                          <a:effectLst/>
                          <a:latin typeface="微軟正黑體"/>
                        </a:rPr>
                        <a:t>(</a:t>
                      </a:r>
                      <a:r>
                        <a:rPr lang="zh-TW" altLang="en-US" sz="500" b="1" i="0" u="none" strike="noStrike">
                          <a:solidFill>
                            <a:srgbClr val="0000CC"/>
                          </a:solidFill>
                          <a:effectLst/>
                          <a:latin typeface="微軟正黑體"/>
                        </a:rPr>
                        <a:t>範例</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廢水處理、事業廢棄物、化學品、材料報廢</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空氣汙染防治、水汙染防治、噪音防治、化學品汙染防治</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消防檢測、排放水檢測、空氣品質檢測</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dirty="0">
                          <a:solidFill>
                            <a:srgbClr val="0000CC"/>
                          </a:solidFill>
                          <a:effectLst/>
                          <a:latin typeface="微軟正黑體"/>
                        </a:rPr>
                        <a:t>廠區綠化、植物植栽、廠區周邊環境綠化</a:t>
                      </a:r>
                      <a:r>
                        <a:rPr lang="en-US" altLang="zh-TW" sz="500" b="1" i="0" u="none" strike="noStrike" dirty="0">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CC"/>
                          </a:solidFill>
                          <a:effectLst/>
                          <a:latin typeface="微軟正黑體"/>
                        </a:rPr>
                        <a:t>ISO 14001、IECQ QC080000、ISO 14064、ISO 50001、ISO 14067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由公司廠區自行支付之研發產品之各國環保標章申請費用</a:t>
                      </a:r>
                      <a:r>
                        <a:rPr lang="en-US" altLang="zh-TW" sz="500" b="1" i="0" u="none" strike="noStrike">
                          <a:solidFill>
                            <a:srgbClr val="0000CC"/>
                          </a:solidFill>
                          <a:effectLst/>
                          <a:latin typeface="微軟正黑體"/>
                        </a:rPr>
                        <a:t>(</a:t>
                      </a:r>
                      <a:r>
                        <a:rPr lang="zh-TW" altLang="en-US" sz="500" b="1" i="0" u="none" strike="noStrike">
                          <a:solidFill>
                            <a:srgbClr val="0000CC"/>
                          </a:solidFill>
                          <a:effectLst/>
                          <a:latin typeface="微軟正黑體"/>
                        </a:rPr>
                        <a:t>如</a:t>
                      </a:r>
                      <a:r>
                        <a:rPr lang="en-US" altLang="zh-TW" sz="500" b="1" i="0" u="none" strike="noStrike">
                          <a:solidFill>
                            <a:srgbClr val="0000CC"/>
                          </a:solidFill>
                          <a:effectLst/>
                          <a:latin typeface="微軟正黑體"/>
                        </a:rPr>
                        <a:t>: </a:t>
                      </a:r>
                      <a:r>
                        <a:rPr lang="en-US" sz="500" b="1" i="0" u="none" strike="noStrike">
                          <a:solidFill>
                            <a:srgbClr val="0000CC"/>
                          </a:solidFill>
                          <a:effectLst/>
                          <a:latin typeface="微軟正黑體"/>
                        </a:rPr>
                        <a:t>TGM, SEPA,CECP, CEL, Energy Star, EPEAT</a:t>
                      </a:r>
                      <a:r>
                        <a:rPr lang="zh-TW" altLang="en-US" sz="500" b="1" i="0" u="none" strike="noStrike">
                          <a:solidFill>
                            <a:srgbClr val="0000CC"/>
                          </a:solidFill>
                          <a:effectLst/>
                          <a:latin typeface="微軟正黑體"/>
                        </a:rPr>
                        <a:t>等</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對內對外的環境教育費用</a:t>
                      </a:r>
                      <a:r>
                        <a:rPr lang="en-US" altLang="zh-TW" sz="500" b="1" i="0" u="none" strike="noStrike">
                          <a:solidFill>
                            <a:srgbClr val="0000CC"/>
                          </a:solidFill>
                          <a:effectLst/>
                          <a:latin typeface="微軟正黑體"/>
                        </a:rPr>
                        <a:t>(</a:t>
                      </a:r>
                      <a:r>
                        <a:rPr lang="zh-TW" altLang="en-US" sz="500" b="1" i="0" u="none" strike="noStrike">
                          <a:solidFill>
                            <a:srgbClr val="0000CC"/>
                          </a:solidFill>
                          <a:effectLst/>
                          <a:latin typeface="微軟正黑體"/>
                        </a:rPr>
                        <a:t>如</a:t>
                      </a:r>
                      <a:r>
                        <a:rPr lang="en-US" altLang="zh-TW" sz="500" b="1" i="0" u="none" strike="noStrike">
                          <a:solidFill>
                            <a:srgbClr val="0000CC"/>
                          </a:solidFill>
                          <a:effectLst/>
                          <a:latin typeface="微軟正黑體"/>
                        </a:rPr>
                        <a:t>: </a:t>
                      </a:r>
                      <a:r>
                        <a:rPr lang="zh-TW" altLang="en-US" sz="500" b="1" i="0" u="none" strike="noStrike">
                          <a:solidFill>
                            <a:srgbClr val="0000CC"/>
                          </a:solidFill>
                          <a:effectLst/>
                          <a:latin typeface="微軟正黑體"/>
                        </a:rPr>
                        <a:t>環境講座、新人教育訓練、供應商教育訓練、環境志工訓練</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500" b="1" i="0" u="none" strike="noStrike">
                          <a:solidFill>
                            <a:srgbClr val="0000CC"/>
                          </a:solidFill>
                          <a:effectLst/>
                          <a:latin typeface="微軟正黑體"/>
                        </a:rPr>
                        <a:t>環境相關獎項申請、贊助環保活動</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綠能設施裝置，</a:t>
                      </a:r>
                      <a:r>
                        <a:rPr lang="en-US" altLang="zh-TW" sz="500" b="1" i="0" u="none" strike="noStrike">
                          <a:solidFill>
                            <a:srgbClr val="0000CC"/>
                          </a:solidFill>
                          <a:effectLst/>
                          <a:latin typeface="微軟正黑體"/>
                        </a:rPr>
                        <a:t>(</a:t>
                      </a:r>
                      <a:r>
                        <a:rPr lang="zh-TW" altLang="en-US" sz="500" b="1" i="0" u="none" strike="noStrike">
                          <a:solidFill>
                            <a:srgbClr val="0000CC"/>
                          </a:solidFill>
                          <a:effectLst/>
                          <a:latin typeface="微軟正黑體"/>
                        </a:rPr>
                        <a:t>如設置太陽能板發電、風力發電、冰水機加裝變頻器、提高大型耗電設備效率作法、使用</a:t>
                      </a:r>
                      <a:r>
                        <a:rPr lang="en-US" altLang="zh-TW" sz="500" b="1" i="0" u="none" strike="noStrike">
                          <a:solidFill>
                            <a:srgbClr val="0000CC"/>
                          </a:solidFill>
                          <a:effectLst/>
                          <a:latin typeface="微軟正黑體"/>
                        </a:rPr>
                        <a:t>LED</a:t>
                      </a:r>
                      <a:r>
                        <a:rPr lang="zh-TW" altLang="en-US" sz="500" b="1" i="0" u="none" strike="noStrike">
                          <a:solidFill>
                            <a:srgbClr val="0000CC"/>
                          </a:solidFill>
                          <a:effectLst/>
                          <a:latin typeface="微軟正黑體"/>
                        </a:rPr>
                        <a:t>燈、</a:t>
                      </a:r>
                      <a:r>
                        <a:rPr lang="en-US" altLang="zh-TW" sz="500" b="1" i="0" u="none" strike="noStrike">
                          <a:solidFill>
                            <a:srgbClr val="0000CC"/>
                          </a:solidFill>
                          <a:effectLst/>
                          <a:latin typeface="微軟正黑體"/>
                        </a:rPr>
                        <a:t>T8</a:t>
                      </a:r>
                      <a:r>
                        <a:rPr lang="zh-TW" altLang="en-US" sz="500" b="1" i="0" u="none" strike="noStrike">
                          <a:solidFill>
                            <a:srgbClr val="0000CC"/>
                          </a:solidFill>
                          <a:effectLst/>
                          <a:latin typeface="微軟正黑體"/>
                        </a:rPr>
                        <a:t>換</a:t>
                      </a:r>
                      <a:r>
                        <a:rPr lang="en-US" altLang="zh-TW" sz="500" b="1" i="0" u="none" strike="noStrike">
                          <a:solidFill>
                            <a:srgbClr val="0000CC"/>
                          </a:solidFill>
                          <a:effectLst/>
                          <a:latin typeface="微軟正黑體"/>
                        </a:rPr>
                        <a:t>T5</a:t>
                      </a:r>
                      <a:r>
                        <a:rPr lang="zh-TW" altLang="en-US" sz="500" b="1" i="0" u="none" strike="noStrike">
                          <a:solidFill>
                            <a:srgbClr val="0000CC"/>
                          </a:solidFill>
                          <a:effectLst/>
                          <a:latin typeface="微軟正黑體"/>
                        </a:rPr>
                        <a:t>等</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參與環境相關協會</a:t>
                      </a:r>
                      <a:r>
                        <a:rPr lang="en-US" altLang="zh-TW" sz="500" b="1" i="0" u="none" strike="noStrike">
                          <a:solidFill>
                            <a:srgbClr val="0000CC"/>
                          </a:solidFill>
                          <a:effectLst/>
                          <a:latin typeface="微軟正黑體"/>
                        </a:rPr>
                        <a:t>(</a:t>
                      </a:r>
                      <a:r>
                        <a:rPr lang="zh-TW" altLang="en-US" sz="500" b="1" i="0" u="none" strike="noStrike">
                          <a:solidFill>
                            <a:srgbClr val="0000CC"/>
                          </a:solidFill>
                          <a:effectLst/>
                          <a:latin typeface="微軟正黑體"/>
                        </a:rPr>
                        <a:t>如</a:t>
                      </a:r>
                      <a:r>
                        <a:rPr lang="en-US" altLang="zh-TW" sz="500" b="1" i="0" u="none" strike="noStrike">
                          <a:solidFill>
                            <a:srgbClr val="0000CC"/>
                          </a:solidFill>
                          <a:effectLst/>
                          <a:latin typeface="微軟正黑體"/>
                        </a:rPr>
                        <a:t>: </a:t>
                      </a:r>
                      <a:r>
                        <a:rPr lang="zh-TW" altLang="en-US" sz="500" b="1" i="0" u="none" strike="noStrike">
                          <a:solidFill>
                            <a:srgbClr val="0000CC"/>
                          </a:solidFill>
                          <a:effectLst/>
                          <a:latin typeface="微軟正黑體"/>
                        </a:rPr>
                        <a:t>永續發展協會</a:t>
                      </a:r>
                      <a:r>
                        <a:rPr lang="en-US" altLang="zh-TW" sz="500" b="1" i="0" u="none" strike="noStrike">
                          <a:solidFill>
                            <a:srgbClr val="0000CC"/>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如在職體檢、特殊作業體檢</a:t>
                      </a:r>
                      <a:r>
                        <a:rPr lang="en-US" altLang="zh-TW" sz="500" b="1" i="0" u="none" strike="noStrike">
                          <a:solidFill>
                            <a:srgbClr val="0000CC"/>
                          </a:solidFill>
                          <a:effectLst/>
                          <a:latin typeface="微軟正黑體"/>
                        </a:rPr>
                        <a:t>(</a:t>
                      </a:r>
                      <a:r>
                        <a:rPr lang="zh-TW" altLang="en-US" sz="500" b="1" i="0" u="none" strike="noStrike">
                          <a:solidFill>
                            <a:srgbClr val="0000CC"/>
                          </a:solidFill>
                          <a:effectLst/>
                          <a:latin typeface="微軟正黑體"/>
                        </a:rPr>
                        <a:t>如</a:t>
                      </a:r>
                      <a:r>
                        <a:rPr lang="en-US" altLang="zh-TW" sz="500" b="1" i="0" u="none" strike="noStrike">
                          <a:solidFill>
                            <a:srgbClr val="0000CC"/>
                          </a:solidFill>
                          <a:effectLst/>
                          <a:latin typeface="微軟正黑體"/>
                        </a:rPr>
                        <a:t>:X</a:t>
                      </a:r>
                      <a:r>
                        <a:rPr lang="zh-TW" altLang="en-US" sz="500" b="1" i="0" u="none" strike="noStrike">
                          <a:solidFill>
                            <a:srgbClr val="0000CC"/>
                          </a:solidFill>
                          <a:effectLst/>
                          <a:latin typeface="微軟正黑體"/>
                        </a:rPr>
                        <a:t>光輻射，粉塵，重金屬</a:t>
                      </a:r>
                      <a:r>
                        <a:rPr lang="en-US" altLang="zh-TW" sz="500" b="1" i="0" u="none" strike="noStrike">
                          <a:solidFill>
                            <a:srgbClr val="0000CC"/>
                          </a:solidFill>
                          <a:effectLst/>
                          <a:latin typeface="微軟正黑體"/>
                        </a:rPr>
                        <a:t>)</a:t>
                      </a:r>
                      <a:r>
                        <a:rPr lang="zh-TW" altLang="en-US" sz="500" b="1" i="0" u="none" strike="noStrike">
                          <a:solidFill>
                            <a:srgbClr val="0000CC"/>
                          </a:solidFill>
                          <a:effectLst/>
                          <a:latin typeface="微軟正黑體"/>
                        </a:rPr>
                        <a:t>、醫療藥品器材費、醫護專員費用等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接受政府查核碳排放量，確認實際清繳量，在政府免費發放配額量，不足清繳情況，進行交易平臺購置，並履約清繳事宜</a:t>
                      </a:r>
                      <a:br>
                        <a:rPr lang="zh-TW" altLang="en-US" sz="500" b="1" i="0" u="none" strike="noStrike">
                          <a:solidFill>
                            <a:srgbClr val="0000CC"/>
                          </a:solidFill>
                          <a:effectLst/>
                          <a:latin typeface="微軟正黑體"/>
                        </a:rPr>
                      </a:br>
                      <a:endParaRPr lang="zh-TW" altLang="en-US" sz="500" b="1" i="0" u="none" strike="noStrike">
                        <a:solidFill>
                          <a:srgbClr val="0000CC"/>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1" i="0" u="none" strike="noStrike">
                          <a:solidFill>
                            <a:srgbClr val="0000CC"/>
                          </a:solidFill>
                          <a:effectLst/>
                          <a:latin typeface="微軟正黑體"/>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5">
                <a:tc>
                  <a:txBody>
                    <a:bodyPr/>
                    <a:lstStyle/>
                    <a:p>
                      <a:pPr algn="ctr" fontAlgn="ctr"/>
                      <a:r>
                        <a:rPr lang="en-US" sz="500" b="1" i="0" u="none" strike="noStrike">
                          <a:solidFill>
                            <a:srgbClr val="000000"/>
                          </a:solidFill>
                          <a:effectLst/>
                          <a:latin typeface="微軟正黑體"/>
                        </a:rPr>
                        <a:t>IACT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微軟正黑體"/>
                        </a:rPr>
                        <a:t>NT$162,783.92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NT$251,972.99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NT$36,709.00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NT$136,500.00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NT$30,600.00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NT$5,152,401.00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1" i="0" u="none" strike="noStrike">
                          <a:solidFill>
                            <a:srgbClr val="000000"/>
                          </a:solidFill>
                          <a:effectLst/>
                          <a:latin typeface="微軟正黑體"/>
                        </a:rPr>
                        <a:t>NT$5,770,966.91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5">
                <a:tc>
                  <a:txBody>
                    <a:bodyPr/>
                    <a:lstStyle/>
                    <a:p>
                      <a:pPr algn="ctr" fontAlgn="ctr"/>
                      <a:r>
                        <a:rPr lang="en-US" sz="500" b="1" i="0" u="none" strike="noStrike">
                          <a:solidFill>
                            <a:srgbClr val="000000"/>
                          </a:solidFill>
                          <a:effectLst/>
                          <a:latin typeface="微軟正黑體"/>
                        </a:rPr>
                        <a:t>IACP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微軟正黑體"/>
                        </a:rPr>
                        <a:t>NT$5,846,957.21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NT$13,525,250.70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NT$1,862,919.42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NT$835,638.27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NT$326,664.00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NT$45,370.00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NT$2,534,413.57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NT$4,632,331.90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NT$4,342,789.90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1" i="0" u="none" strike="noStrike">
                          <a:solidFill>
                            <a:srgbClr val="000000"/>
                          </a:solidFill>
                          <a:effectLst/>
                          <a:latin typeface="微軟正黑體"/>
                        </a:rPr>
                        <a:t>NT$33,952,334.97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5">
                <a:tc>
                  <a:txBody>
                    <a:bodyPr/>
                    <a:lstStyle/>
                    <a:p>
                      <a:pPr algn="ctr" fontAlgn="ctr"/>
                      <a:r>
                        <a:rPr lang="en-US" sz="500" b="1" i="0" u="none" strike="noStrike">
                          <a:solidFill>
                            <a:srgbClr val="000000"/>
                          </a:solidFill>
                          <a:effectLst/>
                          <a:latin typeface="微軟正黑體"/>
                        </a:rPr>
                        <a:t>IACJ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微軟正黑體"/>
                        </a:rPr>
                        <a:t>NT$610,333.57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NT$227,984.25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NT$760,033.70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NT$556,835.08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NT$161,108.87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NT$2,346,164.37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NT$2,150,168.23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00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500" b="1" i="0" u="none" strike="noStrike">
                          <a:solidFill>
                            <a:srgbClr val="000000"/>
                          </a:solidFill>
                          <a:effectLst/>
                          <a:latin typeface="微軟正黑體"/>
                        </a:rPr>
                        <a:t>NT$6,812,628.08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5">
                <a:tc>
                  <a:txBody>
                    <a:bodyPr/>
                    <a:lstStyle/>
                    <a:p>
                      <a:pPr algn="ctr" fontAlgn="ctr"/>
                      <a:r>
                        <a:rPr lang="zh-TW" altLang="en-US" sz="500" b="1" i="0" u="none" strike="noStrike">
                          <a:solidFill>
                            <a:srgbClr val="FF0000"/>
                          </a:solidFill>
                          <a:effectLst/>
                          <a:latin typeface="微軟正黑體"/>
                        </a:rPr>
                        <a:t>總計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NT$6,620,074.71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NT$14,005,207.94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NT$2,659,662.13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NT$1,392,473.35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NT$624,272.87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NT$30,600.00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NT$45,370.00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NT$4,880,577.94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NT$11,934,901.13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a:solidFill>
                            <a:srgbClr val="FF0000"/>
                          </a:solidFill>
                          <a:effectLst/>
                          <a:latin typeface="微軟正黑體"/>
                        </a:rPr>
                        <a:t>NT$4,342,789.90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1" i="0" u="none" strike="noStrike" dirty="0">
                          <a:solidFill>
                            <a:srgbClr val="FF0000"/>
                          </a:solidFill>
                          <a:effectLst/>
                          <a:latin typeface="微軟正黑體"/>
                        </a:rPr>
                        <a:t>NT$46,535,929.96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6" name="圖表 15"/>
          <p:cNvGraphicFramePr>
            <a:graphicFrameLocks/>
          </p:cNvGraphicFramePr>
          <p:nvPr>
            <p:extLst>
              <p:ext uri="{D42A27DB-BD31-4B8C-83A1-F6EECF244321}">
                <p14:modId xmlns:p14="http://schemas.microsoft.com/office/powerpoint/2010/main" val="252756098"/>
              </p:ext>
            </p:extLst>
          </p:nvPr>
        </p:nvGraphicFramePr>
        <p:xfrm>
          <a:off x="6153981" y="1340768"/>
          <a:ext cx="3633079" cy="2702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5675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a:xfrm>
            <a:off x="3368824" y="1196752"/>
            <a:ext cx="3060000" cy="58515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nSpc>
                <a:spcPct val="150000"/>
              </a:lnSpc>
              <a:spcBef>
                <a:spcPts val="600"/>
              </a:spcBef>
              <a:spcAft>
                <a:spcPts val="600"/>
              </a:spcAft>
            </a:pPr>
            <a:r>
              <a:rPr lang="en-US" altLang="zh-TW" sz="900" b="0" kern="100" dirty="0">
                <a:solidFill>
                  <a:prstClr val="black">
                    <a:lumMod val="95000"/>
                    <a:lumOff val="5000"/>
                  </a:prstClr>
                </a:solidFill>
                <a:latin typeface="微軟正黑體"/>
                <a:cs typeface="Arial Unicode MS"/>
              </a:rPr>
              <a:t>																				</a:t>
            </a:r>
          </a:p>
          <a:p>
            <a:pPr marL="0" indent="0">
              <a:lnSpc>
                <a:spcPct val="150000"/>
              </a:lnSpc>
              <a:spcBef>
                <a:spcPts val="600"/>
              </a:spcBef>
              <a:spcAft>
                <a:spcPts val="600"/>
              </a:spcAft>
            </a:pPr>
            <a:r>
              <a:rPr lang="en-US" altLang="zh-TW" b="1" kern="100" dirty="0">
                <a:solidFill>
                  <a:prstClr val="black">
                    <a:lumMod val="95000"/>
                    <a:lumOff val="5000"/>
                  </a:prstClr>
                </a:solidFill>
                <a:latin typeface="微軟正黑體"/>
                <a:cs typeface="Arial Unicode MS"/>
              </a:rPr>
              <a:t>2).</a:t>
            </a:r>
            <a:r>
              <a:rPr lang="zh-TW" altLang="en-US" b="1" kern="100" dirty="0">
                <a:solidFill>
                  <a:prstClr val="black">
                    <a:lumMod val="95000"/>
                    <a:lumOff val="5000"/>
                  </a:prstClr>
                </a:solidFill>
                <a:latin typeface="微軟正黑體"/>
                <a:cs typeface="Arial Unicode MS"/>
              </a:rPr>
              <a:t>人才組成</a:t>
            </a:r>
            <a:endParaRPr lang="en-US" altLang="zh-TW" b="1" kern="100" dirty="0">
              <a:solidFill>
                <a:prstClr val="black">
                  <a:lumMod val="95000"/>
                  <a:lumOff val="5000"/>
                </a:prstClr>
              </a:solidFill>
              <a:latin typeface="微軟正黑體"/>
              <a:cs typeface="Arial Unicode MS"/>
            </a:endParaRPr>
          </a:p>
          <a:p>
            <a:pPr marL="0" indent="0">
              <a:lnSpc>
                <a:spcPct val="150000"/>
              </a:lnSpc>
              <a:spcAft>
                <a:spcPts val="600"/>
              </a:spcAft>
            </a:pPr>
            <a:r>
              <a:rPr lang="zh-TW" altLang="en-US" sz="900" b="0" kern="100" dirty="0">
                <a:latin typeface="微軟正黑體"/>
                <a:cs typeface="Arial Unicode MS"/>
              </a:rPr>
              <a:t>截至</a:t>
            </a:r>
            <a:r>
              <a:rPr lang="en-US" altLang="zh-TW" sz="900" b="0" kern="100" dirty="0">
                <a:latin typeface="微軟正黑體"/>
                <a:cs typeface="Arial Unicode MS"/>
              </a:rPr>
              <a:t>2018</a:t>
            </a:r>
            <a:r>
              <a:rPr lang="zh-TW" altLang="en-US" sz="900" b="0" kern="100" dirty="0">
                <a:latin typeface="微軟正黑體"/>
                <a:cs typeface="Arial Unicode MS"/>
              </a:rPr>
              <a:t>年底，</a:t>
            </a:r>
            <a:r>
              <a:rPr lang="zh-TW" altLang="en-US" sz="900" b="0" dirty="0">
                <a:sym typeface="微軟正黑體" pitchFamily="34" charset="-120"/>
              </a:rPr>
              <a:t>英華達全球之員工人數</a:t>
            </a:r>
            <a:r>
              <a:rPr lang="en-US" altLang="zh-TW" sz="900" b="0" dirty="0">
                <a:sym typeface="微軟正黑體" pitchFamily="34" charset="-120"/>
              </a:rPr>
              <a:t>30,600</a:t>
            </a:r>
            <a:r>
              <a:rPr lang="zh-TW" altLang="en-US" sz="900" b="0" dirty="0">
                <a:sym typeface="微軟正黑體" pitchFamily="34" charset="-120"/>
              </a:rPr>
              <a:t>人， 依性別之人數統計 ，台灣地區，正式人員合計為</a:t>
            </a:r>
            <a:r>
              <a:rPr lang="en-US" altLang="zh-TW" sz="900" b="0" dirty="0">
                <a:sym typeface="微軟正黑體" pitchFamily="34" charset="-120"/>
              </a:rPr>
              <a:t>589</a:t>
            </a:r>
            <a:r>
              <a:rPr lang="zh-TW" altLang="en-US" sz="900" b="0" dirty="0">
                <a:sym typeface="微軟正黑體" pitchFamily="34" charset="-120"/>
              </a:rPr>
              <a:t>人；</a:t>
            </a:r>
            <a:r>
              <a:rPr lang="zh-TW" altLang="en-US" sz="900" b="0" kern="100" dirty="0">
                <a:latin typeface="微軟正黑體"/>
                <a:cs typeface="Arial Unicode MS"/>
              </a:rPr>
              <a:t>浦東員工人數為</a:t>
            </a:r>
            <a:r>
              <a:rPr lang="en-US" altLang="zh-TW" sz="900" kern="100" dirty="0">
                <a:latin typeface="微軟正黑體"/>
                <a:cs typeface="Arial Unicode MS"/>
              </a:rPr>
              <a:t>21,858</a:t>
            </a:r>
            <a:r>
              <a:rPr lang="zh-TW" altLang="en-US" sz="900" b="0" kern="100" dirty="0">
                <a:latin typeface="微軟正黑體"/>
                <a:cs typeface="Arial Unicode MS"/>
              </a:rPr>
              <a:t>人， 依性別之人數統計 ，浦東廠區，男性為</a:t>
            </a:r>
            <a:r>
              <a:rPr lang="en-US" altLang="zh-TW" sz="900" b="0" kern="100" dirty="0">
                <a:latin typeface="微軟正黑體"/>
                <a:cs typeface="Arial Unicode MS"/>
              </a:rPr>
              <a:t>14,380</a:t>
            </a:r>
            <a:r>
              <a:rPr lang="zh-TW" altLang="en-US" sz="900" b="0" kern="100" dirty="0">
                <a:latin typeface="微軟正黑體"/>
                <a:cs typeface="Arial Unicode MS"/>
              </a:rPr>
              <a:t>人，女性為</a:t>
            </a:r>
            <a:r>
              <a:rPr lang="en-US" altLang="zh-TW" sz="900" b="0" kern="100" dirty="0">
                <a:latin typeface="微軟正黑體"/>
                <a:cs typeface="Arial Unicode MS"/>
              </a:rPr>
              <a:t>7,478</a:t>
            </a:r>
            <a:r>
              <a:rPr lang="zh-TW" altLang="en-US" sz="900" b="0" kern="100" dirty="0" smtClean="0">
                <a:latin typeface="微軟正黑體"/>
                <a:cs typeface="Arial Unicode MS"/>
              </a:rPr>
              <a:t>人</a:t>
            </a:r>
            <a:r>
              <a:rPr lang="zh-TW" altLang="en-US" sz="900" b="0" dirty="0" smtClean="0">
                <a:sym typeface="微軟正黑體" pitchFamily="34" charset="-120"/>
              </a:rPr>
              <a:t>；</a:t>
            </a:r>
            <a:r>
              <a:rPr lang="zh-TW" altLang="en-US" sz="900" dirty="0">
                <a:sym typeface="微軟正黑體" pitchFamily="34" charset="-120"/>
              </a:rPr>
              <a:t>南京員工人數為</a:t>
            </a:r>
            <a:r>
              <a:rPr lang="en-US" altLang="zh-TW" sz="900" dirty="0">
                <a:sym typeface="微軟正黑體" pitchFamily="34" charset="-120"/>
              </a:rPr>
              <a:t>8,153</a:t>
            </a:r>
            <a:r>
              <a:rPr lang="zh-TW" altLang="en-US" sz="900" dirty="0">
                <a:sym typeface="微軟正黑體" pitchFamily="34" charset="-120"/>
              </a:rPr>
              <a:t>人，</a:t>
            </a:r>
            <a:r>
              <a:rPr lang="zh-TW" altLang="en-US" sz="900" b="0" dirty="0">
                <a:sym typeface="微軟正黑體" pitchFamily="34" charset="-120"/>
              </a:rPr>
              <a:t>男性為</a:t>
            </a:r>
            <a:r>
              <a:rPr lang="en-US" altLang="zh-TW" sz="900" b="0" dirty="0">
                <a:sym typeface="微軟正黑體" pitchFamily="34" charset="-120"/>
              </a:rPr>
              <a:t>5,204</a:t>
            </a:r>
            <a:r>
              <a:rPr lang="zh-TW" altLang="en-US" sz="900" b="0" dirty="0">
                <a:sym typeface="微軟正黑體" pitchFamily="34" charset="-120"/>
              </a:rPr>
              <a:t>人，女性為</a:t>
            </a:r>
            <a:r>
              <a:rPr lang="en-US" altLang="zh-TW" sz="900" b="0" dirty="0">
                <a:sym typeface="微軟正黑體" pitchFamily="34" charset="-120"/>
              </a:rPr>
              <a:t>2,949</a:t>
            </a:r>
            <a:r>
              <a:rPr lang="zh-TW" altLang="en-US" sz="900" b="0" dirty="0">
                <a:sym typeface="微軟正黑體" pitchFamily="34" charset="-120"/>
              </a:rPr>
              <a:t>人</a:t>
            </a:r>
            <a:r>
              <a:rPr lang="en-US" altLang="zh-TW" sz="900" b="0" dirty="0">
                <a:sym typeface="微軟正黑體" pitchFamily="34" charset="-120"/>
              </a:rPr>
              <a:t>(</a:t>
            </a:r>
            <a:r>
              <a:rPr lang="zh-TW" altLang="en-US" sz="900" b="0" dirty="0" smtClean="0">
                <a:sym typeface="微軟正黑體" pitchFamily="34" charset="-120"/>
              </a:rPr>
              <a:t>含</a:t>
            </a:r>
            <a:r>
              <a:rPr lang="zh-TW" altLang="en-US" sz="900" b="0" dirty="0" smtClean="0">
                <a:solidFill>
                  <a:srgbClr val="FF0000"/>
                </a:solidFill>
                <a:sym typeface="微軟正黑體" pitchFamily="34" charset="-120"/>
              </a:rPr>
              <a:t>派遣</a:t>
            </a:r>
            <a:r>
              <a:rPr lang="en-US" altLang="zh-TW" sz="900" b="0" dirty="0" smtClean="0">
                <a:solidFill>
                  <a:srgbClr val="FF0000"/>
                </a:solidFill>
                <a:sym typeface="微軟正黑體" pitchFamily="34" charset="-120"/>
              </a:rPr>
              <a:t>/</a:t>
            </a:r>
            <a:r>
              <a:rPr lang="zh-TW" altLang="en-US" sz="900" b="0" dirty="0" smtClean="0">
                <a:solidFill>
                  <a:srgbClr val="FF0000"/>
                </a:solidFill>
                <a:sym typeface="微軟正黑體" pitchFamily="34" charset="-120"/>
              </a:rPr>
              <a:t>外</a:t>
            </a:r>
            <a:r>
              <a:rPr lang="zh-TW" altLang="en-US" sz="900" b="0" dirty="0">
                <a:solidFill>
                  <a:srgbClr val="FF0000"/>
                </a:solidFill>
                <a:sym typeface="微軟正黑體" pitchFamily="34" charset="-120"/>
              </a:rPr>
              <a:t>包人員</a:t>
            </a:r>
            <a:r>
              <a:rPr lang="en-US" altLang="zh-TW" sz="900" b="0" dirty="0">
                <a:sym typeface="微軟正黑體" pitchFamily="34" charset="-120"/>
              </a:rPr>
              <a:t>)</a:t>
            </a:r>
            <a:r>
              <a:rPr lang="zh-TW" altLang="en-US" sz="900" b="0" kern="100" dirty="0">
                <a:latin typeface="微軟正黑體"/>
                <a:cs typeface="Arial Unicode MS"/>
              </a:rPr>
              <a:t>。依員工職級型態人數統計，</a:t>
            </a:r>
            <a:r>
              <a:rPr lang="zh-TW" altLang="en-US" sz="900" dirty="0">
                <a:sym typeface="微軟正黑體" pitchFamily="34" charset="-120"/>
              </a:rPr>
              <a:t>台灣地區</a:t>
            </a:r>
            <a:r>
              <a:rPr lang="en-US" altLang="zh-TW" sz="900" dirty="0">
                <a:sym typeface="微軟正黑體" pitchFamily="34" charset="-120"/>
              </a:rPr>
              <a:t>589</a:t>
            </a:r>
            <a:r>
              <a:rPr lang="zh-TW" altLang="en-US" sz="900" dirty="0">
                <a:sym typeface="微軟正黑體" pitchFamily="34" charset="-120"/>
              </a:rPr>
              <a:t>人均是間接員工，</a:t>
            </a:r>
            <a:r>
              <a:rPr lang="zh-TW" altLang="en-US" sz="900" b="0" kern="100" dirty="0">
                <a:latin typeface="微軟正黑體"/>
                <a:cs typeface="Arial Unicode MS"/>
              </a:rPr>
              <a:t>在大陸浦東廠區，一般直接員工有</a:t>
            </a:r>
            <a:r>
              <a:rPr lang="en-US" altLang="zh-TW" sz="900" b="0" kern="100" dirty="0">
                <a:latin typeface="微軟正黑體"/>
                <a:cs typeface="Arial Unicode MS"/>
              </a:rPr>
              <a:t>20,025</a:t>
            </a:r>
            <a:r>
              <a:rPr lang="zh-TW" altLang="en-US" sz="900" b="0" kern="100" dirty="0">
                <a:latin typeface="微軟正黑體"/>
                <a:cs typeface="Arial Unicode MS"/>
              </a:rPr>
              <a:t>人佔員工總數之比例</a:t>
            </a:r>
            <a:r>
              <a:rPr lang="en-US" altLang="zh-TW" sz="900" b="0" kern="100" dirty="0">
                <a:latin typeface="微軟正黑體"/>
                <a:cs typeface="Arial Unicode MS"/>
              </a:rPr>
              <a:t>91.61% </a:t>
            </a:r>
            <a:r>
              <a:rPr lang="zh-TW" altLang="en-US" sz="900" b="0" kern="100" dirty="0">
                <a:latin typeface="微軟正黑體"/>
                <a:cs typeface="Arial Unicode MS"/>
              </a:rPr>
              <a:t>，一般間接員工有</a:t>
            </a:r>
            <a:r>
              <a:rPr lang="en-US" altLang="zh-TW" sz="900" b="0" kern="100" dirty="0">
                <a:latin typeface="微軟正黑體"/>
                <a:cs typeface="Arial Unicode MS"/>
              </a:rPr>
              <a:t>1,559</a:t>
            </a:r>
            <a:r>
              <a:rPr lang="zh-TW" altLang="en-US" sz="900" b="0" kern="100" dirty="0">
                <a:latin typeface="微軟正黑體"/>
                <a:cs typeface="Arial Unicode MS"/>
              </a:rPr>
              <a:t>人，佔員工總數之比例</a:t>
            </a:r>
            <a:r>
              <a:rPr lang="en-US" altLang="zh-TW" sz="900" b="0" kern="100" dirty="0">
                <a:latin typeface="微軟正黑體"/>
                <a:cs typeface="Arial Unicode MS"/>
              </a:rPr>
              <a:t>7.13% </a:t>
            </a:r>
            <a:r>
              <a:rPr lang="zh-TW" altLang="en-US" sz="900" b="0" kern="100" dirty="0">
                <a:latin typeface="微軟正黑體"/>
                <a:cs typeface="Arial Unicode MS"/>
              </a:rPr>
              <a:t>。</a:t>
            </a:r>
            <a:r>
              <a:rPr lang="zh-TW" altLang="en-US" sz="900" dirty="0">
                <a:sym typeface="微軟正黑體" pitchFamily="34" charset="-120"/>
              </a:rPr>
              <a:t>南京廠區，一般直接員工有</a:t>
            </a:r>
            <a:r>
              <a:rPr lang="en-US" altLang="zh-TW" sz="900" dirty="0">
                <a:sym typeface="微軟正黑體" pitchFamily="34" charset="-120"/>
              </a:rPr>
              <a:t>6,704</a:t>
            </a:r>
            <a:r>
              <a:rPr lang="zh-TW" altLang="en-US" sz="900" dirty="0">
                <a:sym typeface="微軟正黑體" pitchFamily="34" charset="-120"/>
              </a:rPr>
              <a:t>人佔員工總數之</a:t>
            </a:r>
            <a:r>
              <a:rPr lang="zh-TW" altLang="en-US" sz="900" dirty="0" smtClean="0">
                <a:sym typeface="微軟正黑體" pitchFamily="34" charset="-120"/>
              </a:rPr>
              <a:t>比例</a:t>
            </a:r>
            <a:r>
              <a:rPr lang="en-US" altLang="zh-TW" sz="900" dirty="0" smtClean="0">
                <a:sym typeface="微軟正黑體" pitchFamily="34" charset="-120"/>
              </a:rPr>
              <a:t>82.23%</a:t>
            </a:r>
            <a:r>
              <a:rPr lang="zh-TW" altLang="en-US" sz="900" dirty="0" smtClean="0">
                <a:sym typeface="微軟正黑體" pitchFamily="34" charset="-120"/>
              </a:rPr>
              <a:t> </a:t>
            </a:r>
            <a:r>
              <a:rPr lang="zh-TW" altLang="en-US" sz="900" dirty="0">
                <a:sym typeface="微軟正黑體" pitchFamily="34" charset="-120"/>
              </a:rPr>
              <a:t>，一般間接員工有</a:t>
            </a:r>
            <a:r>
              <a:rPr lang="en-US" altLang="zh-TW" sz="900" dirty="0">
                <a:sym typeface="微軟正黑體" pitchFamily="34" charset="-120"/>
              </a:rPr>
              <a:t>581</a:t>
            </a:r>
            <a:r>
              <a:rPr lang="zh-TW" altLang="en-US" sz="900" dirty="0">
                <a:sym typeface="微軟正黑體" pitchFamily="34" charset="-120"/>
              </a:rPr>
              <a:t>人，佔員工總數之</a:t>
            </a:r>
            <a:r>
              <a:rPr lang="zh-TW" altLang="en-US" sz="900" dirty="0" smtClean="0">
                <a:sym typeface="微軟正黑體" pitchFamily="34" charset="-120"/>
              </a:rPr>
              <a:t>比例</a:t>
            </a:r>
            <a:r>
              <a:rPr lang="en-US" altLang="zh-TW" sz="900" dirty="0" smtClean="0">
                <a:sym typeface="微軟正黑體" pitchFamily="34" charset="-120"/>
              </a:rPr>
              <a:t>7.13%</a:t>
            </a:r>
            <a:r>
              <a:rPr lang="zh-TW" altLang="en-US" sz="900" dirty="0">
                <a:sym typeface="微軟正黑體" pitchFamily="34" charset="-120"/>
              </a:rPr>
              <a:t>，</a:t>
            </a:r>
            <a:r>
              <a:rPr lang="zh-TW" altLang="en-US" sz="900" dirty="0" smtClean="0">
                <a:solidFill>
                  <a:srgbClr val="FF0000"/>
                </a:solidFill>
              </a:rPr>
              <a:t>由於</a:t>
            </a:r>
            <a:r>
              <a:rPr lang="zh-TW" altLang="en-US" sz="900" dirty="0">
                <a:solidFill>
                  <a:srgbClr val="FF0000"/>
                </a:solidFill>
              </a:rPr>
              <a:t>南京廠區業務訂單變化快，採用外包及派遣方式滿足臨時性需求</a:t>
            </a:r>
            <a:r>
              <a:rPr lang="zh-TW" altLang="en-US" sz="900" dirty="0" smtClean="0">
                <a:solidFill>
                  <a:srgbClr val="FF0000"/>
                </a:solidFill>
              </a:rPr>
              <a:t>人力，因此派遣</a:t>
            </a:r>
            <a:r>
              <a:rPr lang="en-US" altLang="zh-TW" sz="900" dirty="0" smtClean="0">
                <a:solidFill>
                  <a:srgbClr val="FF0000"/>
                </a:solidFill>
              </a:rPr>
              <a:t>/</a:t>
            </a:r>
            <a:r>
              <a:rPr lang="zh-TW" altLang="en-US" sz="900" dirty="0" smtClean="0">
                <a:solidFill>
                  <a:srgbClr val="FF0000"/>
                </a:solidFill>
              </a:rPr>
              <a:t>外包人員比例較高。</a:t>
            </a:r>
            <a:endParaRPr lang="en-US" altLang="zh-TW" sz="900" kern="100" dirty="0">
              <a:solidFill>
                <a:srgbClr val="FF0000"/>
              </a:solidFill>
              <a:latin typeface="微軟正黑體"/>
              <a:cs typeface="Arial Unicode MS"/>
              <a:sym typeface="微軟正黑體" pitchFamily="34" charset="-120"/>
            </a:endParaRPr>
          </a:p>
          <a:p>
            <a:pPr marL="0" indent="234000">
              <a:lnSpc>
                <a:spcPct val="150000"/>
              </a:lnSpc>
              <a:spcBef>
                <a:spcPts val="600"/>
              </a:spcBef>
              <a:spcAft>
                <a:spcPts val="600"/>
              </a:spcAft>
            </a:pPr>
            <a:r>
              <a:rPr lang="zh-TW" altLang="en-US" sz="900" b="0" kern="100" dirty="0">
                <a:latin typeface="微軟正黑體"/>
                <a:cs typeface="Arial Unicode MS"/>
              </a:rPr>
              <a:t>英華達員工依雇用形式統計，</a:t>
            </a:r>
            <a:r>
              <a:rPr lang="zh-TW" altLang="en-US" sz="900" dirty="0">
                <a:latin typeface="Calibri" pitchFamily="34" charset="0"/>
                <a:sym typeface="Calibri" pitchFamily="34" charset="0"/>
              </a:rPr>
              <a:t>在台灣地區高階主管男性(協理級以上)為</a:t>
            </a:r>
            <a:r>
              <a:rPr lang="en-US" altLang="zh-TW" sz="900" dirty="0">
                <a:latin typeface="Calibri" pitchFamily="34" charset="0"/>
                <a:sym typeface="Calibri" pitchFamily="34" charset="0"/>
              </a:rPr>
              <a:t>64</a:t>
            </a:r>
            <a:r>
              <a:rPr lang="zh-TW" altLang="en-US" sz="900" dirty="0">
                <a:latin typeface="Calibri" pitchFamily="34" charset="0"/>
                <a:sym typeface="Calibri" pitchFamily="34" charset="0"/>
              </a:rPr>
              <a:t>人，女性</a:t>
            </a:r>
            <a:r>
              <a:rPr lang="en-US" altLang="zh-TW" sz="900" dirty="0">
                <a:latin typeface="Calibri" pitchFamily="34" charset="0"/>
                <a:sym typeface="Calibri" pitchFamily="34" charset="0"/>
              </a:rPr>
              <a:t>5</a:t>
            </a:r>
            <a:r>
              <a:rPr lang="zh-TW" altLang="en-US" sz="900" dirty="0">
                <a:latin typeface="Calibri" pitchFamily="34" charset="0"/>
                <a:sym typeface="Calibri" pitchFamily="34" charset="0"/>
              </a:rPr>
              <a:t>人 ，中階主管(經副理、課級)男性</a:t>
            </a:r>
            <a:r>
              <a:rPr lang="en-US" altLang="zh-TW" sz="900" dirty="0">
                <a:latin typeface="Calibri" pitchFamily="34" charset="0"/>
                <a:sym typeface="Calibri" pitchFamily="34" charset="0"/>
              </a:rPr>
              <a:t>347</a:t>
            </a:r>
            <a:r>
              <a:rPr lang="zh-TW" altLang="en-US" sz="900" dirty="0">
                <a:latin typeface="Calibri" pitchFamily="34" charset="0"/>
                <a:sym typeface="Calibri" pitchFamily="34" charset="0"/>
              </a:rPr>
              <a:t>人，女性</a:t>
            </a:r>
            <a:r>
              <a:rPr lang="en-US" altLang="zh-TW" sz="900" dirty="0">
                <a:latin typeface="Calibri" pitchFamily="34" charset="0"/>
                <a:sym typeface="Calibri" pitchFamily="34" charset="0"/>
              </a:rPr>
              <a:t>141</a:t>
            </a:r>
            <a:r>
              <a:rPr lang="zh-TW" altLang="en-US" sz="900" dirty="0">
                <a:latin typeface="Calibri" pitchFamily="34" charset="0"/>
                <a:sym typeface="Calibri" pitchFamily="34" charset="0"/>
              </a:rPr>
              <a:t>人，一般員工，男</a:t>
            </a:r>
            <a:r>
              <a:rPr lang="zh-TW" altLang="en-US" sz="900" dirty="0">
                <a:solidFill>
                  <a:srgbClr val="000000"/>
                </a:solidFill>
                <a:latin typeface="Calibri" pitchFamily="34" charset="0"/>
                <a:sym typeface="Calibri" pitchFamily="34" charset="0"/>
              </a:rPr>
              <a:t>性</a:t>
            </a:r>
            <a:endParaRPr lang="zh-TW" altLang="en-US" sz="900" b="0" kern="100" dirty="0">
              <a:solidFill>
                <a:prstClr val="black">
                  <a:lumMod val="95000"/>
                  <a:lumOff val="5000"/>
                </a:prstClr>
              </a:solidFill>
              <a:latin typeface="微軟正黑體"/>
              <a:cs typeface="Arial Unicode MS"/>
            </a:endParaRPr>
          </a:p>
        </p:txBody>
      </p:sp>
      <p:sp>
        <p:nvSpPr>
          <p:cNvPr id="3" name="內容版面配置區 2"/>
          <p:cNvSpPr>
            <a:spLocks noGrp="1"/>
          </p:cNvSpPr>
          <p:nvPr>
            <p:ph idx="13"/>
          </p:nvPr>
        </p:nvSpPr>
        <p:spPr/>
        <p:txBody>
          <a:bodyPr>
            <a:normAutofit/>
          </a:bodyPr>
          <a:lstStyle/>
          <a:p>
            <a:pPr marL="0" indent="0"/>
            <a:r>
              <a:rPr lang="en-US" altLang="zh-TW" sz="900" kern="100" dirty="0">
                <a:latin typeface="微軟正黑體"/>
                <a:cs typeface="Arial Unicode MS"/>
                <a:sym typeface="Calibri" pitchFamily="34" charset="0"/>
              </a:rPr>
              <a:t>19</a:t>
            </a:r>
            <a:r>
              <a:rPr lang="zh-TW" altLang="en-US" sz="900" kern="100" dirty="0">
                <a:latin typeface="微軟正黑體"/>
                <a:cs typeface="Arial Unicode MS"/>
                <a:sym typeface="Calibri" pitchFamily="34" charset="0"/>
              </a:rPr>
              <a:t>人，女性</a:t>
            </a:r>
            <a:r>
              <a:rPr lang="en-US" altLang="zh-TW" sz="900" kern="100" dirty="0">
                <a:latin typeface="微軟正黑體"/>
                <a:cs typeface="Arial Unicode MS"/>
                <a:sym typeface="Calibri" pitchFamily="34" charset="0"/>
              </a:rPr>
              <a:t>13</a:t>
            </a:r>
            <a:r>
              <a:rPr lang="zh-TW" altLang="en-US" sz="900" kern="100" dirty="0">
                <a:latin typeface="微軟正黑體"/>
                <a:cs typeface="Arial Unicode MS"/>
                <a:sym typeface="Calibri" pitchFamily="34" charset="0"/>
              </a:rPr>
              <a:t>人；</a:t>
            </a:r>
            <a:r>
              <a:rPr lang="zh-TW" altLang="en-US" sz="900" kern="100" dirty="0">
                <a:latin typeface="微軟正黑體"/>
                <a:cs typeface="Arial Unicode MS"/>
              </a:rPr>
              <a:t>在大陸地區浦東廠，高階主管男性為</a:t>
            </a:r>
            <a:r>
              <a:rPr lang="en-US" altLang="zh-TW" sz="900" kern="100" dirty="0">
                <a:latin typeface="微軟正黑體"/>
                <a:cs typeface="Arial Unicode MS"/>
              </a:rPr>
              <a:t>21</a:t>
            </a:r>
            <a:r>
              <a:rPr lang="zh-TW" altLang="en-US" sz="900" kern="100" dirty="0">
                <a:latin typeface="微軟正黑體"/>
                <a:cs typeface="Arial Unicode MS"/>
              </a:rPr>
              <a:t>人，中階主管男性為</a:t>
            </a:r>
            <a:r>
              <a:rPr lang="en-US" altLang="zh-TW" sz="900" kern="100" dirty="0">
                <a:latin typeface="微軟正黑體"/>
                <a:cs typeface="Arial Unicode MS"/>
              </a:rPr>
              <a:t>162</a:t>
            </a:r>
            <a:r>
              <a:rPr lang="zh-TW" altLang="en-US" sz="900" kern="100" dirty="0">
                <a:latin typeface="微軟正黑體"/>
                <a:cs typeface="Arial Unicode MS"/>
              </a:rPr>
              <a:t>人，女性</a:t>
            </a:r>
            <a:r>
              <a:rPr lang="en-US" altLang="zh-TW" sz="900" kern="100" dirty="0">
                <a:latin typeface="微軟正黑體"/>
                <a:cs typeface="Arial Unicode MS"/>
              </a:rPr>
              <a:t>91</a:t>
            </a:r>
            <a:r>
              <a:rPr lang="zh-TW" altLang="en-US" sz="900" kern="100" dirty="0">
                <a:latin typeface="微軟正黑體"/>
                <a:cs typeface="Arial Unicode MS"/>
              </a:rPr>
              <a:t>人，一般間接員工男性</a:t>
            </a:r>
            <a:r>
              <a:rPr lang="en-US" altLang="zh-TW" sz="900" kern="100" dirty="0">
                <a:latin typeface="微軟正黑體"/>
                <a:cs typeface="Arial Unicode MS"/>
              </a:rPr>
              <a:t>847</a:t>
            </a:r>
            <a:r>
              <a:rPr lang="zh-TW" altLang="en-US" sz="900" kern="100" dirty="0">
                <a:latin typeface="微軟正黑體"/>
                <a:cs typeface="Arial Unicode MS"/>
              </a:rPr>
              <a:t>人，女性</a:t>
            </a:r>
            <a:r>
              <a:rPr lang="en-US" altLang="zh-TW" sz="900" kern="100" dirty="0">
                <a:latin typeface="微軟正黑體"/>
                <a:cs typeface="Arial Unicode MS"/>
              </a:rPr>
              <a:t>712</a:t>
            </a:r>
            <a:r>
              <a:rPr lang="zh-TW" altLang="en-US" sz="900" kern="100" dirty="0">
                <a:latin typeface="微軟正黑體"/>
                <a:cs typeface="Arial Unicode MS"/>
              </a:rPr>
              <a:t>人，一般直接員工男性</a:t>
            </a:r>
            <a:r>
              <a:rPr lang="en-US" altLang="zh-TW" sz="900" kern="100" dirty="0">
                <a:latin typeface="微軟正黑體"/>
                <a:cs typeface="Arial Unicode MS"/>
              </a:rPr>
              <a:t>13,350</a:t>
            </a:r>
            <a:r>
              <a:rPr lang="zh-TW" altLang="en-US" sz="900" kern="100" dirty="0">
                <a:latin typeface="微軟正黑體"/>
                <a:cs typeface="Arial Unicode MS"/>
              </a:rPr>
              <a:t>人，女性</a:t>
            </a:r>
            <a:r>
              <a:rPr lang="en-US" altLang="zh-TW" sz="900" kern="100" dirty="0">
                <a:latin typeface="微軟正黑體"/>
                <a:cs typeface="Arial Unicode MS"/>
              </a:rPr>
              <a:t>6,675</a:t>
            </a:r>
            <a:r>
              <a:rPr lang="zh-TW" altLang="en-US" sz="900" kern="100" dirty="0">
                <a:latin typeface="微軟正黑體"/>
                <a:cs typeface="Arial Unicode MS"/>
              </a:rPr>
              <a:t>人。</a:t>
            </a:r>
            <a:r>
              <a:rPr lang="zh-TW" altLang="en-US" sz="900" kern="100" dirty="0">
                <a:latin typeface="微軟正黑體"/>
                <a:cs typeface="Arial Unicode MS"/>
                <a:sym typeface="Calibri" pitchFamily="34" charset="0"/>
              </a:rPr>
              <a:t>南京廠區，高階主管男性為</a:t>
            </a:r>
            <a:r>
              <a:rPr lang="en-US" altLang="zh-TW" sz="900" kern="100" dirty="0">
                <a:latin typeface="微軟正黑體"/>
                <a:cs typeface="Arial Unicode MS"/>
                <a:sym typeface="Calibri" pitchFamily="34" charset="0"/>
              </a:rPr>
              <a:t>20</a:t>
            </a:r>
            <a:r>
              <a:rPr lang="zh-TW" altLang="en-US" sz="900" kern="100" dirty="0">
                <a:latin typeface="微軟正黑體"/>
                <a:cs typeface="Arial Unicode MS"/>
                <a:sym typeface="Calibri" pitchFamily="34" charset="0"/>
              </a:rPr>
              <a:t>人，女性1人，中階主管男性為</a:t>
            </a:r>
            <a:r>
              <a:rPr lang="en-US" altLang="zh-TW" sz="900" kern="100" dirty="0">
                <a:latin typeface="微軟正黑體"/>
                <a:cs typeface="Arial Unicode MS"/>
                <a:sym typeface="Calibri" pitchFamily="34" charset="0"/>
              </a:rPr>
              <a:t>524</a:t>
            </a:r>
            <a:r>
              <a:rPr lang="zh-TW" altLang="en-US" sz="900" kern="100" dirty="0">
                <a:latin typeface="微軟正黑體"/>
                <a:cs typeface="Arial Unicode MS"/>
                <a:sym typeface="Calibri" pitchFamily="34" charset="0"/>
              </a:rPr>
              <a:t>人、女性</a:t>
            </a:r>
            <a:r>
              <a:rPr lang="en-US" altLang="zh-TW" sz="900" kern="100" dirty="0">
                <a:latin typeface="微軟正黑體"/>
                <a:cs typeface="Arial Unicode MS"/>
                <a:sym typeface="Calibri" pitchFamily="34" charset="0"/>
              </a:rPr>
              <a:t>323</a:t>
            </a:r>
            <a:r>
              <a:rPr lang="zh-TW" altLang="en-US" sz="900" kern="100" dirty="0">
                <a:latin typeface="微軟正黑體"/>
                <a:cs typeface="Arial Unicode MS"/>
                <a:sym typeface="Calibri" pitchFamily="34" charset="0"/>
              </a:rPr>
              <a:t>人，一般間接員工男性</a:t>
            </a:r>
            <a:r>
              <a:rPr lang="en-US" altLang="zh-TW" sz="900" kern="100" dirty="0">
                <a:latin typeface="微軟正黑體"/>
                <a:cs typeface="Arial Unicode MS"/>
                <a:sym typeface="Calibri" pitchFamily="34" charset="0"/>
              </a:rPr>
              <a:t>332</a:t>
            </a:r>
            <a:r>
              <a:rPr lang="zh-TW" altLang="en-US" sz="900" kern="100" dirty="0">
                <a:latin typeface="微軟正黑體"/>
                <a:cs typeface="Arial Unicode MS"/>
                <a:sym typeface="Calibri" pitchFamily="34" charset="0"/>
              </a:rPr>
              <a:t>人，女性</a:t>
            </a:r>
            <a:r>
              <a:rPr lang="en-US" altLang="zh-TW" sz="900" kern="100" dirty="0">
                <a:latin typeface="微軟正黑體"/>
                <a:cs typeface="Arial Unicode MS"/>
                <a:sym typeface="Calibri" pitchFamily="34" charset="0"/>
              </a:rPr>
              <a:t>249</a:t>
            </a:r>
            <a:r>
              <a:rPr lang="zh-TW" altLang="en-US" sz="900" kern="100" dirty="0">
                <a:latin typeface="微軟正黑體"/>
                <a:cs typeface="Arial Unicode MS"/>
                <a:sym typeface="Calibri" pitchFamily="34" charset="0"/>
              </a:rPr>
              <a:t>人，一般直接員工男性</a:t>
            </a:r>
            <a:r>
              <a:rPr lang="en-US" altLang="zh-TW" sz="900" kern="100" dirty="0">
                <a:latin typeface="微軟正黑體"/>
                <a:cs typeface="Arial Unicode MS"/>
                <a:sym typeface="Calibri" pitchFamily="34" charset="0"/>
              </a:rPr>
              <a:t>4,328</a:t>
            </a:r>
            <a:r>
              <a:rPr lang="zh-TW" altLang="en-US" sz="900" kern="100" dirty="0">
                <a:latin typeface="微軟正黑體"/>
                <a:cs typeface="Arial Unicode MS"/>
                <a:sym typeface="Calibri" pitchFamily="34" charset="0"/>
              </a:rPr>
              <a:t>人，女性</a:t>
            </a:r>
            <a:r>
              <a:rPr lang="en-US" altLang="zh-TW" sz="900" kern="100" dirty="0">
                <a:latin typeface="微軟正黑體"/>
                <a:cs typeface="Arial Unicode MS"/>
                <a:sym typeface="Calibri" pitchFamily="34" charset="0"/>
              </a:rPr>
              <a:t>2,376</a:t>
            </a:r>
            <a:r>
              <a:rPr lang="zh-TW" altLang="en-US" sz="900" kern="100" dirty="0">
                <a:latin typeface="微軟正黑體"/>
                <a:cs typeface="Arial Unicode MS"/>
                <a:sym typeface="Calibri" pitchFamily="34" charset="0"/>
              </a:rPr>
              <a:t>人。</a:t>
            </a:r>
            <a:endParaRPr lang="zh-TW" altLang="en-US" sz="900" kern="100" dirty="0">
              <a:latin typeface="微軟正黑體"/>
              <a:cs typeface="Arial Unicode MS"/>
            </a:endParaRPr>
          </a:p>
          <a:p>
            <a:endParaRPr lang="zh-TW" altLang="en-US" sz="900" dirty="0"/>
          </a:p>
        </p:txBody>
      </p:sp>
      <p:sp>
        <p:nvSpPr>
          <p:cNvPr id="5" name="內容版面配置區 4"/>
          <p:cNvSpPr>
            <a:spLocks noGrp="1"/>
          </p:cNvSpPr>
          <p:nvPr>
            <p:ph idx="4294967295"/>
          </p:nvPr>
        </p:nvSpPr>
        <p:spPr>
          <a:xfrm>
            <a:off x="344488" y="764704"/>
            <a:ext cx="2881313" cy="5851525"/>
          </a:xfrm>
          <a:prstGeom prst="rect">
            <a:avLst/>
          </a:prstGeom>
        </p:spPr>
        <p:txBody>
          <a:bodyPr>
            <a:normAutofit/>
          </a:bodyPr>
          <a:lstStyle/>
          <a:p>
            <a:pPr marL="0" indent="0" fontAlgn="base">
              <a:lnSpc>
                <a:spcPct val="160000"/>
              </a:lnSpc>
              <a:spcBef>
                <a:spcPts val="600"/>
              </a:spcBef>
              <a:spcAft>
                <a:spcPts val="600"/>
              </a:spcAft>
              <a:buFont typeface="Arial" pitchFamily="34" charset="0"/>
            </a:pPr>
            <a:r>
              <a:rPr lang="en-US" altLang="zh-TW" sz="1100" b="1" dirty="0">
                <a:latin typeface="微軟正黑體" panose="020B0604030504040204" pitchFamily="34" charset="-120"/>
                <a:ea typeface="微軟正黑體" panose="020B0604030504040204" pitchFamily="34" charset="-120"/>
                <a:sym typeface="微軟正黑體" pitchFamily="34" charset="-120"/>
              </a:rPr>
              <a:t>7.2.2</a:t>
            </a:r>
            <a:r>
              <a:rPr lang="zh-TW" altLang="en-US" sz="1100" b="1" dirty="0">
                <a:latin typeface="微軟正黑體" panose="020B0604030504040204" pitchFamily="34" charset="-120"/>
                <a:ea typeface="微軟正黑體" panose="020B0604030504040204" pitchFamily="34" charset="-120"/>
                <a:sym typeface="微軟正黑體" pitchFamily="34" charset="-120"/>
              </a:rPr>
              <a:t> 人才資源與發展</a:t>
            </a:r>
            <a:endParaRPr lang="en-US" altLang="zh-TW" sz="1100" dirty="0">
              <a:latin typeface="微軟正黑體" panose="020B0604030504040204" pitchFamily="34" charset="-120"/>
              <a:ea typeface="微軟正黑體" panose="020B0604030504040204" pitchFamily="34" charset="-120"/>
            </a:endParaRPr>
          </a:p>
          <a:p>
            <a:pPr marL="0" indent="266700" fontAlgn="base">
              <a:lnSpc>
                <a:spcPct val="150000"/>
              </a:lnSpc>
              <a:spcBef>
                <a:spcPts val="600"/>
              </a:spcBef>
              <a:spcAft>
                <a:spcPts val="600"/>
              </a:spcAft>
              <a:buFont typeface="Arial" pitchFamily="34" charset="0"/>
            </a:pPr>
            <a:r>
              <a:rPr lang="zh-TW" altLang="en-US" sz="900" dirty="0">
                <a:latin typeface="微軟正黑體" panose="020B0604030504040204" pitchFamily="34" charset="-120"/>
                <a:ea typeface="微軟正黑體" panose="020B0604030504040204" pitchFamily="34" charset="-120"/>
              </a:rPr>
              <a:t>英華達秉持以人為本的精神，將對員工的責任視為公司持續發展的關鍵，尊重與關心員工，維護員工合法權益，從而促進員工快樂工作、快樂生活的目標，由此具備培養高素養的人才的動能，係提升企業競爭力的基本元素。</a:t>
            </a:r>
          </a:p>
          <a:p>
            <a:pPr marL="0" indent="0" fontAlgn="base">
              <a:lnSpc>
                <a:spcPct val="150000"/>
              </a:lnSpc>
              <a:spcBef>
                <a:spcPts val="600"/>
              </a:spcBef>
              <a:spcAft>
                <a:spcPts val="600"/>
              </a:spcAft>
              <a:buNone/>
              <a:tabLst>
                <a:tab pos="0" algn="l"/>
              </a:tabLst>
            </a:pPr>
            <a:r>
              <a:rPr lang="en-US" altLang="zh-TW" sz="1100" b="1" dirty="0">
                <a:latin typeface="微軟正黑體" panose="020B0604030504040204" pitchFamily="34" charset="-120"/>
                <a:ea typeface="微軟正黑體" panose="020B0604030504040204" pitchFamily="34" charset="-120"/>
                <a:sym typeface="微軟正黑體" pitchFamily="34" charset="-120"/>
              </a:rPr>
              <a:t>1).</a:t>
            </a:r>
            <a:r>
              <a:rPr lang="zh-TW" altLang="en-US" sz="1100" b="1" dirty="0">
                <a:latin typeface="微軟正黑體" panose="020B0604030504040204" pitchFamily="34" charset="-120"/>
                <a:ea typeface="微軟正黑體" panose="020B0604030504040204" pitchFamily="34" charset="-120"/>
              </a:rPr>
              <a:t>人才招募</a:t>
            </a:r>
            <a:r>
              <a:rPr lang="en-US" altLang="zh-TW" sz="1100" b="1" dirty="0">
                <a:latin typeface="微軟正黑體" panose="020B0604030504040204" pitchFamily="34" charset="-120"/>
                <a:ea typeface="微軟正黑體" panose="020B0604030504040204" pitchFamily="34" charset="-120"/>
              </a:rPr>
              <a:t>	</a:t>
            </a:r>
            <a:r>
              <a:rPr lang="en-US" altLang="zh-TW" sz="900" dirty="0">
                <a:latin typeface="微軟正黑體" panose="020B0604030504040204" pitchFamily="34" charset="-120"/>
                <a:ea typeface="微軟正黑體" panose="020B0604030504040204" pitchFamily="34" charset="-120"/>
              </a:rPr>
              <a:t>		</a:t>
            </a:r>
            <a:r>
              <a:rPr lang="zh-TW" altLang="en-US" sz="900" dirty="0">
                <a:latin typeface="微軟正黑體" panose="020B0604030504040204" pitchFamily="34" charset="-120"/>
                <a:ea typeface="微軟正黑體" panose="020B0604030504040204" pitchFamily="34" charset="-120"/>
              </a:rPr>
              <a:t>         配合公司發展的方向與新興技術的投入，對於人才不同專業的需求，與日俱增，不斷開發建構多元人力招募體系，我們不斷地透過多方的招募管道包括校園徵才、產學合作、研發替代役、各區就業服務站、同仁介紹、國際人才、人力銀行</a:t>
            </a:r>
            <a:r>
              <a:rPr lang="en-US" altLang="zh-TW" sz="900" dirty="0">
                <a:latin typeface="微軟正黑體" panose="020B0604030504040204" pitchFamily="34" charset="-120"/>
                <a:ea typeface="微軟正黑體" panose="020B0604030504040204" pitchFamily="34" charset="-120"/>
              </a:rPr>
              <a:t>.. </a:t>
            </a:r>
            <a:r>
              <a:rPr lang="zh-TW" altLang="en-US" sz="900" dirty="0">
                <a:latin typeface="微軟正黑體" panose="020B0604030504040204" pitchFamily="34" charset="-120"/>
                <a:ea typeface="微軟正黑體" panose="020B0604030504040204" pitchFamily="34" charset="-120"/>
              </a:rPr>
              <a:t>等管道，為企業注入新血，並且輔以高效績效管理，即時獎勵持續學習，傾聽員工之意見，改善內部管理流程，提升員工參與度，鼓勵創新與自主改善，設身處地為員工創造學習成長與價值創新實現的工作環境。</a:t>
            </a:r>
            <a:endParaRPr lang="en-US" altLang="zh-TW" sz="900" dirty="0">
              <a:latin typeface="微軟正黑體" panose="020B0604030504040204" pitchFamily="34" charset="-120"/>
              <a:ea typeface="微軟正黑體" panose="020B0604030504040204" pitchFamily="34" charset="-120"/>
            </a:endParaRPr>
          </a:p>
          <a:p>
            <a:pPr marL="0" indent="234000" fontAlgn="base">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英華達長期以來秉持在地化用人原則，並以當地勞動法規政策為依據，保障員工權益，對不同種族、階級、語言、思想、宗教、黨派、性別、婚姻、身心障礙等皆一視同仁、公平對待，且嚴禁雇用童工，建立和諧勞資關係，基層同仁最低薪資符合並略高於當地法令最低工資標準，落實了長期深耕經營的永續經營原則。</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972" y="738963"/>
            <a:ext cx="2675066" cy="1725408"/>
          </a:xfrm>
          <a:prstGeom prst="rect">
            <a:avLst/>
          </a:prstGeom>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C:\Users\20805253\Desktop\33641937731_5b35085d54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25" b="7941"/>
          <a:stretch/>
        </p:blipFill>
        <p:spPr bwMode="auto">
          <a:xfrm>
            <a:off x="3562448" y="1672011"/>
            <a:ext cx="1395196" cy="956889"/>
          </a:xfrm>
          <a:prstGeom prst="rect">
            <a:avLst/>
          </a:prstGeom>
          <a:ln>
            <a:noFill/>
          </a:ln>
          <a:effectLst>
            <a:softEdge rad="50800"/>
          </a:effectLst>
          <a:extLst>
            <a:ext uri="{909E8E84-426E-40DD-AFC4-6F175D3DCCD1}">
              <a14:hiddenFill xmlns:a14="http://schemas.microsoft.com/office/drawing/2010/main">
                <a:solidFill>
                  <a:srgbClr val="FFFFFF"/>
                </a:solidFill>
              </a14:hiddenFill>
            </a:ext>
          </a:extLst>
        </p:spPr>
      </p:pic>
      <p:pic>
        <p:nvPicPr>
          <p:cNvPr id="9" name="Picture 2" descr="C:\Users\20805253\Desktop\32991810783_f8f8c59533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317"/>
          <a:stretch/>
        </p:blipFill>
        <p:spPr bwMode="auto">
          <a:xfrm>
            <a:off x="4957644" y="1672011"/>
            <a:ext cx="1279871" cy="956889"/>
          </a:xfrm>
          <a:prstGeom prst="rect">
            <a:avLst/>
          </a:prstGeom>
          <a:ln>
            <a:noFill/>
          </a:ln>
          <a:effectLst>
            <a:softEdge rad="50800"/>
          </a:effectLst>
          <a:extLst>
            <a:ext uri="{909E8E84-426E-40DD-AFC4-6F175D3DCCD1}">
              <a14:hiddenFill xmlns:a14="http://schemas.microsoft.com/office/drawing/2010/main">
                <a:solidFill>
                  <a:srgbClr val="FFFFFF"/>
                </a:solidFill>
              </a14:hiddenFill>
            </a:ext>
          </a:extLst>
        </p:spPr>
      </p:pic>
      <p:sp>
        <p:nvSpPr>
          <p:cNvPr id="17" name="標題 3"/>
          <p:cNvSpPr>
            <a:spLocks noGrp="1"/>
          </p:cNvSpPr>
          <p:nvPr>
            <p:ph type="title"/>
          </p:nvPr>
        </p:nvSpPr>
        <p:spPr/>
        <p:txBody>
          <a:bodyPr vert="horz" lIns="91440" tIns="45720" rIns="91440" bIns="45720" rtlCol="0" anchor="ctr">
            <a:normAutofit/>
          </a:bodyPr>
          <a:lstStyle/>
          <a:p>
            <a:r>
              <a:rPr lang="en-US" altLang="zh-TW" dirty="0">
                <a:solidFill>
                  <a:schemeClr val="tx1"/>
                </a:solidFill>
              </a:rPr>
              <a:t>7.2 </a:t>
            </a:r>
            <a:r>
              <a:rPr lang="zh-TW" altLang="en-US" dirty="0">
                <a:solidFill>
                  <a:schemeClr val="tx1"/>
                </a:solidFill>
              </a:rPr>
              <a:t>英華達公司</a:t>
            </a:r>
          </a:p>
        </p:txBody>
      </p:sp>
      <p:graphicFrame>
        <p:nvGraphicFramePr>
          <p:cNvPr id="6" name="表格 5"/>
          <p:cNvGraphicFramePr>
            <a:graphicFrameLocks noGrp="1"/>
          </p:cNvGraphicFramePr>
          <p:nvPr>
            <p:extLst>
              <p:ext uri="{D42A27DB-BD31-4B8C-83A1-F6EECF244321}">
                <p14:modId xmlns:p14="http://schemas.microsoft.com/office/powerpoint/2010/main" val="105272704"/>
              </p:ext>
            </p:extLst>
          </p:nvPr>
        </p:nvGraphicFramePr>
        <p:xfrm>
          <a:off x="6566475" y="2150455"/>
          <a:ext cx="3067045" cy="2975168"/>
        </p:xfrm>
        <a:graphic>
          <a:graphicData uri="http://schemas.openxmlformats.org/drawingml/2006/table">
            <a:tbl>
              <a:tblPr/>
              <a:tblGrid>
                <a:gridCol w="228649"/>
                <a:gridCol w="670178"/>
                <a:gridCol w="668205"/>
                <a:gridCol w="491901"/>
                <a:gridCol w="360040"/>
                <a:gridCol w="648072"/>
              </a:tblGrid>
              <a:tr h="270433">
                <a:tc>
                  <a:txBody>
                    <a:bodyPr/>
                    <a:lstStyle/>
                    <a:p>
                      <a:pPr algn="ctr" fontAlgn="ctr"/>
                      <a:r>
                        <a:rPr lang="zh-TW" altLang="en-US" sz="800" b="0" i="0" u="none" strike="noStrike" dirty="0">
                          <a:solidFill>
                            <a:srgbClr val="000000"/>
                          </a:solidFill>
                          <a:effectLst/>
                          <a:latin typeface="微軟正黑體"/>
                        </a:rPr>
                        <a:t>地區</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ctr" fontAlgn="ctr"/>
                      <a:r>
                        <a:rPr lang="zh-TW" altLang="en-US" sz="800" b="0" i="0" u="none" strike="noStrike">
                          <a:solidFill>
                            <a:srgbClr val="000000"/>
                          </a:solidFill>
                          <a:effectLst/>
                          <a:latin typeface="微軟正黑體"/>
                        </a:rPr>
                        <a:t>勞雇合約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勞雇類型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800" b="0" i="0" u="none" strike="noStrike">
                          <a:solidFill>
                            <a:srgbClr val="000000"/>
                          </a:solidFill>
                          <a:effectLst/>
                          <a:latin typeface="微軟正黑體"/>
                        </a:rPr>
                        <a:t>性別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zh-TW" altLang="en-US" sz="800" b="0" i="0" u="none" strike="noStrike">
                          <a:solidFill>
                            <a:srgbClr val="000000"/>
                          </a:solidFill>
                          <a:effectLst/>
                          <a:latin typeface="微軟正黑體"/>
                        </a:rPr>
                        <a:t>佔員工總數之比例</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34930">
                <a:tc rowSpan="4">
                  <a:txBody>
                    <a:bodyPr/>
                    <a:lstStyle/>
                    <a:p>
                      <a:pPr algn="ctr" fontAlgn="ctr"/>
                      <a:r>
                        <a:rPr lang="zh-TW" altLang="en-US" sz="800" b="0" i="0" u="none" strike="noStrike" dirty="0">
                          <a:solidFill>
                            <a:srgbClr val="000000"/>
                          </a:solidFill>
                          <a:effectLst/>
                          <a:latin typeface="微軟正黑體"/>
                        </a:rPr>
                        <a:t>台灣</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zh-TW" altLang="en-US" sz="800" b="0" i="0" u="none" strike="noStrike">
                          <a:solidFill>
                            <a:srgbClr val="000000"/>
                          </a:solidFill>
                          <a:effectLst/>
                          <a:latin typeface="微軟正黑體"/>
                        </a:rPr>
                        <a:t>不定期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zh-TW" altLang="en-US" sz="800" b="0" i="0" u="none" strike="noStrike">
                          <a:solidFill>
                            <a:srgbClr val="000000"/>
                          </a:solidFill>
                          <a:effectLst/>
                          <a:latin typeface="微軟正黑體"/>
                        </a:rPr>
                        <a:t>正職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a:solidFill>
                            <a:srgbClr val="000000"/>
                          </a:solidFill>
                          <a:effectLst/>
                          <a:latin typeface="微軟正黑體"/>
                        </a:rPr>
                        <a:t>430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dirty="0">
                          <a:solidFill>
                            <a:srgbClr val="000000"/>
                          </a:solidFill>
                          <a:effectLst/>
                          <a:latin typeface="微軟正黑體"/>
                        </a:rPr>
                        <a:t>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dirty="0">
                          <a:solidFill>
                            <a:srgbClr val="000000"/>
                          </a:solidFill>
                          <a:effectLst/>
                          <a:latin typeface="微軟正黑體"/>
                        </a:rPr>
                        <a:t>159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dirty="0">
                          <a:solidFill>
                            <a:srgbClr val="000000"/>
                          </a:solidFill>
                          <a:effectLst/>
                          <a:latin typeface="微軟正黑體"/>
                        </a:rPr>
                        <a:t>27%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4930">
                <a:tc vMerge="1">
                  <a:txBody>
                    <a:bodyPr/>
                    <a:lstStyle/>
                    <a:p>
                      <a:endParaRPr lang="zh-TW" altLang="en-US"/>
                    </a:p>
                  </a:txBody>
                  <a:tcPr/>
                </a:tc>
                <a:tc rowSpan="2">
                  <a:txBody>
                    <a:bodyPr/>
                    <a:lstStyle/>
                    <a:p>
                      <a:pPr algn="ctr" fontAlgn="ctr"/>
                      <a:r>
                        <a:rPr lang="zh-TW" altLang="en-US" sz="800" b="0" i="0" u="none" strike="noStrike">
                          <a:solidFill>
                            <a:srgbClr val="000000"/>
                          </a:solidFill>
                          <a:effectLst/>
                          <a:latin typeface="微軟正黑體"/>
                        </a:rPr>
                        <a:t>定期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zh-TW" altLang="en-US" sz="800" b="0" i="0" u="none" strike="noStrike">
                          <a:solidFill>
                            <a:srgbClr val="000000"/>
                          </a:solidFill>
                          <a:effectLst/>
                          <a:latin typeface="微軟正黑體"/>
                        </a:rPr>
                        <a:t>實習生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dirty="0" smtClean="0">
                          <a:solidFill>
                            <a:srgbClr val="000000"/>
                          </a:solidFill>
                          <a:effectLst/>
                          <a:latin typeface="微軟正黑體"/>
                        </a:rPr>
                        <a:t>-</a:t>
                      </a:r>
                      <a:r>
                        <a:rPr lang="zh-TW" altLang="en-US" sz="800" b="0" i="0" u="none" strike="noStrike" dirty="0">
                          <a:solidFill>
                            <a:srgbClr val="000000"/>
                          </a:solidFill>
                          <a:effectLst/>
                          <a:latin typeface="微軟正黑體"/>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800" b="0" i="0" u="none" strike="noStrike" dirty="0">
                          <a:solidFill>
                            <a:srgbClr val="000000"/>
                          </a:solidFill>
                          <a:effectLst/>
                          <a:latin typeface="微軟正黑體"/>
                        </a:rPr>
                        <a:t>　</a:t>
                      </a:r>
                      <a:r>
                        <a:rPr lang="en-US" altLang="zh-TW" sz="800" b="0" i="0" u="none" strike="noStrike" dirty="0" smtClean="0">
                          <a:solidFill>
                            <a:srgbClr val="000000"/>
                          </a:solidFill>
                          <a:effectLst/>
                          <a:latin typeface="微軟正黑體"/>
                        </a:rPr>
                        <a:t>-</a:t>
                      </a:r>
                      <a:endParaRPr lang="zh-TW" altLang="en-US" sz="8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800" b="0" i="0" u="none" strike="noStrike" dirty="0" smtClean="0">
                          <a:solidFill>
                            <a:srgbClr val="000000"/>
                          </a:solidFill>
                          <a:effectLst/>
                          <a:latin typeface="微軟正黑體"/>
                        </a:rPr>
                        <a:t>-</a:t>
                      </a:r>
                      <a:r>
                        <a:rPr lang="zh-TW" altLang="en-US" sz="800" b="0" i="0" u="none" strike="noStrike" dirty="0">
                          <a:solidFill>
                            <a:srgbClr val="000000"/>
                          </a:solidFill>
                          <a:effectLst/>
                          <a:latin typeface="微軟正黑體"/>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800" b="0" i="0" u="none" strike="noStrike" dirty="0">
                          <a:solidFill>
                            <a:srgbClr val="000000"/>
                          </a:solidFill>
                          <a:effectLst/>
                          <a:latin typeface="微軟正黑體"/>
                        </a:rPr>
                        <a:t>　</a:t>
                      </a:r>
                      <a:r>
                        <a:rPr lang="en-US" altLang="zh-TW" sz="800" b="0" i="0" u="none" strike="noStrike" dirty="0" smtClean="0">
                          <a:solidFill>
                            <a:srgbClr val="000000"/>
                          </a:solidFill>
                          <a:effectLst/>
                          <a:latin typeface="微軟正黑體"/>
                        </a:rPr>
                        <a:t>-</a:t>
                      </a:r>
                      <a:endParaRPr lang="zh-TW" altLang="en-US" sz="8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4930">
                <a:tc rowSpan="8">
                  <a:txBody>
                    <a:bodyPr/>
                    <a:lstStyle/>
                    <a:p>
                      <a:pPr algn="ctr" fontAlgn="ctr"/>
                      <a:r>
                        <a:rPr lang="zh-TW" altLang="en-US" sz="800" b="0" i="0" u="none" strike="noStrike" dirty="0">
                          <a:solidFill>
                            <a:srgbClr val="000000"/>
                          </a:solidFill>
                          <a:effectLst/>
                          <a:latin typeface="微軟正黑體"/>
                        </a:rPr>
                        <a:t>浦東廠區</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zh-TW" altLang="en-US" sz="800" b="0" i="0" u="none" strike="noStrike" dirty="0">
                          <a:solidFill>
                            <a:srgbClr val="000000"/>
                          </a:solidFill>
                          <a:effectLst/>
                          <a:latin typeface="微軟正黑體"/>
                        </a:rPr>
                        <a:t>不</a:t>
                      </a:r>
                      <a:r>
                        <a:rPr lang="zh-TW" altLang="en-US" sz="800" b="0" i="0" u="none" strike="noStrike" dirty="0" smtClean="0">
                          <a:solidFill>
                            <a:srgbClr val="000000"/>
                          </a:solidFill>
                          <a:effectLst/>
                          <a:latin typeface="微軟正黑體"/>
                        </a:rPr>
                        <a:t>定期</a:t>
                      </a:r>
                      <a:endParaRPr lang="zh-TW" altLang="en-US" sz="8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zh-TW" altLang="en-US" sz="800" b="0" i="0" u="none" strike="noStrike">
                          <a:solidFill>
                            <a:srgbClr val="000000"/>
                          </a:solidFill>
                          <a:effectLst/>
                          <a:latin typeface="微軟正黑體"/>
                        </a:rPr>
                        <a:t>正職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1.95%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1.61%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vMerge="1">
                  <a:txBody>
                    <a:bodyPr/>
                    <a:lstStyle/>
                    <a:p>
                      <a:endParaRPr lang="zh-TW" altLang="en-US"/>
                    </a:p>
                  </a:txBody>
                  <a:tcPr/>
                </a:tc>
                <a:tc rowSpan="2">
                  <a:txBody>
                    <a:bodyPr/>
                    <a:lstStyle/>
                    <a:p>
                      <a:pPr algn="ctr" fontAlgn="ctr"/>
                      <a:r>
                        <a:rPr lang="zh-TW" altLang="en-US" sz="800" b="0" i="0" u="none" strike="noStrike">
                          <a:solidFill>
                            <a:srgbClr val="000000"/>
                          </a:solidFill>
                          <a:effectLst/>
                          <a:latin typeface="微軟正黑體"/>
                        </a:rPr>
                        <a:t>定期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zh-TW" altLang="en-US" sz="800" b="0" i="0" u="none" strike="noStrike">
                          <a:solidFill>
                            <a:srgbClr val="000000"/>
                          </a:solidFill>
                          <a:effectLst/>
                          <a:latin typeface="微軟正黑體"/>
                        </a:rPr>
                        <a:t>實習生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a:solidFill>
                            <a:srgbClr val="000000"/>
                          </a:solidFill>
                          <a:effectLst/>
                          <a:latin typeface="Arial Unicode MS"/>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0.43%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a:solidFill>
                            <a:srgbClr val="000000"/>
                          </a:solidFill>
                          <a:effectLst/>
                          <a:latin typeface="Arial Unicode M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0.04%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vMerge="1">
                  <a:txBody>
                    <a:bodyPr/>
                    <a:lstStyle/>
                    <a:p>
                      <a:endParaRPr lang="zh-TW" altLang="en-US"/>
                    </a:p>
                  </a:txBody>
                  <a:tcPr/>
                </a:tc>
                <a:tc rowSpan="2">
                  <a:txBody>
                    <a:bodyPr/>
                    <a:lstStyle/>
                    <a:p>
                      <a:pPr algn="ctr" fontAlgn="ctr"/>
                      <a:r>
                        <a:rPr lang="zh-TW" altLang="en-US" sz="800" b="0" i="0" u="none" strike="noStrike">
                          <a:solidFill>
                            <a:srgbClr val="000000"/>
                          </a:solidFill>
                          <a:effectLst/>
                          <a:latin typeface="微軟正黑體"/>
                        </a:rPr>
                        <a:t>定期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zh-TW" altLang="en-US" sz="800" b="0" i="0" u="none" strike="noStrike">
                          <a:solidFill>
                            <a:srgbClr val="000000"/>
                          </a:solidFill>
                          <a:effectLst/>
                          <a:latin typeface="微軟正黑體"/>
                        </a:rPr>
                        <a:t>契約人員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smtClean="0">
                          <a:solidFill>
                            <a:srgbClr val="FF0000"/>
                          </a:solidFill>
                          <a:effectLst/>
                          <a:latin typeface="Arial Unicode MS"/>
                        </a:rPr>
                        <a:t>13,858</a:t>
                      </a:r>
                      <a:endParaRPr lang="en-US" altLang="zh-TW" sz="800" b="0" i="0" u="none" strike="noStrike" dirty="0">
                        <a:solidFill>
                          <a:srgbClr val="FF0000"/>
                        </a:solidFill>
                        <a:effectLst/>
                        <a:latin typeface="Arial Unicode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63.40%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smtClean="0">
                          <a:solidFill>
                            <a:srgbClr val="FF0000"/>
                          </a:solidFill>
                          <a:effectLst/>
                          <a:latin typeface="Arial Unicode MS"/>
                        </a:rPr>
                        <a:t>7,117</a:t>
                      </a:r>
                      <a:endParaRPr lang="en-US" altLang="zh-TW" sz="800" b="0" i="0" u="none" strike="noStrike" dirty="0">
                        <a:solidFill>
                          <a:srgbClr val="FF0000"/>
                        </a:solidFill>
                        <a:effectLst/>
                        <a:latin typeface="Arial Unicode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a:solidFill>
                            <a:srgbClr val="000000"/>
                          </a:solidFill>
                          <a:effectLst/>
                          <a:latin typeface="Arial Unicode MS"/>
                        </a:rPr>
                        <a:t>32.56%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vMerge="1">
                  <a:txBody>
                    <a:bodyPr/>
                    <a:lstStyle/>
                    <a:p>
                      <a:endParaRPr lang="zh-TW" altLang="en-US"/>
                    </a:p>
                  </a:txBody>
                  <a:tcPr/>
                </a:tc>
                <a:tc rowSpan="2">
                  <a:txBody>
                    <a:bodyPr/>
                    <a:lstStyle/>
                    <a:p>
                      <a:pPr algn="ctr" fontAlgn="ctr"/>
                      <a:r>
                        <a:rPr lang="zh-TW" altLang="en-US" sz="800" b="0" i="0" u="none" strike="noStrike">
                          <a:solidFill>
                            <a:srgbClr val="000000"/>
                          </a:solidFill>
                          <a:effectLst/>
                          <a:latin typeface="微軟正黑體"/>
                        </a:rPr>
                        <a:t>其他工作者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zh-TW" altLang="en-US" sz="800" b="0" i="0" u="none" strike="noStrike" dirty="0">
                          <a:solidFill>
                            <a:srgbClr val="FF0000"/>
                          </a:solidFill>
                          <a:effectLst/>
                          <a:latin typeface="微軟正黑體"/>
                        </a:rPr>
                        <a:t>派遣</a:t>
                      </a:r>
                      <a:r>
                        <a:rPr lang="en-US" altLang="zh-TW" sz="800" b="0" i="0" u="none" strike="noStrike" dirty="0">
                          <a:solidFill>
                            <a:srgbClr val="FF0000"/>
                          </a:solidFill>
                          <a:effectLst/>
                          <a:latin typeface="微軟正黑體"/>
                        </a:rPr>
                        <a:t>/</a:t>
                      </a:r>
                      <a:r>
                        <a:rPr lang="zh-TW" altLang="en-US" sz="800" b="0" i="0" u="none" strike="noStrike" dirty="0">
                          <a:solidFill>
                            <a:srgbClr val="FF0000"/>
                          </a:solidFill>
                          <a:effectLst/>
                          <a:latin typeface="微軟正黑體"/>
                        </a:rPr>
                        <a:t>外包人員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smtClean="0">
                          <a:solidFill>
                            <a:srgbClr val="000000"/>
                          </a:solidFill>
                          <a:effectLst/>
                          <a:latin typeface="微軟正黑體"/>
                        </a:rPr>
                        <a:t>-</a:t>
                      </a:r>
                      <a:endParaRPr lang="en-US" altLang="zh-TW" sz="8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smtClean="0">
                          <a:solidFill>
                            <a:srgbClr val="000000"/>
                          </a:solidFill>
                          <a:effectLst/>
                          <a:latin typeface="微軟正黑體"/>
                        </a:rPr>
                        <a:t>-</a:t>
                      </a:r>
                      <a:endParaRPr lang="en-US" altLang="zh-TW" sz="8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dirty="0">
                          <a:solidFill>
                            <a:srgbClr val="000000"/>
                          </a:solidFill>
                          <a:effectLst/>
                          <a:latin typeface="微軟正黑體"/>
                        </a:rPr>
                        <a:t>全職</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女</a:t>
                      </a:r>
                      <a:r>
                        <a:rPr lang="en-US" altLang="zh-TW" sz="800" b="0" i="0" u="none" strike="noStrike" dirty="0">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smtClean="0">
                          <a:solidFill>
                            <a:srgbClr val="000000"/>
                          </a:solidFill>
                          <a:effectLst/>
                          <a:latin typeface="微軟正黑體"/>
                        </a:rPr>
                        <a:t>-</a:t>
                      </a:r>
                      <a:endParaRPr lang="en-US" altLang="zh-TW" sz="8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800" b="0" i="0" u="none" strike="noStrike" dirty="0" smtClean="0">
                          <a:solidFill>
                            <a:srgbClr val="000000"/>
                          </a:solidFill>
                          <a:effectLst/>
                          <a:latin typeface="微軟正黑體"/>
                        </a:rPr>
                        <a:t>-</a:t>
                      </a:r>
                      <a:endParaRPr lang="en-US" altLang="zh-TW" sz="8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34930">
                <a:tc rowSpan="8">
                  <a:txBody>
                    <a:bodyPr/>
                    <a:lstStyle/>
                    <a:p>
                      <a:pPr algn="ctr" fontAlgn="ctr"/>
                      <a:r>
                        <a:rPr lang="zh-TW" altLang="en-US" sz="800" b="0" i="0" u="none" strike="noStrike">
                          <a:solidFill>
                            <a:srgbClr val="000000"/>
                          </a:solidFill>
                          <a:effectLst/>
                          <a:latin typeface="微軟正黑體"/>
                        </a:rPr>
                        <a:t>南京廠區</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zh-TW" altLang="en-US" sz="800" b="0" i="0" u="none" strike="noStrike">
                          <a:solidFill>
                            <a:srgbClr val="000000"/>
                          </a:solidFill>
                          <a:effectLst/>
                          <a:latin typeface="微軟正黑體"/>
                        </a:rPr>
                        <a:t>不定期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zh-TW" altLang="en-US" sz="800" b="0" i="0" u="none" strike="noStrike" dirty="0">
                          <a:solidFill>
                            <a:srgbClr val="000000"/>
                          </a:solidFill>
                          <a:effectLst/>
                          <a:latin typeface="微軟正黑體"/>
                        </a:rPr>
                        <a:t>正職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343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4.21%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234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2.87%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4930">
                <a:tc vMerge="1">
                  <a:txBody>
                    <a:bodyPr/>
                    <a:lstStyle/>
                    <a:p>
                      <a:endParaRPr lang="zh-TW" altLang="en-US"/>
                    </a:p>
                  </a:txBody>
                  <a:tcPr/>
                </a:tc>
                <a:tc rowSpan="2">
                  <a:txBody>
                    <a:bodyPr/>
                    <a:lstStyle/>
                    <a:p>
                      <a:pPr algn="ctr" fontAlgn="ctr"/>
                      <a:r>
                        <a:rPr lang="zh-TW" altLang="en-US" sz="800" b="0" i="0" u="none" strike="noStrike">
                          <a:solidFill>
                            <a:srgbClr val="000000"/>
                          </a:solidFill>
                          <a:effectLst/>
                          <a:latin typeface="微軟正黑體"/>
                        </a:rPr>
                        <a:t>定期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zh-TW" altLang="en-US" sz="800" b="0" i="0" u="none" strike="noStrike">
                          <a:solidFill>
                            <a:srgbClr val="000000"/>
                          </a:solidFill>
                          <a:effectLst/>
                          <a:latin typeface="微軟正黑體"/>
                        </a:rPr>
                        <a:t>實習生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471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5.78%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324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3.97%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4930">
                <a:tc vMerge="1">
                  <a:txBody>
                    <a:bodyPr/>
                    <a:lstStyle/>
                    <a:p>
                      <a:endParaRPr lang="zh-TW" altLang="en-US"/>
                    </a:p>
                  </a:txBody>
                  <a:tcPr/>
                </a:tc>
                <a:tc rowSpan="2">
                  <a:txBody>
                    <a:bodyPr/>
                    <a:lstStyle/>
                    <a:p>
                      <a:pPr algn="ctr" fontAlgn="ctr"/>
                      <a:r>
                        <a:rPr lang="zh-TW" altLang="en-US" sz="800" b="0" i="0" u="none" strike="noStrike">
                          <a:solidFill>
                            <a:srgbClr val="000000"/>
                          </a:solidFill>
                          <a:effectLst/>
                          <a:latin typeface="微軟正黑體"/>
                        </a:rPr>
                        <a:t>定期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zh-TW" altLang="en-US" sz="800" b="0" i="0" u="none" strike="noStrike" dirty="0">
                          <a:solidFill>
                            <a:srgbClr val="000000"/>
                          </a:solidFill>
                          <a:effectLst/>
                          <a:latin typeface="微軟正黑體"/>
                        </a:rPr>
                        <a:t>契約人員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FF0000"/>
                          </a:solidFill>
                          <a:effectLst/>
                          <a:latin typeface="微軟正黑體"/>
                        </a:rPr>
                        <a:t>1,681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20.62%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49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FF0000"/>
                          </a:solidFill>
                          <a:effectLst/>
                          <a:latin typeface="微軟正黑體"/>
                        </a:rPr>
                        <a:t>971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11.91%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4930">
                <a:tc vMerge="1">
                  <a:txBody>
                    <a:bodyPr/>
                    <a:lstStyle/>
                    <a:p>
                      <a:endParaRPr lang="zh-TW" altLang="en-US"/>
                    </a:p>
                  </a:txBody>
                  <a:tcPr/>
                </a:tc>
                <a:tc rowSpan="2">
                  <a:txBody>
                    <a:bodyPr/>
                    <a:lstStyle/>
                    <a:p>
                      <a:pPr algn="ctr" fontAlgn="ctr"/>
                      <a:r>
                        <a:rPr lang="zh-TW" altLang="en-US" sz="800" b="0" i="0" u="none" strike="noStrike">
                          <a:solidFill>
                            <a:srgbClr val="000000"/>
                          </a:solidFill>
                          <a:effectLst/>
                          <a:latin typeface="微軟正黑體"/>
                        </a:rPr>
                        <a:t>其他工作者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zh-TW" altLang="en-US" sz="800" b="0" i="0" u="none" strike="noStrike" dirty="0">
                          <a:solidFill>
                            <a:srgbClr val="FF0000"/>
                          </a:solidFill>
                          <a:effectLst/>
                          <a:latin typeface="微軟正黑體"/>
                        </a:rPr>
                        <a:t>派遣</a:t>
                      </a:r>
                      <a:r>
                        <a:rPr lang="en-US" altLang="zh-TW" sz="800" b="0" i="0" u="none" strike="noStrike" dirty="0">
                          <a:solidFill>
                            <a:srgbClr val="FF0000"/>
                          </a:solidFill>
                          <a:effectLst/>
                          <a:latin typeface="微軟正黑體"/>
                        </a:rPr>
                        <a:t>/</a:t>
                      </a:r>
                      <a:r>
                        <a:rPr lang="zh-TW" altLang="en-US" sz="800" b="0" i="0" u="none" strike="noStrike" dirty="0">
                          <a:solidFill>
                            <a:srgbClr val="FF0000"/>
                          </a:solidFill>
                          <a:effectLst/>
                          <a:latin typeface="微軟正黑體"/>
                        </a:rPr>
                        <a:t>外包人員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男</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FF0000"/>
                          </a:solidFill>
                          <a:effectLst/>
                          <a:latin typeface="微軟正黑體"/>
                        </a:rPr>
                        <a:t>2,709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33.23%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410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b="0" i="0" u="none" strike="noStrike">
                          <a:solidFill>
                            <a:srgbClr val="000000"/>
                          </a:solidFill>
                          <a:effectLst/>
                          <a:latin typeface="微軟正黑體"/>
                        </a:rPr>
                        <a:t>全職</a:t>
                      </a:r>
                      <a:r>
                        <a:rPr lang="en-US" altLang="zh-TW" sz="800" b="0" i="0" u="none" strike="noStrike">
                          <a:solidFill>
                            <a:srgbClr val="000000"/>
                          </a:solidFill>
                          <a:effectLst/>
                          <a:latin typeface="微軟正黑體"/>
                        </a:rPr>
                        <a:t>(</a:t>
                      </a:r>
                      <a:r>
                        <a:rPr lang="zh-TW" altLang="en-US" sz="800" b="0" i="0" u="none" strike="noStrike">
                          <a:solidFill>
                            <a:srgbClr val="000000"/>
                          </a:solidFill>
                          <a:effectLst/>
                          <a:latin typeface="微軟正黑體"/>
                        </a:rPr>
                        <a:t>女</a:t>
                      </a:r>
                      <a:r>
                        <a:rPr lang="en-US" altLang="zh-TW" sz="8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FF0000"/>
                          </a:solidFill>
                          <a:effectLst/>
                          <a:latin typeface="微軟正黑體"/>
                        </a:rPr>
                        <a:t>1,420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zh-TW" sz="800" b="0" i="0" u="none" strike="noStrike" dirty="0">
                          <a:solidFill>
                            <a:srgbClr val="000000"/>
                          </a:solidFill>
                          <a:effectLst/>
                          <a:latin typeface="微軟正黑體"/>
                        </a:rPr>
                        <a:t>17.42%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1884723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2"/>
          </p:nvPr>
        </p:nvSpPr>
        <p:spPr>
          <a:xfrm>
            <a:off x="3429427" y="764704"/>
            <a:ext cx="2891725" cy="573450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lvl="2" indent="0" algn="just">
              <a:lnSpc>
                <a:spcPct val="15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8). </a:t>
            </a:r>
            <a:r>
              <a:rPr lang="zh-TW" altLang="en-US" sz="900" dirty="0">
                <a:latin typeface="微軟正黑體" panose="020B0604030504040204" pitchFamily="34" charset="-120"/>
                <a:ea typeface="微軟正黑體" panose="020B0604030504040204" pitchFamily="34" charset="-120"/>
              </a:rPr>
              <a:t>廢棄物處置</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英華達為</a:t>
            </a:r>
            <a:r>
              <a:rPr lang="en-US" altLang="zh-TW" sz="900" dirty="0">
                <a:latin typeface="微軟正黑體" panose="020B0604030504040204" pitchFamily="34" charset="-120"/>
                <a:ea typeface="微軟正黑體" panose="020B0604030504040204" pitchFamily="34" charset="-120"/>
              </a:rPr>
              <a:t>ODM</a:t>
            </a:r>
            <a:r>
              <a:rPr lang="zh-TW" altLang="en-US" sz="900" dirty="0">
                <a:latin typeface="微軟正黑體" panose="020B0604030504040204" pitchFamily="34" charset="-120"/>
                <a:ea typeface="微軟正黑體" panose="020B0604030504040204" pitchFamily="34" charset="-120"/>
              </a:rPr>
              <a:t>製造商，其事業廢棄物處理方式均符合當地法令規定，選擇合格之清理廠商，並有專人隨時監控廢棄物流向與處理方式。廠區內設有廢棄物專區，由專人協助各項事業廢棄物之回收、處理。有關廠區廢棄物區分為一般性、資源性及有害性廢棄物三類，一般性廢棄物主要來源為生活垃圾，由廠商清運至政府指定之焚化廠或掩埋場處理；資源性廢棄物主要來源為廢紙、廢塑膠、廢金屬、廢泡綿等可回收之資源物質，經由分類收集後交由當地合格回收業者進行回收再利用；有害性廢棄物主要來源為廢酸、廢溶劑、廢溶劑擦拭布、電子廢料</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廢電器產品、混合廢五金</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等，經由分類收集後交由當地合格處理業者進行處理。</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英華達</a:t>
            </a:r>
            <a:r>
              <a:rPr lang="en-US" altLang="zh-TW" sz="900" dirty="0" smtClean="0">
                <a:latin typeface="微軟正黑體" panose="020B0604030504040204" pitchFamily="34" charset="-120"/>
                <a:ea typeface="微軟正黑體" panose="020B0604030504040204" pitchFamily="34" charset="-120"/>
              </a:rPr>
              <a:t>2018</a:t>
            </a:r>
            <a:r>
              <a:rPr lang="zh-TW" altLang="en-US" sz="900" dirty="0" smtClean="0">
                <a:latin typeface="微軟正黑體" panose="020B0604030504040204" pitchFamily="34" charset="-120"/>
                <a:ea typeface="微軟正黑體" panose="020B0604030504040204" pitchFamily="34" charset="-120"/>
              </a:rPr>
              <a:t>年度</a:t>
            </a:r>
            <a:r>
              <a:rPr lang="zh-TW" altLang="en-US" sz="900" dirty="0">
                <a:latin typeface="微軟正黑體" panose="020B0604030504040204" pitchFamily="34" charset="-120"/>
                <a:ea typeface="微軟正黑體" panose="020B0604030504040204" pitchFamily="34" charset="-120"/>
              </a:rPr>
              <a:t>無違反廢棄物法規情事</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 </a:t>
            </a:r>
          </a:p>
          <a:p>
            <a:pPr marL="0" lvl="2" indent="268288" algn="just">
              <a:lnSpc>
                <a:spcPct val="150000"/>
              </a:lnSpc>
              <a:spcBef>
                <a:spcPts val="600"/>
              </a:spcBef>
              <a:spcAft>
                <a:spcPts val="600"/>
              </a:spcAft>
              <a:buNone/>
            </a:pPr>
            <a:endParaRPr lang="zh-TW" altLang="en-US" sz="900" dirty="0">
              <a:latin typeface="微軟正黑體" panose="020B0604030504040204" pitchFamily="34" charset="-120"/>
              <a:ea typeface="微軟正黑體" panose="020B0604030504040204" pitchFamily="34" charset="-120"/>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p:txBody>
      </p:sp>
      <p:sp>
        <p:nvSpPr>
          <p:cNvPr id="15" name="內容版面配置區 14"/>
          <p:cNvSpPr>
            <a:spLocks noGrp="1"/>
          </p:cNvSpPr>
          <p:nvPr>
            <p:ph idx="13"/>
          </p:nvPr>
        </p:nvSpPr>
        <p:spPr>
          <a:xfrm>
            <a:off x="359303" y="879830"/>
            <a:ext cx="3063242" cy="59335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182563" lvl="2" indent="-182563">
              <a:buNone/>
            </a:pPr>
            <a:r>
              <a:rPr lang="en-US" altLang="zh-TW" sz="1100" b="1" dirty="0">
                <a:latin typeface="微軟正黑體" panose="020B0604030504040204" pitchFamily="34" charset="-120"/>
                <a:ea typeface="微軟正黑體" panose="020B0604030504040204" pitchFamily="34" charset="-120"/>
                <a:sym typeface="微軟正黑體" pitchFamily="34" charset="-120"/>
              </a:rPr>
              <a:t>7.2.8 </a:t>
            </a:r>
            <a:r>
              <a:rPr lang="zh-TW" altLang="en-US" sz="1100" b="1" dirty="0">
                <a:latin typeface="微軟正黑體" panose="020B0604030504040204" pitchFamily="34" charset="-120"/>
                <a:ea typeface="微軟正黑體" panose="020B0604030504040204" pitchFamily="34" charset="-120"/>
                <a:sym typeface="微軟正黑體" pitchFamily="34" charset="-120"/>
              </a:rPr>
              <a:t>能資源管理</a:t>
            </a:r>
            <a:endParaRPr lang="en-US" altLang="zh-TW" sz="900" dirty="0"/>
          </a:p>
          <a:p>
            <a:pPr marL="0" lvl="2" indent="0" algn="just">
              <a:lnSpc>
                <a:spcPct val="15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(6).</a:t>
            </a:r>
            <a:r>
              <a:rPr lang="zh-TW" altLang="en-US" sz="900" dirty="0">
                <a:latin typeface="微軟正黑體" panose="020B0604030504040204" pitchFamily="34" charset="-120"/>
                <a:ea typeface="微軟正黑體" panose="020B0604030504040204" pitchFamily="34" charset="-120"/>
              </a:rPr>
              <a:t>清潔生產</a:t>
            </a: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清潔生產審核不僅為公司實施清潔生產的重要基礎，也為公司達到節能、降耗、減污、增效的重要手段之一</a:t>
            </a:r>
          </a:p>
          <a:p>
            <a:pPr marL="0" lvl="2" indent="0"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          </a:t>
            </a:r>
            <a:r>
              <a:rPr lang="en-US" altLang="zh-TW" sz="900" dirty="0">
                <a:latin typeface="微軟正黑體" panose="020B0604030504040204" pitchFamily="34" charset="-120"/>
                <a:ea typeface="微軟正黑體" panose="020B0604030504040204" pitchFamily="34" charset="-120"/>
              </a:rPr>
              <a:t>1) </a:t>
            </a:r>
            <a:r>
              <a:rPr lang="zh-TW" altLang="en-US" sz="900" dirty="0">
                <a:latin typeface="微軟正黑體" panose="020B0604030504040204" pitchFamily="34" charset="-120"/>
                <a:ea typeface="微軟正黑體" panose="020B0604030504040204" pitchFamily="34" charset="-120"/>
              </a:rPr>
              <a:t>空氣污染防制</a:t>
            </a: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 英華達於生產製程排氣以顆粒物、錫及其化合物、油煙為主，無排放氮氧化物與硫氧化物，且廠區內設有集塵機、製程排風設備、抽錫煙設備，靜電式除油煙機等防制設備，並設置排氣筒高空排放，避免對週遭環境造成污染。</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英華達在產品製程中也無使用破壞臭氧層物質，僅有部分舊型制冷設備初始填充之冷媒</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如</a:t>
            </a:r>
            <a:r>
              <a:rPr lang="en-US" altLang="zh-TW" sz="900" dirty="0">
                <a:latin typeface="微軟正黑體" panose="020B0604030504040204" pitchFamily="34" charset="-120"/>
                <a:ea typeface="微軟正黑體" panose="020B0604030504040204" pitchFamily="34" charset="-120"/>
              </a:rPr>
              <a:t>R-22, R123, PFC-14)</a:t>
            </a:r>
            <a:r>
              <a:rPr lang="zh-TW" altLang="en-US" sz="900" dirty="0">
                <a:latin typeface="微軟正黑體" panose="020B0604030504040204" pitchFamily="34" charset="-120"/>
                <a:ea typeface="微軟正黑體" panose="020B0604030504040204" pitchFamily="34" charset="-120"/>
              </a:rPr>
              <a:t>有含破壞臭氧層物質，</a:t>
            </a:r>
            <a:r>
              <a:rPr lang="en-US" altLang="zh-TW" sz="900" dirty="0" smtClean="0">
                <a:latin typeface="微軟正黑體" panose="020B0604030504040204" pitchFamily="34" charset="-120"/>
                <a:ea typeface="微軟正黑體" panose="020B0604030504040204" pitchFamily="34" charset="-120"/>
              </a:rPr>
              <a:t>2018</a:t>
            </a:r>
            <a:r>
              <a:rPr lang="zh-TW" altLang="en-US" sz="900" dirty="0" smtClean="0">
                <a:latin typeface="微軟正黑體" panose="020B0604030504040204" pitchFamily="34" charset="-120"/>
                <a:ea typeface="微軟正黑體" panose="020B0604030504040204" pitchFamily="34" charset="-120"/>
              </a:rPr>
              <a:t>年度</a:t>
            </a:r>
            <a:r>
              <a:rPr lang="zh-TW" altLang="en-US" sz="900" dirty="0">
                <a:latin typeface="微軟正黑體" panose="020B0604030504040204" pitchFamily="34" charset="-120"/>
                <a:ea typeface="微軟正黑體" panose="020B0604030504040204" pitchFamily="34" charset="-120"/>
              </a:rPr>
              <a:t>估計英華達</a:t>
            </a:r>
            <a:r>
              <a:rPr lang="en-US" altLang="zh-TW" sz="900" dirty="0">
                <a:latin typeface="微軟正黑體" panose="020B0604030504040204" pitchFamily="34" charset="-120"/>
                <a:ea typeface="微軟正黑體" panose="020B0604030504040204" pitchFamily="34" charset="-120"/>
              </a:rPr>
              <a:t>3</a:t>
            </a:r>
            <a:r>
              <a:rPr lang="zh-TW" altLang="en-US" sz="900" dirty="0">
                <a:latin typeface="微軟正黑體" panose="020B0604030504040204" pitchFamily="34" charset="-120"/>
                <a:ea typeface="微軟正黑體" panose="020B0604030504040204" pitchFamily="34" charset="-120"/>
              </a:rPr>
              <a:t>個廠區破壞臭氧層物質逸散總量</a:t>
            </a:r>
            <a:r>
              <a:rPr lang="zh-TW" altLang="en-US" sz="900" dirty="0" smtClean="0">
                <a:latin typeface="微軟正黑體" panose="020B0604030504040204" pitchFamily="34" charset="-120"/>
                <a:ea typeface="微軟正黑體" panose="020B0604030504040204" pitchFamily="34" charset="-120"/>
              </a:rPr>
              <a:t>為</a:t>
            </a:r>
            <a:r>
              <a:rPr lang="en-US" altLang="zh-TW" sz="900" dirty="0" smtClean="0">
                <a:latin typeface="微軟正黑體" panose="020B0604030504040204" pitchFamily="34" charset="-120"/>
                <a:ea typeface="微軟正黑體" panose="020B0604030504040204" pitchFamily="34" charset="-120"/>
              </a:rPr>
              <a:t>212.20</a:t>
            </a:r>
            <a:r>
              <a:rPr lang="zh-TW" altLang="en-US" sz="900" dirty="0" smtClean="0">
                <a:latin typeface="微軟正黑體" panose="020B0604030504040204" pitchFamily="34" charset="-120"/>
                <a:ea typeface="微軟正黑體" panose="020B0604030504040204" pitchFamily="34" charset="-120"/>
              </a:rPr>
              <a:t>公斤</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年，未來英華達在新購置制冷設備或填充冷媒時將逐步替換使用環保冷媒，以降低對環境之衝擊。</a:t>
            </a:r>
            <a:endParaRPr lang="en-US" altLang="zh-TW" sz="900" dirty="0">
              <a:latin typeface="微軟正黑體" panose="020B0604030504040204" pitchFamily="34" charset="-120"/>
              <a:ea typeface="微軟正黑體" panose="020B0604030504040204" pitchFamily="34" charset="-120"/>
            </a:endParaRPr>
          </a:p>
          <a:p>
            <a:pPr marL="0" lvl="2" indent="0" algn="just">
              <a:lnSpc>
                <a:spcPct val="150000"/>
              </a:lnSpc>
              <a:spcBef>
                <a:spcPts val="600"/>
              </a:spcBef>
              <a:spcAft>
                <a:spcPts val="600"/>
              </a:spcAft>
              <a:buNone/>
            </a:pPr>
            <a:r>
              <a:rPr lang="en-US" altLang="zh-TW" sz="900" dirty="0">
                <a:latin typeface="微軟正黑體" panose="020B0604030504040204" pitchFamily="34" charset="-120"/>
                <a:ea typeface="微軟正黑體" panose="020B0604030504040204" pitchFamily="34" charset="-120"/>
              </a:rPr>
              <a:t>7). </a:t>
            </a:r>
            <a:r>
              <a:rPr lang="zh-TW" altLang="en-US" sz="900" dirty="0">
                <a:latin typeface="微軟正黑體" panose="020B0604030504040204" pitchFamily="34" charset="-120"/>
                <a:ea typeface="微軟正黑體" panose="020B0604030504040204" pitchFamily="34" charset="-120"/>
              </a:rPr>
              <a:t>廢水管理</a:t>
            </a:r>
            <a:endParaRPr lang="en-US" altLang="zh-TW" sz="900" dirty="0">
              <a:latin typeface="微軟正黑體" panose="020B0604030504040204" pitchFamily="34" charset="-120"/>
              <a:ea typeface="微軟正黑體" panose="020B0604030504040204" pitchFamily="34" charset="-120"/>
            </a:endParaRPr>
          </a:p>
          <a:p>
            <a:pPr marL="0" lvl="2" indent="268288" algn="just">
              <a:lnSpc>
                <a:spcPct val="150000"/>
              </a:lnSpc>
              <a:spcBef>
                <a:spcPts val="600"/>
              </a:spcBef>
              <a:spcAft>
                <a:spcPts val="600"/>
              </a:spcAft>
              <a:buNone/>
            </a:pPr>
            <a:r>
              <a:rPr lang="zh-TW" altLang="en-US" sz="900" dirty="0">
                <a:latin typeface="微軟正黑體" panose="020B0604030504040204" pitchFamily="34" charset="-120"/>
                <a:ea typeface="微軟正黑體" panose="020B0604030504040204" pitchFamily="34" charset="-120"/>
              </a:rPr>
              <a:t>英華達廠區以系統組裝測試為主並無製程用水，非為重大因素，因此廢水來源多為一般生活廢水，廠區之生活廢水皆由管路收集排放至污水管路或下水道，再送至市政污水廠統一處理。</a:t>
            </a:r>
            <a:endPar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r>
              <a:rPr lang="zh-TW" altLang="en-US" sz="900" kern="100" dirty="0">
                <a:solidFill>
                  <a:prstClr val="black">
                    <a:lumMod val="95000"/>
                    <a:lumOff val="5000"/>
                  </a:prstClr>
                </a:solidFill>
                <a:cs typeface="Arial Unicode MS"/>
              </a:rPr>
              <a:t> </a:t>
            </a: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cs typeface="Arial Unicode MS"/>
            </a:endParaRPr>
          </a:p>
        </p:txBody>
      </p:sp>
      <p:sp>
        <p:nvSpPr>
          <p:cNvPr id="5" name="標題 4"/>
          <p:cNvSpPr>
            <a:spLocks noGrp="1"/>
          </p:cNvSpPr>
          <p:nvPr>
            <p:ph type="title"/>
          </p:nvPr>
        </p:nvSpPr>
        <p:spPr>
          <a:xfrm>
            <a:off x="344192" y="358863"/>
            <a:ext cx="2513484" cy="405841"/>
          </a:xfrm>
        </p:spPr>
        <p:txBody>
          <a:bodyPr/>
          <a:lstStyle/>
          <a:p>
            <a:r>
              <a:rPr lang="en-US" altLang="zh-TW" dirty="0">
                <a:solidFill>
                  <a:schemeClr val="tx1"/>
                </a:solidFill>
              </a:rPr>
              <a:t>7.2 </a:t>
            </a:r>
            <a:r>
              <a:rPr lang="zh-TW" altLang="en-US" dirty="0">
                <a:solidFill>
                  <a:schemeClr val="tx1"/>
                </a:solidFill>
              </a:rPr>
              <a:t>英華達公司</a:t>
            </a:r>
          </a:p>
        </p:txBody>
      </p:sp>
      <p:sp>
        <p:nvSpPr>
          <p:cNvPr id="4" name="內容版面配置區 3"/>
          <p:cNvSpPr>
            <a:spLocks noGrp="1"/>
          </p:cNvSpPr>
          <p:nvPr>
            <p:ph idx="4294967295"/>
          </p:nvPr>
        </p:nvSpPr>
        <p:spPr>
          <a:xfrm>
            <a:off x="6701051" y="369888"/>
            <a:ext cx="3086010" cy="61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0" algn="just">
              <a:lnSpc>
                <a:spcPct val="150000"/>
              </a:lnSpc>
              <a:spcBef>
                <a:spcPts val="600"/>
              </a:spcBef>
              <a:spcAft>
                <a:spcPts val="600"/>
              </a:spcAft>
              <a:buNone/>
            </a:pPr>
            <a:endParaRPr lang="en-US" altLang="zh-TW" sz="900" kern="100" dirty="0" smtClean="0">
              <a:solidFill>
                <a:prstClr val="black">
                  <a:lumMod val="95000"/>
                  <a:lumOff val="5000"/>
                </a:prstClr>
              </a:solidFill>
              <a:latin typeface="微軟正黑體"/>
              <a:cs typeface="Arial Unicode MS"/>
            </a:endParaRPr>
          </a:p>
          <a:p>
            <a:pPr marL="0" indent="0" algn="just">
              <a:lnSpc>
                <a:spcPct val="150000"/>
              </a:lnSpc>
              <a:spcBef>
                <a:spcPts val="600"/>
              </a:spcBef>
              <a:spcAft>
                <a:spcPts val="600"/>
              </a:spcAft>
              <a:buNone/>
            </a:pPr>
            <a:r>
              <a:rPr lang="en-US" altLang="zh-TW" sz="900" kern="100" dirty="0" smtClean="0">
                <a:solidFill>
                  <a:prstClr val="black">
                    <a:lumMod val="95000"/>
                    <a:lumOff val="5000"/>
                  </a:prstClr>
                </a:solidFill>
                <a:latin typeface="微軟正黑體"/>
                <a:cs typeface="Arial Unicode MS"/>
              </a:rPr>
              <a:t>         </a:t>
            </a:r>
            <a:r>
              <a:rPr lang="en-US" altLang="zh-TW" sz="900" kern="100" dirty="0" smtClean="0">
                <a:solidFill>
                  <a:srgbClr val="FF0000"/>
                </a:solidFill>
                <a:latin typeface="微軟正黑體"/>
                <a:cs typeface="Arial Unicode MS"/>
              </a:rPr>
              <a:t>2018</a:t>
            </a:r>
            <a:r>
              <a:rPr lang="zh-TW" altLang="en-US" sz="900" kern="100" dirty="0" smtClean="0">
                <a:solidFill>
                  <a:srgbClr val="FF0000"/>
                </a:solidFill>
                <a:latin typeface="微軟正黑體"/>
                <a:cs typeface="Arial Unicode MS"/>
              </a:rPr>
              <a:t>年英華達</a:t>
            </a:r>
            <a:r>
              <a:rPr lang="en-US" altLang="zh-TW" sz="900" kern="100" dirty="0" smtClean="0">
                <a:solidFill>
                  <a:srgbClr val="FF0000"/>
                </a:solidFill>
                <a:latin typeface="微軟正黑體"/>
                <a:cs typeface="Arial Unicode MS"/>
              </a:rPr>
              <a:t>3</a:t>
            </a:r>
            <a:r>
              <a:rPr lang="zh-TW" altLang="en-US" sz="900" kern="100" dirty="0" smtClean="0">
                <a:solidFill>
                  <a:srgbClr val="FF0000"/>
                </a:solidFill>
                <a:latin typeface="微軟正黑體"/>
                <a:cs typeface="Arial Unicode MS"/>
              </a:rPr>
              <a:t>個廠區廢棄量計</a:t>
            </a:r>
            <a:r>
              <a:rPr lang="en-US" altLang="zh-TW" sz="900" kern="100" dirty="0" smtClean="0">
                <a:solidFill>
                  <a:srgbClr val="FF0000"/>
                </a:solidFill>
                <a:latin typeface="微軟正黑體"/>
                <a:cs typeface="Arial Unicode MS"/>
              </a:rPr>
              <a:t>6,622.89</a:t>
            </a:r>
            <a:r>
              <a:rPr lang="zh-TW" altLang="en-US" sz="900" kern="100" dirty="0" smtClean="0">
                <a:solidFill>
                  <a:srgbClr val="FF0000"/>
                </a:solidFill>
                <a:latin typeface="微軟正黑體"/>
                <a:cs typeface="Arial Unicode MS"/>
              </a:rPr>
              <a:t>公噸</a:t>
            </a:r>
            <a:r>
              <a:rPr lang="zh-TW" altLang="en-US" sz="900" kern="100" dirty="0" smtClean="0">
                <a:solidFill>
                  <a:srgbClr val="FF0000"/>
                </a:solidFill>
                <a:latin typeface="微軟正黑體"/>
                <a:cs typeface="Arial Unicode MS"/>
              </a:rPr>
              <a:t>。其中一般性廢棄物</a:t>
            </a:r>
            <a:r>
              <a:rPr lang="en-US" altLang="zh-TW" sz="900" kern="100" dirty="0" smtClean="0">
                <a:solidFill>
                  <a:srgbClr val="FF0000"/>
                </a:solidFill>
                <a:latin typeface="微軟正黑體"/>
                <a:cs typeface="Arial Unicode MS"/>
              </a:rPr>
              <a:t>39.6%</a:t>
            </a:r>
            <a:r>
              <a:rPr lang="zh-TW" altLang="en-US" sz="900" kern="100" dirty="0" smtClean="0">
                <a:solidFill>
                  <a:srgbClr val="FF0000"/>
                </a:solidFill>
                <a:latin typeface="微軟正黑體"/>
                <a:cs typeface="Arial Unicode MS"/>
              </a:rPr>
              <a:t>、有害性廢棄物</a:t>
            </a:r>
            <a:r>
              <a:rPr lang="en-US" altLang="zh-TW" sz="900" kern="100" dirty="0" smtClean="0">
                <a:solidFill>
                  <a:srgbClr val="FF0000"/>
                </a:solidFill>
                <a:latin typeface="微軟正黑體"/>
                <a:cs typeface="Arial Unicode MS"/>
              </a:rPr>
              <a:t>5.2%</a:t>
            </a:r>
            <a:r>
              <a:rPr lang="zh-TW" altLang="en-US" sz="900" kern="100" dirty="0" smtClean="0">
                <a:solidFill>
                  <a:srgbClr val="FF0000"/>
                </a:solidFill>
                <a:latin typeface="微軟正黑體"/>
                <a:cs typeface="Arial Unicode MS"/>
              </a:rPr>
              <a:t>、資源性廢棄物</a:t>
            </a:r>
            <a:r>
              <a:rPr lang="en-US" altLang="zh-TW" sz="900" kern="100" dirty="0" smtClean="0">
                <a:solidFill>
                  <a:srgbClr val="FF0000"/>
                </a:solidFill>
                <a:latin typeface="微軟正黑體"/>
                <a:cs typeface="Arial Unicode MS"/>
              </a:rPr>
              <a:t>55.2%</a:t>
            </a:r>
            <a:r>
              <a:rPr lang="zh-TW" altLang="en-US" sz="900" kern="100" dirty="0" smtClean="0">
                <a:solidFill>
                  <a:srgbClr val="FF0000"/>
                </a:solidFill>
                <a:latin typeface="微軟正黑體"/>
                <a:cs typeface="Arial Unicode MS"/>
              </a:rPr>
              <a:t>。大陸廠區一般性廢棄物是車次載運量的預估值，浦東廠區</a:t>
            </a:r>
            <a:r>
              <a:rPr lang="en-US" altLang="zh-TW" sz="900" kern="100" dirty="0" smtClean="0">
                <a:solidFill>
                  <a:srgbClr val="FF0000"/>
                </a:solidFill>
                <a:latin typeface="微軟正黑體"/>
                <a:cs typeface="Arial Unicode MS"/>
              </a:rPr>
              <a:t>1</a:t>
            </a:r>
            <a:r>
              <a:rPr lang="zh-TW" altLang="en-US" sz="900" kern="100" dirty="0" smtClean="0">
                <a:solidFill>
                  <a:srgbClr val="FF0000"/>
                </a:solidFill>
                <a:latin typeface="微軟正黑體"/>
                <a:cs typeface="Arial Unicode MS"/>
              </a:rPr>
              <a:t>車次為</a:t>
            </a:r>
            <a:r>
              <a:rPr lang="en-US" altLang="zh-TW" sz="900" kern="100" dirty="0" smtClean="0">
                <a:solidFill>
                  <a:srgbClr val="FF0000"/>
                </a:solidFill>
                <a:latin typeface="微軟正黑體"/>
                <a:cs typeface="Arial Unicode MS"/>
              </a:rPr>
              <a:t>1.35</a:t>
            </a:r>
            <a:r>
              <a:rPr lang="zh-TW" altLang="en-US" sz="900" kern="100" dirty="0" smtClean="0">
                <a:solidFill>
                  <a:srgbClr val="FF0000"/>
                </a:solidFill>
                <a:latin typeface="微軟正黑體"/>
                <a:cs typeface="Arial Unicode MS"/>
              </a:rPr>
              <a:t>公噸，南京廠區</a:t>
            </a:r>
            <a:r>
              <a:rPr lang="en-US" altLang="zh-TW" sz="900" kern="100" dirty="0" smtClean="0">
                <a:solidFill>
                  <a:srgbClr val="FF0000"/>
                </a:solidFill>
                <a:latin typeface="微軟正黑體"/>
                <a:cs typeface="Arial Unicode MS"/>
              </a:rPr>
              <a:t>1</a:t>
            </a:r>
            <a:r>
              <a:rPr lang="zh-TW" altLang="en-US" sz="900" kern="100" dirty="0" smtClean="0">
                <a:solidFill>
                  <a:srgbClr val="FF0000"/>
                </a:solidFill>
                <a:latin typeface="微軟正黑體"/>
                <a:cs typeface="Arial Unicode MS"/>
              </a:rPr>
              <a:t>車次為</a:t>
            </a:r>
            <a:r>
              <a:rPr lang="en-US" altLang="zh-TW" sz="900" kern="100" dirty="0" smtClean="0">
                <a:solidFill>
                  <a:srgbClr val="FF0000"/>
                </a:solidFill>
                <a:latin typeface="微軟正黑體"/>
                <a:cs typeface="Arial Unicode MS"/>
              </a:rPr>
              <a:t>1</a:t>
            </a:r>
            <a:r>
              <a:rPr lang="zh-TW" altLang="en-US" sz="900" kern="100" dirty="0" smtClean="0">
                <a:solidFill>
                  <a:srgbClr val="FF0000"/>
                </a:solidFill>
                <a:latin typeface="微軟正黑體"/>
                <a:cs typeface="Arial Unicode MS"/>
              </a:rPr>
              <a:t>公噸。</a:t>
            </a:r>
            <a:endParaRPr lang="en-US" altLang="zh-TW" sz="900" b="1" kern="100" dirty="0">
              <a:solidFill>
                <a:prstClr val="black">
                  <a:lumMod val="95000"/>
                  <a:lumOff val="5000"/>
                </a:prstClr>
              </a:solidFill>
              <a:latin typeface="微軟正黑體"/>
              <a:cs typeface="Arial Unicode MS"/>
            </a:endParaRPr>
          </a:p>
          <a:p>
            <a:pPr marL="0" indent="0" algn="just">
              <a:lnSpc>
                <a:spcPct val="150000"/>
              </a:lnSpc>
              <a:spcBef>
                <a:spcPts val="600"/>
              </a:spcBef>
              <a:spcAft>
                <a:spcPts val="600"/>
              </a:spcAft>
              <a:buNone/>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en-US" altLang="zh-TW" sz="900" kern="100" dirty="0">
              <a:solidFill>
                <a:prstClr val="black">
                  <a:lumMod val="95000"/>
                  <a:lumOff val="5000"/>
                </a:prstClr>
              </a:solidFill>
              <a:latin typeface="微軟正黑體"/>
              <a:cs typeface="Arial Unicode MS"/>
            </a:endParaRPr>
          </a:p>
          <a:p>
            <a:pPr marL="0" indent="234000" algn="just">
              <a:lnSpc>
                <a:spcPct val="150000"/>
              </a:lnSpc>
              <a:spcBef>
                <a:spcPts val="600"/>
              </a:spcBef>
              <a:spcAft>
                <a:spcPts val="600"/>
              </a:spcAft>
            </a:pPr>
            <a:endParaRPr lang="zh-TW" altLang="en-US" sz="900" kern="100" dirty="0">
              <a:solidFill>
                <a:prstClr val="black">
                  <a:lumMod val="95000"/>
                  <a:lumOff val="5000"/>
                </a:prstClr>
              </a:solidFill>
              <a:latin typeface="微軟正黑體"/>
              <a:cs typeface="Arial Unicode MS"/>
            </a:endParaRPr>
          </a:p>
        </p:txBody>
      </p:sp>
      <p:sp>
        <p:nvSpPr>
          <p:cNvPr id="10" name="Rectangle 1"/>
          <p:cNvSpPr>
            <a:spLocks noChangeArrowheads="1"/>
          </p:cNvSpPr>
          <p:nvPr/>
        </p:nvSpPr>
        <p:spPr bwMode="auto">
          <a:xfrm>
            <a:off x="3430165" y="4043152"/>
            <a:ext cx="2978785" cy="274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lvl="2" algn="just">
              <a:lnSpc>
                <a:spcPct val="150000"/>
              </a:lnSpc>
            </a:pPr>
            <a:endParaRPr lang="en-US" altLang="zh-TW" sz="900" dirty="0">
              <a:latin typeface="+mj-ea"/>
              <a:ea typeface="+mj-ea"/>
            </a:endParaRPr>
          </a:p>
        </p:txBody>
      </p:sp>
      <p:sp>
        <p:nvSpPr>
          <p:cNvPr id="9" name="文字方塊 8"/>
          <p:cNvSpPr txBox="1"/>
          <p:nvPr/>
        </p:nvSpPr>
        <p:spPr>
          <a:xfrm>
            <a:off x="2072680" y="404664"/>
            <a:ext cx="2785297" cy="261610"/>
          </a:xfrm>
          <a:prstGeom prst="rect">
            <a:avLst/>
          </a:prstGeom>
          <a:solidFill>
            <a:srgbClr val="92D05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306-</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2 </a:t>
            </a:r>
            <a:r>
              <a:rPr lang="zh-TW" altLang="en-US" sz="1100" dirty="0">
                <a:latin typeface="微軟正黑體" panose="020B0604030504040204" pitchFamily="34" charset="-120"/>
                <a:ea typeface="微軟正黑體" panose="020B0604030504040204" pitchFamily="34" charset="-120"/>
              </a:rPr>
              <a:t>按</a:t>
            </a:r>
            <a:r>
              <a:rPr lang="zh-TW" altLang="en-US" sz="1100" dirty="0" smtClean="0">
                <a:latin typeface="微軟正黑體" panose="020B0604030504040204" pitchFamily="34" charset="-120"/>
                <a:ea typeface="微軟正黑體" panose="020B0604030504040204" pitchFamily="34" charset="-120"/>
              </a:rPr>
              <a:t>類別及處置劃分的廢棄物</a:t>
            </a:r>
            <a:endParaRPr lang="en-US" altLang="zh-TW" sz="1100" dirty="0" smtClean="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680871191"/>
              </p:ext>
            </p:extLst>
          </p:nvPr>
        </p:nvGraphicFramePr>
        <p:xfrm>
          <a:off x="3465328" y="4437112"/>
          <a:ext cx="6172200" cy="1847850"/>
        </p:xfrm>
        <a:graphic>
          <a:graphicData uri="http://schemas.openxmlformats.org/drawingml/2006/table">
            <a:tbl>
              <a:tblPr/>
              <a:tblGrid>
                <a:gridCol w="1166600"/>
                <a:gridCol w="1093687"/>
                <a:gridCol w="1131729"/>
                <a:gridCol w="951032"/>
                <a:gridCol w="865439"/>
                <a:gridCol w="963713"/>
              </a:tblGrid>
              <a:tr h="200025">
                <a:tc>
                  <a:txBody>
                    <a:bodyPr/>
                    <a:lstStyle/>
                    <a:p>
                      <a:pPr algn="l" fontAlgn="ctr"/>
                      <a:r>
                        <a:rPr lang="zh-TW" altLang="en-US" sz="1200" b="0" i="0" u="none" strike="noStrike">
                          <a:solidFill>
                            <a:srgbClr val="000000"/>
                          </a:solidFill>
                          <a:effectLst/>
                          <a:latin typeface="微軟正黑體"/>
                        </a:rPr>
                        <a:t>年度：</a:t>
                      </a:r>
                      <a:r>
                        <a:rPr lang="en-US" altLang="zh-TW" sz="1200" b="0" i="0" u="none" strike="noStrike">
                          <a:solidFill>
                            <a:srgbClr val="000000"/>
                          </a:solidFill>
                          <a:effectLst/>
                          <a:latin typeface="微軟正黑體"/>
                        </a:rPr>
                        <a:t>2018</a:t>
                      </a:r>
                    </a:p>
                  </a:txBody>
                  <a:tcPr marL="0" marR="0" marT="0" marB="0" anchor="ctr">
                    <a:lnL>
                      <a:noFill/>
                    </a:lnL>
                    <a:lnR>
                      <a:noFill/>
                    </a:lnR>
                    <a:lnT>
                      <a:noFill/>
                    </a:lnT>
                    <a:lnB>
                      <a:noFill/>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a:noFill/>
                    </a:lnB>
                  </a:tcPr>
                </a:tc>
              </a:tr>
              <a:tr h="209550">
                <a:tc gridSpan="2">
                  <a:txBody>
                    <a:bodyPr/>
                    <a:lstStyle/>
                    <a:p>
                      <a:pPr algn="l" fontAlgn="ctr"/>
                      <a:r>
                        <a:rPr lang="zh-TW" altLang="en-US" sz="1200" b="0" i="0" u="none" strike="noStrike">
                          <a:solidFill>
                            <a:srgbClr val="000000"/>
                          </a:solidFill>
                          <a:effectLst/>
                          <a:latin typeface="微軟正黑體"/>
                        </a:rPr>
                        <a:t>單位：公噸</a:t>
                      </a:r>
                      <a:r>
                        <a:rPr lang="en-US" altLang="zh-TW" sz="1200" b="0" i="0" u="none" strike="noStrike">
                          <a:solidFill>
                            <a:srgbClr val="000000"/>
                          </a:solidFill>
                          <a:effectLst/>
                          <a:latin typeface="微軟正黑體"/>
                        </a:rPr>
                        <a:t>(</a:t>
                      </a:r>
                      <a:r>
                        <a:rPr lang="en-US" sz="1200" b="0" i="0" u="none" strike="noStrike">
                          <a:solidFill>
                            <a:srgbClr val="000000"/>
                          </a:solidFill>
                          <a:effectLst/>
                          <a:latin typeface="微軟正黑體"/>
                        </a:rPr>
                        <a:t>Ton)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600075">
                <a:tc>
                  <a:txBody>
                    <a:bodyPr/>
                    <a:lstStyle/>
                    <a:p>
                      <a:pPr algn="l" fontAlgn="ctr"/>
                      <a:r>
                        <a:rPr lang="zh-TW" altLang="en-US" sz="1200" b="0" i="0" u="none" strike="noStrike">
                          <a:solidFill>
                            <a:srgbClr val="000000"/>
                          </a:solidFill>
                          <a:effectLst/>
                          <a:latin typeface="微軟正黑體"/>
                        </a:rPr>
                        <a:t>                     廠區</a:t>
                      </a:r>
                      <a:br>
                        <a:rPr lang="zh-TW" altLang="en-US" sz="1200" b="0" i="0" u="none" strike="noStrike">
                          <a:solidFill>
                            <a:srgbClr val="000000"/>
                          </a:solidFill>
                          <a:effectLst/>
                          <a:latin typeface="微軟正黑體"/>
                        </a:rPr>
                      </a:br>
                      <a:r>
                        <a:rPr lang="zh-TW" altLang="en-US" sz="1200" b="0" i="0" u="none" strike="noStrike">
                          <a:solidFill>
                            <a:srgbClr val="000000"/>
                          </a:solidFill>
                          <a:effectLst/>
                          <a:latin typeface="微軟正黑體"/>
                        </a:rPr>
                        <a:t>類別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CC"/>
                    </a:solidFill>
                  </a:tcPr>
                </a:tc>
                <a:tc>
                  <a:txBody>
                    <a:bodyPr/>
                    <a:lstStyle/>
                    <a:p>
                      <a:pPr algn="ctr" fontAlgn="ctr"/>
                      <a:r>
                        <a:rPr lang="en-US" sz="1200" b="0" i="0" u="none" strike="noStrike">
                          <a:solidFill>
                            <a:srgbClr val="000000"/>
                          </a:solidFill>
                          <a:effectLst/>
                          <a:latin typeface="微軟正黑體"/>
                        </a:rPr>
                        <a:t>IACT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200" b="0" i="0" u="none" strike="noStrike">
                          <a:solidFill>
                            <a:srgbClr val="000000"/>
                          </a:solidFill>
                          <a:effectLst/>
                          <a:latin typeface="微軟正黑體"/>
                        </a:rPr>
                        <a:t>IACP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200" b="0" i="0" u="none" strike="noStrike">
                          <a:solidFill>
                            <a:srgbClr val="000000"/>
                          </a:solidFill>
                          <a:effectLst/>
                          <a:latin typeface="微軟正黑體"/>
                        </a:rPr>
                        <a:t>IACJ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a:solidFill>
                            <a:srgbClr val="000000"/>
                          </a:solidFill>
                          <a:effectLst/>
                          <a:latin typeface="微軟正黑體"/>
                        </a:rPr>
                        <a:t>Total</a:t>
                      </a:r>
                      <a:br>
                        <a:rPr lang="en-US" sz="1200" b="1" i="0" u="none" strike="noStrike">
                          <a:solidFill>
                            <a:srgbClr val="000000"/>
                          </a:solidFill>
                          <a:effectLst/>
                          <a:latin typeface="微軟正黑體"/>
                        </a:rPr>
                      </a:br>
                      <a:r>
                        <a:rPr lang="en-US" sz="1200" b="1" i="0" u="none" strike="noStrike">
                          <a:solidFill>
                            <a:srgbClr val="000000"/>
                          </a:solidFill>
                          <a:effectLst/>
                          <a:latin typeface="微軟正黑體"/>
                        </a:rPr>
                        <a:t>(</a:t>
                      </a:r>
                      <a:r>
                        <a:rPr lang="zh-TW" altLang="en-US" sz="1200" b="1" i="0" u="none" strike="noStrike">
                          <a:solidFill>
                            <a:srgbClr val="000000"/>
                          </a:solidFill>
                          <a:effectLst/>
                          <a:latin typeface="微軟正黑體"/>
                        </a:rPr>
                        <a:t>公噸</a:t>
                      </a:r>
                      <a:r>
                        <a:rPr lang="en-US" altLang="zh-TW" sz="1200" b="1" i="0" u="none" strike="noStrike">
                          <a:solidFill>
                            <a:srgbClr val="000000"/>
                          </a:solidFill>
                          <a:effectLst/>
                          <a:latin typeface="微軟正黑體"/>
                        </a:rPr>
                        <a:t>:</a:t>
                      </a:r>
                      <a:r>
                        <a:rPr lang="en-US" sz="1200" b="1" i="0" u="none" strike="noStrike">
                          <a:solidFill>
                            <a:srgbClr val="000000"/>
                          </a:solidFill>
                          <a:effectLst/>
                          <a:latin typeface="微軟正黑體"/>
                        </a:rPr>
                        <a:t>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微軟正黑體"/>
                        </a:rPr>
                        <a:t>Percentage</a:t>
                      </a:r>
                      <a:br>
                        <a:rPr lang="en-US" sz="1200" b="1" i="0" u="none" strike="noStrike">
                          <a:solidFill>
                            <a:srgbClr val="000000"/>
                          </a:solidFill>
                          <a:effectLst/>
                          <a:latin typeface="微軟正黑體"/>
                        </a:rPr>
                      </a:br>
                      <a:r>
                        <a:rPr lang="en-US" sz="1200" b="1" i="0" u="none" strike="noStrike">
                          <a:solidFill>
                            <a:srgbClr val="000000"/>
                          </a:solidFill>
                          <a:effectLst/>
                          <a:latin typeface="微軟正黑體"/>
                        </a:rPr>
                        <a:t>(</a:t>
                      </a:r>
                      <a:r>
                        <a:rPr lang="zh-TW" altLang="en-US" sz="1200" b="1" i="0" u="none" strike="noStrike">
                          <a:solidFill>
                            <a:srgbClr val="000000"/>
                          </a:solidFill>
                          <a:effectLst/>
                          <a:latin typeface="微軟正黑體"/>
                        </a:rPr>
                        <a:t>百分比</a:t>
                      </a:r>
                      <a:r>
                        <a:rPr lang="en-US" altLang="zh-TW" sz="1200" b="1"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550">
                <a:tc>
                  <a:txBody>
                    <a:bodyPr/>
                    <a:lstStyle/>
                    <a:p>
                      <a:pPr algn="l" fontAlgn="ctr"/>
                      <a:r>
                        <a:rPr lang="zh-TW" altLang="en-US" sz="1200" b="0" i="0" u="none" strike="noStrike">
                          <a:solidFill>
                            <a:srgbClr val="000000"/>
                          </a:solidFill>
                          <a:effectLst/>
                          <a:latin typeface="微軟正黑體"/>
                        </a:rPr>
                        <a:t>有害性廢棄物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zh-TW" sz="1200" b="0" i="0" u="none" strike="noStrike">
                          <a:solidFill>
                            <a:srgbClr val="0000CC"/>
                          </a:solidFill>
                          <a:effectLst/>
                          <a:latin typeface="微軟正黑體"/>
                        </a:rPr>
                        <a:t>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0" i="0" u="none" strike="noStrike">
                          <a:solidFill>
                            <a:srgbClr val="0000CC"/>
                          </a:solidFill>
                          <a:effectLst/>
                          <a:latin typeface="微軟正黑體"/>
                        </a:rPr>
                        <a:t>299.7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0" i="0" u="none" strike="noStrike">
                          <a:solidFill>
                            <a:srgbClr val="0000CC"/>
                          </a:solidFill>
                          <a:effectLst/>
                          <a:latin typeface="微軟正黑體"/>
                        </a:rPr>
                        <a:t>44.5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1" i="0" u="none" strike="noStrike">
                          <a:solidFill>
                            <a:srgbClr val="C00000"/>
                          </a:solidFill>
                          <a:effectLst/>
                          <a:latin typeface="微軟正黑體"/>
                        </a:rPr>
                        <a:t>346.58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a:solidFill>
                            <a:srgbClr val="C00000"/>
                          </a:solidFill>
                          <a:effectLst/>
                          <a:latin typeface="微軟正黑體"/>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550">
                <a:tc>
                  <a:txBody>
                    <a:bodyPr/>
                    <a:lstStyle/>
                    <a:p>
                      <a:pPr algn="l" fontAlgn="ctr"/>
                      <a:r>
                        <a:rPr lang="zh-TW" altLang="en-US" sz="1200" b="0" i="0" u="none" strike="noStrike">
                          <a:solidFill>
                            <a:srgbClr val="000000"/>
                          </a:solidFill>
                          <a:effectLst/>
                          <a:latin typeface="微軟正黑體"/>
                        </a:rPr>
                        <a:t>一般性廢棄物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zh-TW" sz="1200" b="0" i="0" u="none" strike="noStrike" dirty="0">
                          <a:solidFill>
                            <a:srgbClr val="0000CC"/>
                          </a:solidFill>
                          <a:effectLst/>
                          <a:latin typeface="微軟正黑體"/>
                        </a:rPr>
                        <a:t>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0" i="0" u="none" strike="noStrike">
                          <a:solidFill>
                            <a:srgbClr val="0000CC"/>
                          </a:solidFill>
                          <a:effectLst/>
                          <a:latin typeface="微軟正黑體"/>
                        </a:rPr>
                        <a:t>2,110.4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0" i="0" u="none" strike="noStrike">
                          <a:solidFill>
                            <a:srgbClr val="0000CC"/>
                          </a:solidFill>
                          <a:effectLst/>
                          <a:latin typeface="微軟正黑體"/>
                        </a:rPr>
                        <a:t>492.0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1" i="0" u="none" strike="noStrike">
                          <a:solidFill>
                            <a:srgbClr val="C00000"/>
                          </a:solidFill>
                          <a:effectLst/>
                          <a:latin typeface="微軟正黑體"/>
                        </a:rPr>
                        <a:t>2,623.25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a:solidFill>
                            <a:srgbClr val="C00000"/>
                          </a:solidFill>
                          <a:effectLst/>
                          <a:latin typeface="微軟正黑體"/>
                        </a:rPr>
                        <a:t>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550">
                <a:tc>
                  <a:txBody>
                    <a:bodyPr/>
                    <a:lstStyle/>
                    <a:p>
                      <a:pPr algn="l" fontAlgn="ctr"/>
                      <a:r>
                        <a:rPr lang="zh-TW" altLang="en-US" sz="1200" b="0" i="0" u="none" strike="noStrike">
                          <a:solidFill>
                            <a:srgbClr val="000000"/>
                          </a:solidFill>
                          <a:effectLst/>
                          <a:latin typeface="微軟正黑體"/>
                        </a:rPr>
                        <a:t>資源性廢棄物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zh-TW" sz="1200" b="0" i="0" u="none" strike="noStrike">
                          <a:solidFill>
                            <a:srgbClr val="0000CC"/>
                          </a:solidFill>
                          <a:effectLst/>
                          <a:latin typeface="微軟正黑體"/>
                        </a:rPr>
                        <a:t>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0" i="0" u="none" strike="noStrike">
                          <a:solidFill>
                            <a:srgbClr val="0000CC"/>
                          </a:solidFill>
                          <a:effectLst/>
                          <a:latin typeface="微軟正黑體"/>
                        </a:rPr>
                        <a:t>2,782.2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0" i="0" u="none" strike="noStrike">
                          <a:solidFill>
                            <a:srgbClr val="0000CC"/>
                          </a:solidFill>
                          <a:effectLst/>
                          <a:latin typeface="微軟正黑體"/>
                        </a:rPr>
                        <a:t>866.4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zh-TW" sz="1200" b="1" i="0" u="none" strike="noStrike">
                          <a:solidFill>
                            <a:srgbClr val="C00000"/>
                          </a:solidFill>
                          <a:effectLst/>
                          <a:latin typeface="微軟正黑體"/>
                        </a:rPr>
                        <a:t>3,653.06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a:solidFill>
                            <a:srgbClr val="C00000"/>
                          </a:solidFill>
                          <a:effectLst/>
                          <a:latin typeface="微軟正黑體"/>
                        </a:rPr>
                        <a:t>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550">
                <a:tc>
                  <a:txBody>
                    <a:bodyPr/>
                    <a:lstStyle/>
                    <a:p>
                      <a:pPr algn="ctr" fontAlgn="ctr"/>
                      <a:r>
                        <a:rPr lang="en-US" sz="1200" b="1" i="0" u="none" strike="noStrike">
                          <a:solidFill>
                            <a:srgbClr val="000000"/>
                          </a:solidFill>
                          <a:effectLst/>
                          <a:latin typeface="微軟正黑體"/>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zh-TW" sz="1200" b="1" i="0" u="none" strike="noStrike">
                          <a:solidFill>
                            <a:srgbClr val="0000CC"/>
                          </a:solidFill>
                          <a:effectLst/>
                          <a:latin typeface="微軟正黑體"/>
                        </a:rPr>
                        <a:t>27.74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1200" b="1" i="0" u="none" strike="noStrike">
                          <a:solidFill>
                            <a:srgbClr val="0000CC"/>
                          </a:solidFill>
                          <a:effectLst/>
                          <a:latin typeface="微軟正黑體"/>
                        </a:rPr>
                        <a:t>5,192.28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1200" b="1" i="0" u="none" strike="noStrike">
                          <a:solidFill>
                            <a:srgbClr val="0000CC"/>
                          </a:solidFill>
                          <a:effectLst/>
                          <a:latin typeface="微軟正黑體"/>
                        </a:rPr>
                        <a:t>1,402.87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1200" b="1" i="0" u="none" strike="noStrike">
                          <a:solidFill>
                            <a:srgbClr val="0000CC"/>
                          </a:solidFill>
                          <a:effectLst/>
                          <a:latin typeface="微軟正黑體"/>
                        </a:rPr>
                        <a:t>6,622.89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0000CC"/>
                          </a:solidFill>
                          <a:effectLst/>
                          <a:latin typeface="微軟正黑體"/>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2" name="圖表 11"/>
          <p:cNvGraphicFramePr>
            <a:graphicFrameLocks/>
          </p:cNvGraphicFramePr>
          <p:nvPr>
            <p:extLst>
              <p:ext uri="{D42A27DB-BD31-4B8C-83A1-F6EECF244321}">
                <p14:modId xmlns:p14="http://schemas.microsoft.com/office/powerpoint/2010/main" val="3260298792"/>
              </p:ext>
            </p:extLst>
          </p:nvPr>
        </p:nvGraphicFramePr>
        <p:xfrm>
          <a:off x="5507824" y="1772816"/>
          <a:ext cx="4397620" cy="3137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1038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a:xfrm>
            <a:off x="6569184" y="453645"/>
            <a:ext cx="2896488" cy="6404356"/>
          </a:xfrm>
        </p:spPr>
        <p:txBody>
          <a:bodyPr/>
          <a:lstStyle/>
          <a:p>
            <a:pPr marL="0" indent="265113"/>
            <a:endParaRPr lang="zh-CN" altLang="zh-TW" sz="900" dirty="0">
              <a:sym typeface="微軟正黑體" pitchFamily="34" charset="-120"/>
            </a:endParaRPr>
          </a:p>
          <a:p>
            <a:endParaRPr lang="zh-TW" altLang="en-US" dirty="0"/>
          </a:p>
        </p:txBody>
      </p:sp>
      <p:sp>
        <p:nvSpPr>
          <p:cNvPr id="3" name="內容版面配置區 2"/>
          <p:cNvSpPr>
            <a:spLocks noGrp="1"/>
          </p:cNvSpPr>
          <p:nvPr>
            <p:ph idx="13"/>
          </p:nvPr>
        </p:nvSpPr>
        <p:spPr>
          <a:xfrm>
            <a:off x="3511635" y="836712"/>
            <a:ext cx="2879725" cy="5851525"/>
          </a:xfrm>
        </p:spPr>
        <p:txBody>
          <a:bodyPr>
            <a:normAutofit fontScale="92500"/>
          </a:bodyPr>
          <a:lstStyle/>
          <a:p>
            <a:r>
              <a:rPr lang="en-US" altLang="zh-TW" b="1" dirty="0">
                <a:sym typeface="Calibri" pitchFamily="34" charset="0"/>
              </a:rPr>
              <a:t>3).</a:t>
            </a:r>
            <a:r>
              <a:rPr lang="zh-TW" altLang="en-US" b="1" dirty="0">
                <a:sym typeface="Calibri" pitchFamily="34" charset="0"/>
              </a:rPr>
              <a:t>員工行為準則</a:t>
            </a:r>
            <a:endParaRPr lang="en-US" altLang="zh-TW" b="1" dirty="0">
              <a:sym typeface="Calibri" pitchFamily="34" charset="0"/>
            </a:endParaRPr>
          </a:p>
          <a:p>
            <a:pPr marL="0" lvl="2" indent="265113" algn="just">
              <a:lnSpc>
                <a:spcPct val="160000"/>
              </a:lnSpc>
              <a:spcBef>
                <a:spcPts val="600"/>
              </a:spcBef>
              <a:spcAft>
                <a:spcPts val="600"/>
              </a:spcAft>
              <a:buNone/>
            </a:pPr>
            <a:r>
              <a:rPr lang="zh-TW" altLang="en-US" sz="900" dirty="0">
                <a:latin typeface="+mj-ea"/>
                <a:ea typeface="+mn-ea"/>
                <a:sym typeface="微軟正黑體" pitchFamily="34" charset="-120"/>
              </a:rPr>
              <a:t>英華達於各廠區明定[員工行為準則]，以規範勞資雙方在公平的基礎上的基本行為，身為英華達員工，面對各種工作行為、道德和法律上的問題時，應遵守個國家或地區法律及道德基本要求為前提之下，遵守各項公司內部控制制度。有關[員工行為準則]彙集重點摘要如下:</a:t>
            </a:r>
            <a:endParaRPr lang="en-US" altLang="zh-TW" sz="900" dirty="0">
              <a:latin typeface="+mj-ea"/>
              <a:ea typeface="+mn-ea"/>
              <a:sym typeface="微軟正黑體" pitchFamily="34" charset="-120"/>
            </a:endParaRPr>
          </a:p>
          <a:p>
            <a:pPr algn="just">
              <a:spcAft>
                <a:spcPts val="600"/>
              </a:spcAft>
            </a:pPr>
            <a:r>
              <a:rPr lang="zh-TW" altLang="en-US" sz="900" dirty="0">
                <a:solidFill>
                  <a:srgbClr val="000000"/>
                </a:solidFill>
                <a:sym typeface="微軟正黑體" pitchFamily="34" charset="-120"/>
              </a:rPr>
              <a:t>(1).不得竊取或侵占公司資産(財務、人、信用、資訊、個人資料及智慧資産)或洩露公司營業秘密。</a:t>
            </a:r>
          </a:p>
          <a:p>
            <a:pPr algn="just">
              <a:spcAft>
                <a:spcPts val="600"/>
              </a:spcAft>
            </a:pPr>
            <a:r>
              <a:rPr lang="zh-TW" altLang="en-US" sz="900" dirty="0">
                <a:solidFill>
                  <a:srgbClr val="000000"/>
                </a:solidFill>
                <a:sym typeface="微軟正黑體" pitchFamily="34" charset="-120"/>
              </a:rPr>
              <a:t>(2).不得為謀求私利，不當收賄、索討回扣或特殊招待、與他人勾結者。</a:t>
            </a:r>
          </a:p>
          <a:p>
            <a:pPr algn="just">
              <a:spcAft>
                <a:spcPts val="600"/>
              </a:spcAft>
            </a:pPr>
            <a:r>
              <a:rPr lang="zh-TW" altLang="en-US" sz="900" dirty="0">
                <a:solidFill>
                  <a:srgbClr val="000000"/>
                </a:solidFill>
                <a:sym typeface="微軟正黑體" pitchFamily="34" charset="-120"/>
              </a:rPr>
              <a:t>(3).維護無性別、國籍、人種、年齡、殘障等歧視的健康工作環境。</a:t>
            </a:r>
          </a:p>
          <a:p>
            <a:pPr algn="just">
              <a:spcAft>
                <a:spcPts val="600"/>
              </a:spcAft>
            </a:pPr>
            <a:r>
              <a:rPr lang="zh-TW" altLang="en-US" sz="900" dirty="0">
                <a:solidFill>
                  <a:srgbClr val="000000"/>
                </a:solidFill>
                <a:sym typeface="微軟正黑體" pitchFamily="34" charset="-120"/>
              </a:rPr>
              <a:t>(4).員工須遵守著作權的規定。</a:t>
            </a:r>
          </a:p>
          <a:p>
            <a:pPr algn="just">
              <a:spcAft>
                <a:spcPts val="600"/>
              </a:spcAft>
            </a:pPr>
            <a:r>
              <a:rPr lang="zh-TW" altLang="en-US" sz="900" dirty="0">
                <a:solidFill>
                  <a:srgbClr val="000000"/>
                </a:solidFill>
                <a:sym typeface="微軟正黑體" pitchFamily="34" charset="-120"/>
              </a:rPr>
              <a:t>(5).員工須保護智慧財產權。</a:t>
            </a:r>
          </a:p>
          <a:p>
            <a:pPr algn="just">
              <a:spcAft>
                <a:spcPts val="600"/>
              </a:spcAft>
            </a:pPr>
            <a:r>
              <a:rPr lang="zh-TW" altLang="en-US" sz="900" dirty="0">
                <a:solidFill>
                  <a:srgbClr val="000000"/>
                </a:solidFill>
                <a:sym typeface="微軟正黑體" pitchFamily="34" charset="-120"/>
              </a:rPr>
              <a:t>(6).所有公司相關機密資訊及個人資訊上的資料都必須保密。 </a:t>
            </a:r>
          </a:p>
          <a:p>
            <a:pPr algn="just">
              <a:spcAft>
                <a:spcPts val="600"/>
              </a:spcAft>
            </a:pPr>
            <a:r>
              <a:rPr lang="zh-TW" altLang="en-US" sz="900" dirty="0">
                <a:solidFill>
                  <a:srgbClr val="000000"/>
                </a:solidFill>
                <a:sym typeface="微軟正黑體" pitchFamily="34" charset="-120"/>
              </a:rPr>
              <a:t>(7).公司員工在執行業務時必須謹守利益窗衝突之迴避的原則。</a:t>
            </a:r>
          </a:p>
          <a:p>
            <a:pPr algn="just">
              <a:spcAft>
                <a:spcPts val="600"/>
              </a:spcAft>
            </a:pPr>
            <a:r>
              <a:rPr lang="zh-TW" altLang="en-US" sz="900" dirty="0">
                <a:solidFill>
                  <a:srgbClr val="000000"/>
                </a:solidFill>
                <a:sym typeface="微軟正黑體" pitchFamily="34" charset="-120"/>
              </a:rPr>
              <a:t>(8).禁止利用內線資訊及內線交易</a:t>
            </a:r>
          </a:p>
          <a:p>
            <a:pPr algn="just">
              <a:spcAft>
                <a:spcPts val="600"/>
              </a:spcAft>
            </a:pPr>
            <a:r>
              <a:rPr lang="zh-TW" altLang="en-US" sz="900" dirty="0">
                <a:solidFill>
                  <a:srgbClr val="000000"/>
                </a:solidFill>
                <a:sym typeface="微軟正黑體" pitchFamily="34" charset="-120"/>
              </a:rPr>
              <a:t>凡違反以上規定及相關要求，一律以公司內部規定及相關法律進行懲處。</a:t>
            </a:r>
            <a:endParaRPr lang="en-US" altLang="zh-TW" sz="900" dirty="0">
              <a:solidFill>
                <a:srgbClr val="000000"/>
              </a:solidFill>
              <a:sym typeface="微軟正黑體" pitchFamily="34" charset="-120"/>
            </a:endParaRPr>
          </a:p>
          <a:p>
            <a:pPr>
              <a:spcAft>
                <a:spcPts val="600"/>
              </a:spcAft>
            </a:pPr>
            <a:endParaRPr lang="en-US" altLang="zh-TW" sz="900" dirty="0">
              <a:solidFill>
                <a:srgbClr val="000000"/>
              </a:solidFill>
              <a:sym typeface="微軟正黑體" pitchFamily="34" charset="-120"/>
            </a:endParaRPr>
          </a:p>
          <a:p>
            <a:pPr>
              <a:spcAft>
                <a:spcPts val="600"/>
              </a:spcAft>
            </a:pPr>
            <a:r>
              <a:rPr lang="en-US" altLang="zh-TW" b="1" dirty="0">
                <a:solidFill>
                  <a:prstClr val="black"/>
                </a:solidFill>
                <a:latin typeface="微軟正黑體"/>
              </a:rPr>
              <a:t>4).</a:t>
            </a:r>
            <a:r>
              <a:rPr lang="zh-TW" altLang="en-US" b="1" dirty="0">
                <a:solidFill>
                  <a:prstClr val="black"/>
                </a:solidFill>
                <a:latin typeface="微軟正黑體"/>
              </a:rPr>
              <a:t>勞動法規符合度</a:t>
            </a:r>
            <a:endParaRPr lang="en-US" altLang="zh-TW" b="1" dirty="0">
              <a:solidFill>
                <a:prstClr val="black"/>
              </a:solidFill>
              <a:latin typeface="微軟正黑體"/>
            </a:endParaRPr>
          </a:p>
          <a:p>
            <a:pPr marL="0" indent="265113">
              <a:spcAft>
                <a:spcPts val="600"/>
              </a:spcAft>
            </a:pPr>
            <a:r>
              <a:rPr lang="zh-TW" altLang="en-US" sz="900" dirty="0">
                <a:solidFill>
                  <a:prstClr val="black"/>
                </a:solidFill>
                <a:latin typeface="微軟正黑體"/>
              </a:rPr>
              <a:t>英華達各廠區不論是台灣或大陸廠區均恪遵當地勞動法規的要求，</a:t>
            </a:r>
            <a:r>
              <a:rPr lang="en-US" altLang="zh-TW" sz="900" dirty="0">
                <a:latin typeface="微軟正黑體"/>
              </a:rPr>
              <a:t>2018</a:t>
            </a:r>
            <a:r>
              <a:rPr lang="zh-TW" altLang="en-US" sz="900" dirty="0">
                <a:latin typeface="微軟正黑體"/>
              </a:rPr>
              <a:t>年</a:t>
            </a:r>
            <a:r>
              <a:rPr lang="zh-TW" altLang="en-US" sz="900" dirty="0">
                <a:solidFill>
                  <a:prstClr val="black"/>
                </a:solidFill>
                <a:latin typeface="微軟正黑體"/>
              </a:rPr>
              <a:t>度在人員錄用及續約時合同簽署率</a:t>
            </a:r>
            <a:r>
              <a:rPr lang="en-US" altLang="zh-TW" sz="900" dirty="0">
                <a:solidFill>
                  <a:prstClr val="black"/>
                </a:solidFill>
                <a:latin typeface="微軟正黑體"/>
              </a:rPr>
              <a:t>100%</a:t>
            </a:r>
            <a:r>
              <a:rPr lang="zh-TW" altLang="en-US" sz="900" dirty="0">
                <a:solidFill>
                  <a:prstClr val="black"/>
                </a:solidFill>
                <a:latin typeface="微軟正黑體"/>
              </a:rPr>
              <a:t>，根據要求為員工提供工作保障，保險繳納率</a:t>
            </a:r>
            <a:r>
              <a:rPr lang="en-US" altLang="zh-TW" sz="900" dirty="0">
                <a:solidFill>
                  <a:prstClr val="black"/>
                </a:solidFill>
                <a:latin typeface="微軟正黑體"/>
              </a:rPr>
              <a:t>100%</a:t>
            </a:r>
            <a:r>
              <a:rPr lang="zh-TW" altLang="en-US" sz="900" dirty="0">
                <a:solidFill>
                  <a:prstClr val="black"/>
                </a:solidFill>
                <a:latin typeface="微軟正黑體"/>
              </a:rPr>
              <a:t>，無因勞資糾紛遭受重大損失。</a:t>
            </a:r>
            <a:endParaRPr lang="zh-TW" altLang="en-US" sz="900" dirty="0">
              <a:solidFill>
                <a:srgbClr val="000000"/>
              </a:solidFill>
              <a:sym typeface="微軟正黑體" pitchFamily="34" charset="-120"/>
            </a:endParaRPr>
          </a:p>
        </p:txBody>
      </p:sp>
      <p:sp>
        <p:nvSpPr>
          <p:cNvPr id="5" name="內容版面配置區 4"/>
          <p:cNvSpPr>
            <a:spLocks noGrp="1"/>
          </p:cNvSpPr>
          <p:nvPr>
            <p:ph idx="4294967295"/>
          </p:nvPr>
        </p:nvSpPr>
        <p:spPr>
          <a:xfrm>
            <a:off x="452437" y="777070"/>
            <a:ext cx="2881313" cy="5892290"/>
          </a:xfrm>
          <a:prstGeom prst="rect">
            <a:avLst/>
          </a:prstGeom>
        </p:spPr>
        <p:txBody>
          <a:bodyPr/>
          <a:lstStyle/>
          <a:p>
            <a:pPr marL="0" indent="0">
              <a:buNone/>
            </a:pPr>
            <a:r>
              <a:rPr lang="en-US" altLang="zh-TW" sz="1100" b="1" dirty="0">
                <a:latin typeface="微軟正黑體" panose="020B0604030504040204" pitchFamily="34" charset="-120"/>
                <a:ea typeface="微軟正黑體" panose="020B0604030504040204" pitchFamily="34" charset="-120"/>
                <a:sym typeface="微軟正黑體" pitchFamily="34" charset="-120"/>
              </a:rPr>
              <a:t>7.2.2</a:t>
            </a:r>
            <a:r>
              <a:rPr lang="zh-TW" altLang="en-US" sz="1100" b="1" dirty="0">
                <a:latin typeface="微軟正黑體" panose="020B0604030504040204" pitchFamily="34" charset="-120"/>
                <a:ea typeface="微軟正黑體" panose="020B0604030504040204" pitchFamily="34" charset="-120"/>
                <a:sym typeface="微軟正黑體" pitchFamily="34" charset="-120"/>
              </a:rPr>
              <a:t> 人才資源與發展</a:t>
            </a: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a:p>
            <a:endParaRPr lang="en-US" altLang="zh-TW" sz="1100" dirty="0">
              <a:latin typeface="微軟正黑體" panose="020B0604030504040204" pitchFamily="34" charset="-120"/>
              <a:ea typeface="微軟正黑體" panose="020B0604030504040204" pitchFamily="34" charset="-120"/>
            </a:endParaRPr>
          </a:p>
          <a:p>
            <a:endParaRPr lang="zh-TW" altLang="en-US" sz="1100" dirty="0">
              <a:latin typeface="微軟正黑體" panose="020B0604030504040204" pitchFamily="34" charset="-120"/>
              <a:ea typeface="微軟正黑體" panose="020B0604030504040204" pitchFamily="34" charset="-120"/>
            </a:endParaRP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3451" y="3205451"/>
            <a:ext cx="2921062" cy="187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6613451" y="780380"/>
            <a:ext cx="2793705" cy="2000548"/>
          </a:xfrm>
          <a:prstGeom prst="rect">
            <a:avLst/>
          </a:prstGeom>
        </p:spPr>
        <p:txBody>
          <a:bodyPr wrap="square">
            <a:spAutoFit/>
          </a:bodyPr>
          <a:lstStyle/>
          <a:p>
            <a:r>
              <a:rPr lang="en-US" altLang="zh-TW" sz="1100" b="1" dirty="0">
                <a:latin typeface="微軟正黑體" panose="020B0604030504040204" pitchFamily="34" charset="-120"/>
                <a:ea typeface="微軟正黑體" panose="020B0604030504040204" pitchFamily="34" charset="-120"/>
              </a:rPr>
              <a:t>5).</a:t>
            </a:r>
            <a:r>
              <a:rPr lang="zh-TW" altLang="en-US" sz="1100" b="1" dirty="0">
                <a:latin typeface="微軟正黑體" panose="020B0604030504040204" pitchFamily="34" charset="-120"/>
                <a:ea typeface="微軟正黑體" panose="020B0604030504040204" pitchFamily="34" charset="-120"/>
              </a:rPr>
              <a:t>人才發展</a:t>
            </a:r>
            <a:endParaRPr lang="en-US" altLang="zh-TW" sz="1100" b="1" dirty="0">
              <a:latin typeface="微軟正黑體" panose="020B0604030504040204" pitchFamily="34" charset="-120"/>
              <a:ea typeface="微軟正黑體" panose="020B0604030504040204" pitchFamily="34" charset="-120"/>
            </a:endParaRPr>
          </a:p>
          <a:p>
            <a:pPr marL="0" lvl="2" indent="265113" algn="just">
              <a:lnSpc>
                <a:spcPct val="150000"/>
              </a:lnSpc>
              <a:spcBef>
                <a:spcPts val="600"/>
              </a:spcBef>
              <a:spcAft>
                <a:spcPts val="600"/>
              </a:spcAft>
              <a:buNone/>
            </a:pPr>
            <a:r>
              <a:rPr lang="zh-CN" altLang="zh-TW" sz="900" dirty="0">
                <a:latin typeface="+mj-ea"/>
                <a:sym typeface="微軟正黑體" pitchFamily="34" charset="-120"/>
              </a:rPr>
              <a:t>英華達採多元化的人才培育</a:t>
            </a:r>
            <a:r>
              <a:rPr lang="zh-TW" altLang="en-US" sz="900" dirty="0">
                <a:latin typeface="+mj-ea"/>
                <a:sym typeface="微軟正黑體" pitchFamily="34" charset="-120"/>
              </a:rPr>
              <a:t>發展</a:t>
            </a:r>
            <a:r>
              <a:rPr lang="zh-CN" altLang="zh-TW" sz="900" dirty="0">
                <a:latin typeface="+mj-ea"/>
                <a:sym typeface="微軟正黑體" pitchFamily="34" charset="-120"/>
              </a:rPr>
              <a:t>，針對新進人員</a:t>
            </a:r>
            <a:r>
              <a:rPr lang="zh-TW" altLang="en-US" sz="900" dirty="0">
                <a:latin typeface="+mj-ea"/>
                <a:sym typeface="微軟正黑體" pitchFamily="34" charset="-120"/>
              </a:rPr>
              <a:t>除了有專屬的人資專員進行新人到職課程訓練外，輔以</a:t>
            </a:r>
            <a:r>
              <a:rPr lang="en-US" altLang="zh-TW" sz="900" dirty="0">
                <a:latin typeface="+mj-ea"/>
                <a:sym typeface="微軟正黑體" pitchFamily="34" charset="-120"/>
              </a:rPr>
              <a:t>e-Learning </a:t>
            </a:r>
            <a:r>
              <a:rPr lang="zh-TW" altLang="en-US" sz="900" dirty="0">
                <a:latin typeface="+mj-ea"/>
                <a:sym typeface="微軟正黑體" pitchFamily="34" charset="-120"/>
              </a:rPr>
              <a:t>系統針對通識性課程及基本專業課程進行訓練，讓新人以最有效率方式進入狀況，</a:t>
            </a:r>
            <a:r>
              <a:rPr lang="zh-CN" altLang="zh-TW" sz="900" dirty="0">
                <a:latin typeface="+mj-ea"/>
                <a:sym typeface="微軟正黑體" pitchFamily="34" charset="-120"/>
              </a:rPr>
              <a:t>各單位以</a:t>
            </a:r>
            <a:r>
              <a:rPr lang="zh-TW" altLang="en-US" sz="900" dirty="0">
                <a:latin typeface="+mj-ea"/>
                <a:sym typeface="微軟正黑體" pitchFamily="34" charset="-120"/>
              </a:rPr>
              <a:t>師生</a:t>
            </a:r>
            <a:r>
              <a:rPr lang="zh-CN" altLang="zh-TW" sz="900" dirty="0">
                <a:latin typeface="+mj-ea"/>
                <a:sym typeface="微軟正黑體" pitchFamily="34" charset="-120"/>
              </a:rPr>
              <a:t>制模式進行專業知能輔導與訓練</a:t>
            </a:r>
            <a:r>
              <a:rPr lang="zh-TW" altLang="en-US" sz="900" dirty="0">
                <a:latin typeface="+mj-ea"/>
                <a:sym typeface="微軟正黑體" pitchFamily="34" charset="-120"/>
              </a:rPr>
              <a:t>；在生產廠區技能訓練部分，定期</a:t>
            </a:r>
            <a:r>
              <a:rPr lang="zh-CN" altLang="zh-TW" sz="900" dirty="0">
                <a:latin typeface="+mj-ea"/>
                <a:sym typeface="微軟正黑體" pitchFamily="34" charset="-120"/>
              </a:rPr>
              <a:t>舉辦生產線基層幹部培訓課程；以務實的訓練機制，有計劃展開各種學習活動，</a:t>
            </a:r>
            <a:r>
              <a:rPr lang="zh-TW" altLang="en-US" sz="900" dirty="0">
                <a:latin typeface="+mj-ea"/>
                <a:sym typeface="微軟正黑體" pitchFamily="34" charset="-120"/>
              </a:rPr>
              <a:t>確保生產線工作品質維持在最佳狀況。</a:t>
            </a:r>
            <a:endParaRPr lang="zh-TW" altLang="en-US" dirty="0"/>
          </a:p>
        </p:txBody>
      </p:sp>
      <p:sp>
        <p:nvSpPr>
          <p:cNvPr id="12" name="標題 3"/>
          <p:cNvSpPr>
            <a:spLocks noGrp="1"/>
          </p:cNvSpPr>
          <p:nvPr>
            <p:ph type="title"/>
          </p:nvPr>
        </p:nvSpPr>
        <p:spPr/>
        <p:txBody>
          <a:bodyPr vert="horz" lIns="91440" tIns="45720" rIns="91440" bIns="45720" rtlCol="0" anchor="ctr">
            <a:normAutofit/>
          </a:bodyPr>
          <a:lstStyle/>
          <a:p>
            <a:r>
              <a:rPr lang="en-US" altLang="zh-TW" dirty="0">
                <a:solidFill>
                  <a:schemeClr val="tx1"/>
                </a:solidFill>
              </a:rPr>
              <a:t>7.2 </a:t>
            </a:r>
            <a:r>
              <a:rPr lang="zh-TW" altLang="en-US" dirty="0">
                <a:solidFill>
                  <a:schemeClr val="tx1"/>
                </a:solidFill>
              </a:rPr>
              <a:t>英華達公司</a:t>
            </a:r>
          </a:p>
        </p:txBody>
      </p:sp>
      <p:graphicFrame>
        <p:nvGraphicFramePr>
          <p:cNvPr id="4" name="表格 3"/>
          <p:cNvGraphicFramePr>
            <a:graphicFrameLocks noGrp="1"/>
          </p:cNvGraphicFramePr>
          <p:nvPr>
            <p:extLst>
              <p:ext uri="{D42A27DB-BD31-4B8C-83A1-F6EECF244321}">
                <p14:modId xmlns:p14="http://schemas.microsoft.com/office/powerpoint/2010/main" val="2016328542"/>
              </p:ext>
            </p:extLst>
          </p:nvPr>
        </p:nvGraphicFramePr>
        <p:xfrm>
          <a:off x="309413" y="1065662"/>
          <a:ext cx="3024337" cy="5256576"/>
        </p:xfrm>
        <a:graphic>
          <a:graphicData uri="http://schemas.openxmlformats.org/drawingml/2006/table">
            <a:tbl>
              <a:tblPr/>
              <a:tblGrid>
                <a:gridCol w="922834"/>
                <a:gridCol w="438575"/>
                <a:gridCol w="438575"/>
                <a:gridCol w="493396"/>
                <a:gridCol w="730957"/>
              </a:tblGrid>
              <a:tr h="203480">
                <a:tc gridSpan="2">
                  <a:txBody>
                    <a:bodyPr/>
                    <a:lstStyle/>
                    <a:p>
                      <a:pPr algn="l"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廠區：台灣地區</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五股廠</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03480">
                <a:tc rowSpan="2">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雇用形式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人數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人</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佔當地員工總數之比例</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3480">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zh-TW" altLang="en-US"/>
                    </a:p>
                  </a:txBody>
                  <a:tcPr/>
                </a:tc>
              </a:tr>
              <a:tr h="398483">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高階主管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協理級以上</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8483">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中階主管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經理級、課級</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488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82.85%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480">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一般員工</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en-US" sz="900" b="0" i="0" u="none" strike="noStrike">
                          <a:solidFill>
                            <a:srgbClr val="000000"/>
                          </a:solidFill>
                          <a:effectLst/>
                          <a:latin typeface="微軟正黑體" panose="020B0604030504040204" pitchFamily="34" charset="-120"/>
                          <a:ea typeface="微軟正黑體" panose="020B0604030504040204" pitchFamily="34" charset="-120"/>
                        </a:rPr>
                        <a:t>IDL)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480">
                <a:tc gridSpan="2">
                  <a:txBody>
                    <a:bodyPr/>
                    <a:lstStyle/>
                    <a:p>
                      <a:pPr algn="l"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廠區：大陸地區</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浦東廠</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80">
                <a:tc rowSpan="2">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雇用形式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3">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人數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人</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佔當地員工總數之比例</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45873">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r>
              <a:tr h="398483">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高階主管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協理級以上</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48">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中階主管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經理級、課級</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480">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一般員工</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en-US" sz="900" b="0" i="0" u="none" strike="noStrike">
                          <a:solidFill>
                            <a:srgbClr val="000000"/>
                          </a:solidFill>
                          <a:effectLst/>
                          <a:latin typeface="微軟正黑體" panose="020B0604030504040204" pitchFamily="34" charset="-120"/>
                          <a:ea typeface="微軟正黑體" panose="020B0604030504040204" pitchFamily="34" charset="-120"/>
                        </a:rPr>
                        <a:t>IDL)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847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712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7.13%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480">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一般員工</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en-US" sz="900" b="0" i="0" u="none" strike="noStrike">
                          <a:solidFill>
                            <a:srgbClr val="000000"/>
                          </a:solidFill>
                          <a:effectLst/>
                          <a:latin typeface="微軟正黑體" panose="020B0604030504040204" pitchFamily="34" charset="-120"/>
                          <a:ea typeface="微軟正黑體" panose="020B0604030504040204" pitchFamily="34" charset="-120"/>
                        </a:rPr>
                        <a:t>DL)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13,350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6,675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20,025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91.61%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480">
                <a:tc gridSpan="2">
                  <a:txBody>
                    <a:bodyPr/>
                    <a:lstStyle/>
                    <a:p>
                      <a:pPr algn="l"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廠區：大陸地區</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南京廠</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9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80">
                <a:tc rowSpan="2">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雇用形式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人數</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人</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佔當地員工總數之比例</a:t>
                      </a: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03480">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zh-TW" altLang="en-US"/>
                    </a:p>
                  </a:txBody>
                  <a:tcPr/>
                </a:tc>
              </a:tr>
              <a:tr h="398483">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高階主管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協理級以上</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8483">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中階主管</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經理級、課級</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847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10.39%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480">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一般員工</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en-US" sz="900" b="0" i="0" u="none" strike="noStrike">
                          <a:solidFill>
                            <a:srgbClr val="000000"/>
                          </a:solidFill>
                          <a:effectLst/>
                          <a:latin typeface="微軟正黑體" panose="020B0604030504040204" pitchFamily="34" charset="-120"/>
                          <a:ea typeface="微軟正黑體" panose="020B0604030504040204" pitchFamily="34" charset="-120"/>
                        </a:rPr>
                        <a:t>IDL)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7.13%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480">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一般員工</a:t>
                      </a: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a:t>
                      </a:r>
                      <a:r>
                        <a:rPr lang="en-US" sz="900" b="0" i="0" u="none" strike="noStrike">
                          <a:solidFill>
                            <a:srgbClr val="000000"/>
                          </a:solidFill>
                          <a:effectLst/>
                          <a:latin typeface="微軟正黑體" panose="020B0604030504040204" pitchFamily="34" charset="-120"/>
                          <a:ea typeface="微軟正黑體" panose="020B0604030504040204" pitchFamily="34" charset="-120"/>
                        </a:rPr>
                        <a:t>DL)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4,328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2,376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6,704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82.23%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53343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solidFill>
                  <a:schemeClr val="tx1"/>
                </a:solidFill>
              </a:rPr>
              <a:t>7.2 </a:t>
            </a:r>
            <a:r>
              <a:rPr lang="zh-TW" altLang="en-US" dirty="0">
                <a:solidFill>
                  <a:schemeClr val="tx1"/>
                </a:solidFill>
              </a:rPr>
              <a:t>英華達公司</a:t>
            </a:r>
          </a:p>
        </p:txBody>
      </p:sp>
      <p:graphicFrame>
        <p:nvGraphicFramePr>
          <p:cNvPr id="8" name="內容版面配置區 5"/>
          <p:cNvGraphicFramePr>
            <a:graphicFrameLocks noGrp="1"/>
          </p:cNvGraphicFramePr>
          <p:nvPr>
            <p:ph idx="4294967295"/>
            <p:extLst>
              <p:ext uri="{D42A27DB-BD31-4B8C-83A1-F6EECF244321}">
                <p14:modId xmlns:p14="http://schemas.microsoft.com/office/powerpoint/2010/main" val="1054507938"/>
              </p:ext>
            </p:extLst>
          </p:nvPr>
        </p:nvGraphicFramePr>
        <p:xfrm>
          <a:off x="488504" y="1013353"/>
          <a:ext cx="8928992" cy="549402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3744416">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2"/>
                    </a:ext>
                  </a:extLst>
                </a:gridCol>
              </a:tblGrid>
              <a:tr h="224770">
                <a:tc>
                  <a:txBody>
                    <a:bodyPr/>
                    <a:lstStyle/>
                    <a:p>
                      <a:pPr algn="ctr"/>
                      <a:r>
                        <a:rPr lang="zh-TW" altLang="en-US" sz="1100" dirty="0">
                          <a:solidFill>
                            <a:schemeClr val="bg1"/>
                          </a:solidFill>
                          <a:latin typeface="微軟正黑體" panose="020B0604030504040204" pitchFamily="34" charset="-120"/>
                          <a:ea typeface="微軟正黑體" panose="020B0604030504040204" pitchFamily="34" charset="-120"/>
                        </a:rPr>
                        <a:t>重大</a:t>
                      </a:r>
                      <a:r>
                        <a:rPr lang="zh-TW" altLang="en-US" sz="1100" dirty="0" smtClean="0">
                          <a:solidFill>
                            <a:schemeClr val="bg1"/>
                          </a:solidFill>
                          <a:latin typeface="微軟正黑體" panose="020B0604030504040204" pitchFamily="34" charset="-120"/>
                          <a:ea typeface="微軟正黑體" panose="020B0604030504040204" pitchFamily="34" charset="-120"/>
                        </a:rPr>
                        <a:t>主題，</a:t>
                      </a:r>
                      <a:endParaRPr lang="zh-TW" altLang="en-US" sz="1100" dirty="0">
                        <a:solidFill>
                          <a:schemeClr val="bg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2">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人才招募、員工福利、人才培育、勞動法規符合度</a:t>
                      </a:r>
                      <a:r>
                        <a:rPr lang="en-US" altLang="zh-TW" sz="11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1100" b="1" kern="1200" dirty="0">
                          <a:solidFill>
                            <a:schemeClr val="bg1"/>
                          </a:solidFill>
                          <a:latin typeface="微軟正黑體" panose="020B0604030504040204" pitchFamily="34" charset="-120"/>
                          <a:ea typeface="微軟正黑體" panose="020B0604030504040204" pitchFamily="34" charset="-120"/>
                          <a:cs typeface="+mn-cs"/>
                        </a:rPr>
                        <a:t>身障人員任用、裁罰紀錄</a:t>
                      </a:r>
                      <a:r>
                        <a:rPr lang="en-US" altLang="zh-TW" sz="1100" b="1" kern="1200" dirty="0">
                          <a:solidFill>
                            <a:schemeClr val="bg1"/>
                          </a:solidFill>
                          <a:latin typeface="微軟正黑體" panose="020B0604030504040204" pitchFamily="34" charset="-120"/>
                          <a:ea typeface="微軟正黑體" panose="020B0604030504040204" pitchFamily="34"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zh-TW" altLang="en-US"/>
                    </a:p>
                  </a:txBody>
                  <a:tcPr/>
                </a:tc>
                <a:extLst>
                  <a:ext uri="{0D108BD9-81ED-4DB2-BD59-A6C34878D82A}">
                    <a16:rowId xmlns:a16="http://schemas.microsoft.com/office/drawing/2014/main" xmlns="" val="10000"/>
                  </a:ext>
                </a:extLst>
              </a:tr>
              <a:tr h="198326">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管理方針項目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900" b="1" u="none" dirty="0">
                          <a:solidFill>
                            <a:schemeClr val="tx1"/>
                          </a:solidFill>
                          <a:latin typeface="微軟正黑體" panose="020B0604030504040204" pitchFamily="34" charset="-120"/>
                          <a:ea typeface="微軟正黑體" panose="020B0604030504040204" pitchFamily="34" charset="-120"/>
                        </a:rPr>
                        <a:t>說明 ─ </a:t>
                      </a:r>
                      <a:r>
                        <a:rPr lang="en-US" altLang="zh-TW" sz="900" b="1" u="none" dirty="0">
                          <a:solidFill>
                            <a:schemeClr val="tx1"/>
                          </a:solidFill>
                          <a:latin typeface="微軟正黑體" panose="020B0604030504040204" pitchFamily="34" charset="-120"/>
                          <a:ea typeface="微軟正黑體" panose="020B0604030504040204" pitchFamily="34" charset="-120"/>
                        </a:rPr>
                        <a:t>IACT</a:t>
                      </a:r>
                      <a:r>
                        <a:rPr lang="zh-TW" altLang="en-US" sz="900" b="1" u="none" dirty="0">
                          <a:solidFill>
                            <a:schemeClr val="tx1"/>
                          </a:solidFill>
                          <a:latin typeface="微軟正黑體" panose="020B0604030504040204" pitchFamily="34" charset="-120"/>
                          <a:ea typeface="微軟正黑體" panose="020B0604030504040204" pitchFamily="34" charset="-120"/>
                        </a:rPr>
                        <a:t>、</a:t>
                      </a:r>
                      <a:r>
                        <a:rPr lang="en-US" altLang="zh-TW" sz="900" b="1" u="none" dirty="0">
                          <a:solidFill>
                            <a:schemeClr val="tx1"/>
                          </a:solidFill>
                          <a:latin typeface="微軟正黑體" panose="020B0604030504040204" pitchFamily="34" charset="-120"/>
                          <a:ea typeface="微軟正黑體" panose="020B0604030504040204" pitchFamily="34" charset="-120"/>
                        </a:rPr>
                        <a:t>IACP</a:t>
                      </a:r>
                      <a:r>
                        <a:rPr lang="zh-TW" altLang="en-US" sz="900" b="1" u="none" dirty="0">
                          <a:solidFill>
                            <a:schemeClr val="tx1"/>
                          </a:solidFill>
                          <a:latin typeface="微軟正黑體" panose="020B0604030504040204" pitchFamily="34" charset="-120"/>
                          <a:ea typeface="微軟正黑體" panose="020B0604030504040204" pitchFamily="34" charset="-120"/>
                        </a:rPr>
                        <a:t>、</a:t>
                      </a:r>
                      <a:r>
                        <a:rPr lang="en-US" altLang="zh-TW" sz="900" b="1" u="none" dirty="0">
                          <a:solidFill>
                            <a:schemeClr val="tx1"/>
                          </a:solidFill>
                          <a:latin typeface="微軟正黑體" panose="020B0604030504040204" pitchFamily="34" charset="-120"/>
                          <a:ea typeface="微軟正黑體" panose="020B0604030504040204" pitchFamily="34" charset="-120"/>
                        </a:rPr>
                        <a:t>IACJ_HR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2"/>
                  </a:ext>
                </a:extLst>
              </a:tr>
              <a:tr h="793305">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主題的重要性與邊界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900" b="0" dirty="0">
                          <a:solidFill>
                            <a:schemeClr val="tx1"/>
                          </a:solidFill>
                          <a:latin typeface="微軟正黑體" panose="020B0604030504040204" pitchFamily="34" charset="-120"/>
                          <a:ea typeface="微軟正黑體" panose="020B0604030504040204" pitchFamily="34" charset="-120"/>
                        </a:rPr>
                        <a:t>員工是推動企業發展與成長的原動力，人才是企業重要的資產，透過人才培育，​強化組織績效並達成企業目標，</a:t>
                      </a:r>
                      <a:r>
                        <a:rPr lang="zh-CN" altLang="en-US" sz="900" b="0" dirty="0">
                          <a:solidFill>
                            <a:schemeClr val="tx1"/>
                          </a:solidFill>
                          <a:latin typeface="微軟正黑體" panose="020B0604030504040204" pitchFamily="34" charset="-120"/>
                          <a:ea typeface="微軟正黑體" panose="020B0604030504040204" pitchFamily="34" charset="-120"/>
                        </a:rPr>
                        <a:t>完成人才儲備，保證企業人才能夠滿足企業長遠發展目標的需求戰略</a:t>
                      </a:r>
                      <a:r>
                        <a:rPr lang="zh-TW" altLang="en-US" sz="900" b="0" dirty="0">
                          <a:solidFill>
                            <a:schemeClr val="tx1"/>
                          </a:solidFill>
                          <a:latin typeface="微軟正黑體" panose="020B0604030504040204" pitchFamily="34" charset="-120"/>
                          <a:ea typeface="微軟正黑體" panose="020B0604030504040204" pitchFamily="34" charset="-120"/>
                        </a:rPr>
                        <a:t>，邁向永續經營。</a:t>
                      </a:r>
                      <a:r>
                        <a:rPr lang="zh-TW" altLang="en-US" sz="900" dirty="0">
                          <a:solidFill>
                            <a:schemeClr val="tx1"/>
                          </a:solidFill>
                          <a:latin typeface="微軟正黑體" panose="020B0604030504040204" pitchFamily="34" charset="-120"/>
                          <a:ea typeface="微軟正黑體" panose="020B0604030504040204" pitchFamily="34" charset="-120"/>
                        </a:rPr>
                        <a:t>勞動法規為政府保障勞工權益所訂定，符合法令要求為企業誠信經營之根本。透過合理的薪酬、兼具挑戰性與成長性的工作內涵以及良好的企業形象招募人才。</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關懷照顧員工是企業的承諾，員工的職場環境、</a:t>
                      </a:r>
                      <a:r>
                        <a:rPr lang="zh-CN" altLang="en-US" sz="900" kern="1200" dirty="0">
                          <a:solidFill>
                            <a:schemeClr val="tx1"/>
                          </a:solidFill>
                          <a:latin typeface="微軟正黑體" panose="020B0604030504040204" pitchFamily="34" charset="-120"/>
                          <a:ea typeface="微軟正黑體" panose="020B0604030504040204" pitchFamily="34" charset="-120"/>
                          <a:cs typeface="+mn-cs"/>
                        </a:rPr>
                        <a:t>有競爭力的薪資</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待遇及福利皆為公司是否可吸引優秀人才</a:t>
                      </a:r>
                      <a:r>
                        <a:rPr lang="zh-CN" altLang="en-US" sz="900" kern="1200" dirty="0">
                          <a:solidFill>
                            <a:schemeClr val="tx1"/>
                          </a:solidFill>
                          <a:latin typeface="微軟正黑體" panose="020B0604030504040204" pitchFamily="34" charset="-120"/>
                          <a:ea typeface="微軟正黑體" panose="020B0604030504040204" pitchFamily="34" charset="-120"/>
                          <a:cs typeface="+mn-cs"/>
                        </a:rPr>
                        <a:t>，保持企業員工穩定性的</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重要關鍵因素</a:t>
                      </a:r>
                      <a:r>
                        <a:rPr lang="zh-CN" altLang="en-US" sz="900"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9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971798">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管理方法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CN" sz="900" u="none"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人才招募</a:t>
                      </a:r>
                      <a:r>
                        <a:rPr lang="en-US" altLang="zh-TW" sz="900" u="none"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外部人才：深入校園培養外來潛力人才。</a:t>
                      </a:r>
                      <a:r>
                        <a:rPr lang="en-US" altLang="zh-TW" sz="900" u="none"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內部人才：暢通內部輪調管道。</a:t>
                      </a:r>
                      <a:endParaRPr lang="en-US" altLang="zh-TW" sz="900" u="none"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zh-CN" altLang="en-US" sz="900" b="0" dirty="0">
                          <a:solidFill>
                            <a:schemeClr val="tx1"/>
                          </a:solidFill>
                          <a:latin typeface="微軟正黑體" panose="020B0604030504040204" pitchFamily="34" charset="-120"/>
                          <a:ea typeface="微軟正黑體" panose="020B0604030504040204" pitchFamily="34" charset="-120"/>
                        </a:rPr>
                        <a:t>                     根據用人部門的需求申請，結合企業的人力計畫和職務描述書，內外結合完成招募任務，為公司發展提供人才保障。</a:t>
                      </a:r>
                      <a:endParaRPr lang="en-US" altLang="zh-CN" sz="900" u="none"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CN" sz="900" u="none" kern="1200" dirty="0">
                          <a:solidFill>
                            <a:schemeClr val="tx1"/>
                          </a:solidFill>
                          <a:latin typeface="微軟正黑體" panose="020B0604030504040204" pitchFamily="34" charset="-120"/>
                          <a:ea typeface="微軟正黑體" panose="020B0604030504040204" pitchFamily="34" charset="-120"/>
                          <a:cs typeface="+mn-cs"/>
                        </a:rPr>
                        <a:t>2.</a:t>
                      </a:r>
                      <a:r>
                        <a:rPr lang="zh-CN" altLang="en-US" sz="900" u="none" kern="1200" dirty="0">
                          <a:solidFill>
                            <a:schemeClr val="tx1"/>
                          </a:solidFill>
                          <a:latin typeface="微軟正黑體" panose="020B0604030504040204" pitchFamily="34" charset="-120"/>
                          <a:ea typeface="微軟正黑體" panose="020B0604030504040204" pitchFamily="34" charset="-120"/>
                          <a:cs typeface="+mn-cs"/>
                        </a:rPr>
                        <a:t>員工福利</a:t>
                      </a:r>
                      <a:r>
                        <a:rPr lang="en-US" altLang="zh-CN" sz="900"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b="0" kern="1200" dirty="0">
                          <a:solidFill>
                            <a:schemeClr val="tx1"/>
                          </a:solidFill>
                          <a:latin typeface="微軟正黑體" panose="020B0604030504040204" pitchFamily="34" charset="-120"/>
                          <a:ea typeface="微軟正黑體" panose="020B0604030504040204" pitchFamily="34" charset="-120"/>
                          <a:cs typeface="+mn-cs"/>
                        </a:rPr>
                        <a:t>秉持以人為本的精神，致力締造一個使員工滿意，並能愉快工作的職場環境</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900" u="none"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u="none"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人才培育</a:t>
                      </a:r>
                      <a:r>
                        <a:rPr lang="en-US" altLang="zh-TW" sz="900" u="none"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900" b="0" dirty="0">
                          <a:solidFill>
                            <a:schemeClr val="tx1"/>
                          </a:solidFill>
                          <a:latin typeface="微軟正黑體" panose="020B0604030504040204" pitchFamily="34" charset="-120"/>
                          <a:ea typeface="微軟正黑體" panose="020B0604030504040204" pitchFamily="34" charset="-120"/>
                        </a:rPr>
                        <a:t>持續培養員工素質，以強化組織競爭力，</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每季圴會舉行跨廠區研討會</a:t>
                      </a:r>
                      <a:r>
                        <a:rPr lang="en-US" altLang="zh-TW" sz="900" u="none" kern="1200" dirty="0">
                          <a:solidFill>
                            <a:schemeClr val="tx1"/>
                          </a:solidFill>
                          <a:latin typeface="微軟正黑體" panose="020B0604030504040204" pitchFamily="34" charset="-120"/>
                          <a:ea typeface="微軟正黑體" panose="020B0604030504040204" pitchFamily="34" charset="-120"/>
                          <a:cs typeface="+mn-cs"/>
                        </a:rPr>
                        <a:t>, </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並邀請專家學者前來分享各領域專業見解。</a:t>
                      </a: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itchFamily="34" charset="-120"/>
                          <a:ea typeface="微軟正黑體" pitchFamily="34" charset="-120"/>
                        </a:rPr>
                        <a:t>4.</a:t>
                      </a:r>
                      <a:r>
                        <a:rPr lang="zh-TW" altLang="en-US" sz="900" dirty="0">
                          <a:solidFill>
                            <a:schemeClr val="tx1"/>
                          </a:solidFill>
                          <a:latin typeface="微軟正黑體" panose="020B0604030504040204" pitchFamily="34" charset="-120"/>
                          <a:ea typeface="微軟正黑體" panose="020B0604030504040204" pitchFamily="34" charset="-120"/>
                        </a:rPr>
                        <a:t>勞動法規</a:t>
                      </a:r>
                      <a:r>
                        <a:rPr lang="en-US" altLang="zh-TW" sz="900" dirty="0">
                          <a:solidFill>
                            <a:schemeClr val="tx1"/>
                          </a:solidFill>
                          <a:latin typeface="微軟正黑體" pitchFamily="34" charset="-120"/>
                          <a:ea typeface="微軟正黑體"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配合法規</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要求制訂完善的管理制度並遵守當地職業安全衛生法規的要求，讓員工</a:t>
                      </a:r>
                      <a:r>
                        <a:rPr lang="zh-CN" altLang="en-US" sz="900" kern="1200" dirty="0">
                          <a:solidFill>
                            <a:schemeClr val="tx1"/>
                          </a:solidFill>
                          <a:latin typeface="微軟正黑體" panose="020B0604030504040204" pitchFamily="34" charset="-120"/>
                          <a:ea typeface="微軟正黑體" panose="020B0604030504040204" pitchFamily="34" charset="-120"/>
                          <a:cs typeface="+mn-cs"/>
                        </a:rPr>
                        <a:t>在</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安全的職場環境內安心工作</a:t>
                      </a:r>
                      <a:r>
                        <a:rPr lang="zh-CN" altLang="en-US" sz="900"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9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3"/>
                  </a:ext>
                </a:extLst>
              </a:tr>
              <a:tr h="885872">
                <a:tc>
                  <a:txBody>
                    <a:bodyPr/>
                    <a:lstStyle/>
                    <a:p>
                      <a:pPr algn="ctr"/>
                      <a:r>
                        <a:rPr lang="zh-TW" altLang="en-US" sz="900" b="1" dirty="0">
                          <a:solidFill>
                            <a:schemeClr val="tx1"/>
                          </a:solidFill>
                          <a:latin typeface="微軟正黑體" panose="020B0604030504040204" pitchFamily="34" charset="-120"/>
                          <a:ea typeface="微軟正黑體" panose="020B0604030504040204" pitchFamily="34" charset="-120"/>
                        </a:rPr>
                        <a:t>中、長期發展重點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人才招募</a:t>
                      </a: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外部人才：藉由校園深耕活動，提高企業知名度及曝光度。</a:t>
                      </a: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內部人才：暢通內部輪調管道、建置內部優秀人才資料庫。</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員工福利</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提升員工認同之福利制度與措施，</a:t>
                      </a:r>
                      <a:r>
                        <a:rPr lang="zh-TW" altLang="en-US" sz="900" b="0" dirty="0">
                          <a:solidFill>
                            <a:schemeClr val="tx1"/>
                          </a:solidFill>
                          <a:latin typeface="微軟正黑體" panose="020B0604030504040204" pitchFamily="34" charset="-120"/>
                          <a:ea typeface="微軟正黑體" panose="020B0604030504040204" pitchFamily="34" charset="-120"/>
                        </a:rPr>
                        <a:t>持續提供完善的福利，促進員工身心平衡發展，建立友善工作環境</a:t>
                      </a:r>
                      <a:r>
                        <a:rPr lang="zh-TW" altLang="en-US" sz="900" dirty="0">
                          <a:solidFill>
                            <a:schemeClr val="tx1"/>
                          </a:solidFill>
                          <a:latin typeface="微軟正黑體" panose="020B0604030504040204" pitchFamily="34" charset="-120"/>
                          <a:ea typeface="微軟正黑體" panose="020B0604030504040204" pitchFamily="34" charset="-120"/>
                        </a:rPr>
                        <a:t>。</a:t>
                      </a: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人才培育</a:t>
                      </a: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900" b="0" dirty="0">
                          <a:solidFill>
                            <a:schemeClr val="tx1"/>
                          </a:solidFill>
                          <a:latin typeface="微軟正黑體" panose="020B0604030504040204" pitchFamily="34" charset="-120"/>
                          <a:ea typeface="微軟正黑體" panose="020B0604030504040204" pitchFamily="34" charset="-120"/>
                        </a:rPr>
                        <a:t>持續培養員工素質，以強化組織競爭力，</a:t>
                      </a:r>
                      <a:r>
                        <a:rPr lang="zh-TW" altLang="en-US" sz="900" u="none" kern="1200" dirty="0">
                          <a:solidFill>
                            <a:schemeClr val="tx1"/>
                          </a:solidFill>
                          <a:latin typeface="微軟正黑體" panose="020B0604030504040204" pitchFamily="34" charset="-120"/>
                          <a:ea typeface="微軟正黑體" panose="020B0604030504040204" pitchFamily="34" charset="-120"/>
                          <a:cs typeface="+mn-cs"/>
                        </a:rPr>
                        <a:t>每季</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邀請各領域之專家，與同仁分享科技與資訊新知，充實心靈。</a:t>
                      </a:r>
                      <a:endParaRPr lang="en-US" altLang="zh-TW" sz="9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4.</a:t>
                      </a:r>
                      <a:r>
                        <a:rPr lang="zh-TW" altLang="en-US" sz="900" dirty="0">
                          <a:solidFill>
                            <a:schemeClr val="tx1"/>
                          </a:solidFill>
                          <a:latin typeface="微軟正黑體" panose="020B0604030504040204" pitchFamily="34" charset="-120"/>
                          <a:ea typeface="微軟正黑體" panose="020B0604030504040204" pitchFamily="34" charset="-120"/>
                        </a:rPr>
                        <a:t>勞動法規</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隨時注意勞動法規發展及趨勢，配合法規即時調整因應。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4"/>
                  </a:ext>
                </a:extLst>
              </a:tr>
              <a:tr h="198326">
                <a:tc rowSpan="2">
                  <a:txBody>
                    <a:bodyPr/>
                    <a:lstStyle/>
                    <a:p>
                      <a:pPr algn="ctr"/>
                      <a:r>
                        <a:rPr lang="en-US" altLang="zh-TW" sz="900" b="1" dirty="0">
                          <a:solidFill>
                            <a:schemeClr val="tx1"/>
                          </a:solidFill>
                          <a:latin typeface="微軟正黑體" panose="020B0604030504040204" pitchFamily="34" charset="-120"/>
                          <a:ea typeface="微軟正黑體" panose="020B0604030504040204" pitchFamily="34" charset="-120"/>
                        </a:rPr>
                        <a:t>2018</a:t>
                      </a:r>
                      <a:r>
                        <a:rPr lang="zh-TW" altLang="en-US" sz="900" b="1" dirty="0">
                          <a:solidFill>
                            <a:schemeClr val="tx1"/>
                          </a:solidFill>
                          <a:latin typeface="微軟正黑體" panose="020B0604030504040204" pitchFamily="34" charset="-120"/>
                          <a:ea typeface="微軟正黑體" panose="020B0604030504040204" pitchFamily="34" charset="-120"/>
                        </a:rPr>
                        <a:t>年</a:t>
                      </a:r>
                      <a:r>
                        <a:rPr lang="en-US" altLang="zh-TW" sz="900" b="1" dirty="0">
                          <a:solidFill>
                            <a:schemeClr val="tx1"/>
                          </a:solidFill>
                          <a:latin typeface="微軟正黑體" panose="020B0604030504040204" pitchFamily="34" charset="-120"/>
                          <a:ea typeface="微軟正黑體" panose="020B0604030504040204" pitchFamily="34" charset="-120"/>
                        </a:rPr>
                        <a:t>IACT</a:t>
                      </a:r>
                      <a:r>
                        <a:rPr lang="zh-TW" altLang="en-US" sz="900" b="1" dirty="0">
                          <a:solidFill>
                            <a:schemeClr val="tx1"/>
                          </a:solidFill>
                          <a:latin typeface="微軟正黑體" panose="020B0604030504040204" pitchFamily="34" charset="-120"/>
                          <a:ea typeface="微軟正黑體" panose="020B0604030504040204" pitchFamily="34" charset="-120"/>
                        </a:rPr>
                        <a:t>執行成果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b="1" dirty="0">
                          <a:solidFill>
                            <a:schemeClr val="tx1"/>
                          </a:solidFill>
                          <a:latin typeface="微軟正黑體" panose="020B0604030504040204" pitchFamily="34" charset="-120"/>
                          <a:ea typeface="微軟正黑體" panose="020B0604030504040204" pitchFamily="34" charset="-120"/>
                        </a:rPr>
                        <a:t>2018</a:t>
                      </a:r>
                      <a:r>
                        <a:rPr lang="zh-TW" altLang="en-US" sz="900" b="1" dirty="0">
                          <a:solidFill>
                            <a:schemeClr val="tx1"/>
                          </a:solidFill>
                          <a:latin typeface="微軟正黑體" panose="020B0604030504040204" pitchFamily="34" charset="-120"/>
                          <a:ea typeface="微軟正黑體" panose="020B0604030504040204" pitchFamily="34" charset="-120"/>
                        </a:rPr>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b="1" dirty="0">
                          <a:solidFill>
                            <a:schemeClr val="tx1"/>
                          </a:solidFill>
                          <a:latin typeface="微軟正黑體" panose="020B0604030504040204" pitchFamily="34" charset="-120"/>
                          <a:ea typeface="微軟正黑體" panose="020B0604030504040204" pitchFamily="34" charset="-120"/>
                        </a:rPr>
                        <a:t>2018</a:t>
                      </a:r>
                      <a:r>
                        <a:rPr lang="zh-TW" altLang="en-US" sz="900" b="1" dirty="0">
                          <a:solidFill>
                            <a:schemeClr val="tx1"/>
                          </a:solidFill>
                          <a:latin typeface="微軟正黑體" panose="020B0604030504040204" pitchFamily="34" charset="-120"/>
                          <a:ea typeface="微軟正黑體" panose="020B0604030504040204" pitchFamily="34" charset="-120"/>
                        </a:rPr>
                        <a:t>年目標達成狀況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5"/>
                  </a:ext>
                </a:extLst>
              </a:tr>
              <a:tr h="793305">
                <a:tc vMerge="1">
                  <a:txBody>
                    <a:bodyPr/>
                    <a:lstStyle/>
                    <a:p>
                      <a:endParaRPr lang="zh-TW" altLang="en-US"/>
                    </a:p>
                  </a:txBody>
                  <a:tcPr/>
                </a:tc>
                <a:tc>
                  <a:txBody>
                    <a:bodyPr/>
                    <a:lstStyle/>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人才招募</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依需求單增補人才。</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員工福利</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舉辦</a:t>
                      </a:r>
                      <a:r>
                        <a:rPr lang="en-US" altLang="zh-TW" sz="900" dirty="0">
                          <a:solidFill>
                            <a:schemeClr val="tx1"/>
                          </a:solidFill>
                          <a:latin typeface="微軟正黑體" panose="020B0604030504040204" pitchFamily="34" charset="-120"/>
                          <a:ea typeface="微軟正黑體" panose="020B0604030504040204" pitchFamily="34" charset="-120"/>
                        </a:rPr>
                        <a:t>6</a:t>
                      </a:r>
                      <a:r>
                        <a:rPr lang="zh-TW" altLang="en-US" sz="900" dirty="0">
                          <a:solidFill>
                            <a:schemeClr val="tx1"/>
                          </a:solidFill>
                          <a:latin typeface="微軟正黑體" panose="020B0604030504040204" pitchFamily="34" charset="-120"/>
                          <a:ea typeface="微軟正黑體" panose="020B0604030504040204" pitchFamily="34" charset="-120"/>
                        </a:rPr>
                        <a:t>場以上員工健康或工作與生活</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環境</a:t>
                      </a:r>
                      <a:r>
                        <a:rPr lang="zh-TW" altLang="en-US" sz="900" dirty="0">
                          <a:solidFill>
                            <a:schemeClr val="tx1"/>
                          </a:solidFill>
                          <a:latin typeface="微軟正黑體" panose="020B0604030504040204" pitchFamily="34" charset="-120"/>
                          <a:ea typeface="微軟正黑體" panose="020B0604030504040204" pitchFamily="34" charset="-120"/>
                        </a:rPr>
                        <a:t>講座</a:t>
                      </a:r>
                      <a:r>
                        <a:rPr lang="en-US" altLang="zh-TW" sz="900" dirty="0">
                          <a:solidFill>
                            <a:schemeClr val="tx1"/>
                          </a:solidFill>
                          <a:latin typeface="微軟正黑體" panose="020B0604030504040204" pitchFamily="34" charset="-120"/>
                          <a:ea typeface="微軟正黑體" panose="020B0604030504040204" pitchFamily="34" charset="-120"/>
                        </a:rPr>
                        <a:t>/ </a:t>
                      </a:r>
                      <a:r>
                        <a:rPr lang="zh-TW" altLang="en-US" sz="900" dirty="0">
                          <a:solidFill>
                            <a:schemeClr val="tx1"/>
                          </a:solidFill>
                          <a:latin typeface="微軟正黑體" panose="020B0604030504040204" pitchFamily="34" charset="-120"/>
                          <a:ea typeface="微軟正黑體" panose="020B0604030504040204" pitchFamily="34" charset="-120"/>
                        </a:rPr>
                        <a:t>活動。</a:t>
                      </a: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人才培育</a:t>
                      </a: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900" dirty="0">
                          <a:solidFill>
                            <a:schemeClr val="tx1"/>
                          </a:solidFill>
                          <a:latin typeface="微軟正黑體" panose="020B0604030504040204" pitchFamily="34" charset="-120"/>
                          <a:ea typeface="微軟正黑體" panose="020B0604030504040204" pitchFamily="34" charset="-120"/>
                        </a:rPr>
                        <a:t>由人才中心</a:t>
                      </a:r>
                      <a:r>
                        <a:rPr lang="zh-TW" altLang="en-US" sz="900" kern="1200" dirty="0">
                          <a:solidFill>
                            <a:schemeClr val="tx1"/>
                          </a:solidFill>
                          <a:latin typeface="微軟正黑體" panose="020B0604030504040204" pitchFamily="34" charset="-120"/>
                          <a:ea typeface="微軟正黑體" panose="020B0604030504040204" pitchFamily="34" charset="-120"/>
                          <a:cs typeface="+mn-cs"/>
                        </a:rPr>
                        <a:t>每季開</a:t>
                      </a:r>
                      <a:r>
                        <a:rPr lang="zh-TW" altLang="en-US" sz="900" dirty="0">
                          <a:solidFill>
                            <a:schemeClr val="tx1"/>
                          </a:solidFill>
                          <a:latin typeface="微軟正黑體" panose="020B0604030504040204" pitchFamily="34" charset="-120"/>
                          <a:ea typeface="微軟正黑體" panose="020B0604030504040204" pitchFamily="34" charset="-120"/>
                        </a:rPr>
                        <a:t>辦之課程。</a:t>
                      </a:r>
                      <a:endPar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4.</a:t>
                      </a:r>
                      <a:r>
                        <a:rPr lang="zh-TW" altLang="en-US" sz="900" dirty="0">
                          <a:solidFill>
                            <a:schemeClr val="tx1"/>
                          </a:solidFill>
                          <a:latin typeface="微軟正黑體" panose="020B0604030504040204" pitchFamily="34" charset="-120"/>
                          <a:ea typeface="微軟正黑體" panose="020B0604030504040204" pitchFamily="34" charset="-120"/>
                        </a:rPr>
                        <a:t>勞動法規</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無勞檢裁罰事項。</a:t>
                      </a:r>
                      <a:endParaRPr lang="zh-TW"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人才招募</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實際</a:t>
                      </a:r>
                      <a:r>
                        <a:rPr lang="zh-TW" altLang="en-US" sz="900" dirty="0" smtClean="0">
                          <a:solidFill>
                            <a:schemeClr val="tx1"/>
                          </a:solidFill>
                          <a:latin typeface="微軟正黑體" panose="020B0604030504040204" pitchFamily="34" charset="-120"/>
                          <a:ea typeface="微軟正黑體" panose="020B0604030504040204" pitchFamily="34" charset="-120"/>
                        </a:rPr>
                        <a:t>任用</a:t>
                      </a:r>
                      <a:r>
                        <a:rPr lang="en-US" altLang="zh-TW" sz="900" dirty="0" smtClean="0">
                          <a:solidFill>
                            <a:srgbClr val="FF0000"/>
                          </a:solidFill>
                          <a:latin typeface="微軟正黑體" panose="020B0604030504040204" pitchFamily="34" charset="-120"/>
                          <a:ea typeface="微軟正黑體" panose="020B0604030504040204" pitchFamily="34" charset="-120"/>
                        </a:rPr>
                        <a:t>30</a:t>
                      </a:r>
                      <a:r>
                        <a:rPr lang="zh-TW" altLang="en-US" sz="900" dirty="0" smtClean="0">
                          <a:solidFill>
                            <a:schemeClr val="tx1"/>
                          </a:solidFill>
                          <a:latin typeface="微軟正黑體" panose="020B0604030504040204" pitchFamily="34" charset="-120"/>
                          <a:ea typeface="微軟正黑體" panose="020B0604030504040204" pitchFamily="34" charset="-120"/>
                        </a:rPr>
                        <a:t>位</a:t>
                      </a:r>
                      <a:r>
                        <a:rPr lang="zh-TW" altLang="en-US" sz="900" dirty="0">
                          <a:solidFill>
                            <a:schemeClr val="tx1"/>
                          </a:solidFill>
                          <a:latin typeface="微軟正黑體" panose="020B0604030504040204" pitchFamily="34" charset="-120"/>
                          <a:ea typeface="微軟正黑體" panose="020B0604030504040204" pitchFamily="34" charset="-120"/>
                        </a:rPr>
                        <a:t>人才。</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員工福利</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舉辦</a:t>
                      </a:r>
                      <a:r>
                        <a:rPr lang="en-US" altLang="zh-TW" sz="900" dirty="0">
                          <a:solidFill>
                            <a:schemeClr val="tx1"/>
                          </a:solidFill>
                          <a:latin typeface="微軟正黑體" panose="020B0604030504040204" pitchFamily="34" charset="-120"/>
                          <a:ea typeface="微軟正黑體" panose="020B0604030504040204" pitchFamily="34" charset="-120"/>
                        </a:rPr>
                        <a:t>12</a:t>
                      </a:r>
                      <a:r>
                        <a:rPr lang="zh-TW" altLang="en-US" sz="900" dirty="0">
                          <a:solidFill>
                            <a:schemeClr val="tx1"/>
                          </a:solidFill>
                          <a:latin typeface="微軟正黑體" panose="020B0604030504040204" pitchFamily="34" charset="-120"/>
                          <a:ea typeface="微軟正黑體" panose="020B0604030504040204" pitchFamily="34" charset="-120"/>
                        </a:rPr>
                        <a:t>場員工健康或工作與生活講座</a:t>
                      </a:r>
                      <a:r>
                        <a:rPr lang="en-US" altLang="zh-TW" sz="900" dirty="0">
                          <a:solidFill>
                            <a:schemeClr val="tx1"/>
                          </a:solidFill>
                          <a:latin typeface="微軟正黑體" panose="020B0604030504040204" pitchFamily="34" charset="-120"/>
                          <a:ea typeface="微軟正黑體" panose="020B0604030504040204" pitchFamily="34" charset="-120"/>
                        </a:rPr>
                        <a:t>/ </a:t>
                      </a:r>
                      <a:r>
                        <a:rPr lang="zh-TW" altLang="en-US" sz="900" dirty="0">
                          <a:solidFill>
                            <a:schemeClr val="tx1"/>
                          </a:solidFill>
                          <a:latin typeface="微軟正黑體" panose="020B0604030504040204" pitchFamily="34" charset="-120"/>
                          <a:ea typeface="微軟正黑體" panose="020B0604030504040204" pitchFamily="34" charset="-120"/>
                        </a:rPr>
                        <a:t>活動。</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3.</a:t>
                      </a:r>
                      <a:r>
                        <a:rPr lang="zh-TW" altLang="en-US" sz="900" dirty="0">
                          <a:solidFill>
                            <a:schemeClr val="tx1"/>
                          </a:solidFill>
                          <a:latin typeface="微軟正黑體" panose="020B0604030504040204" pitchFamily="34" charset="-120"/>
                          <a:ea typeface="微軟正黑體" panose="020B0604030504040204" pitchFamily="34" charset="-120"/>
                        </a:rPr>
                        <a:t>人才培育</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課程執行</a:t>
                      </a:r>
                      <a:r>
                        <a:rPr lang="en-US" altLang="zh-TW" sz="900" dirty="0">
                          <a:solidFill>
                            <a:schemeClr val="tx1"/>
                          </a:solidFill>
                          <a:latin typeface="微軟正黑體" panose="020B0604030504040204" pitchFamily="34" charset="-120"/>
                          <a:ea typeface="微軟正黑體" panose="020B0604030504040204" pitchFamily="34" charset="-120"/>
                        </a:rPr>
                        <a:t>100%</a:t>
                      </a:r>
                      <a:r>
                        <a:rPr lang="zh-TW" altLang="en-US" sz="900" dirty="0">
                          <a:solidFill>
                            <a:schemeClr val="tx1"/>
                          </a:solidFill>
                          <a:latin typeface="微軟正黑體" panose="020B0604030504040204" pitchFamily="34" charset="-120"/>
                          <a:ea typeface="微軟正黑體" panose="020B0604030504040204" pitchFamily="34" charset="-120"/>
                        </a:rPr>
                        <a:t>。</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4</a:t>
                      </a:r>
                      <a:r>
                        <a:rPr lang="en-US" altLang="zh-TW" sz="900" dirty="0">
                          <a:solidFill>
                            <a:srgbClr val="FF0000"/>
                          </a:solidFill>
                          <a:latin typeface="微軟正黑體" panose="020B0604030504040204" pitchFamily="34" charset="-120"/>
                          <a:ea typeface="微軟正黑體" panose="020B0604030504040204" pitchFamily="34" charset="-120"/>
                        </a:rPr>
                        <a:t>.</a:t>
                      </a:r>
                      <a:r>
                        <a:rPr lang="zh-TW" altLang="en-US" sz="900" dirty="0">
                          <a:solidFill>
                            <a:srgbClr val="FF0000"/>
                          </a:solidFill>
                          <a:latin typeface="微軟正黑體" panose="020B0604030504040204" pitchFamily="34" charset="-120"/>
                          <a:ea typeface="微軟正黑體" panose="020B0604030504040204" pitchFamily="34" charset="-120"/>
                        </a:rPr>
                        <a:t>勞動法規</a:t>
                      </a:r>
                      <a:r>
                        <a:rPr lang="en-US" altLang="zh-TW" sz="900" dirty="0" smtClean="0">
                          <a:solidFill>
                            <a:srgbClr val="FF0000"/>
                          </a:solidFill>
                          <a:latin typeface="微軟正黑體" panose="020B0604030504040204" pitchFamily="34" charset="-120"/>
                          <a:ea typeface="微軟正黑體" panose="020B0604030504040204" pitchFamily="34" charset="-120"/>
                        </a:rPr>
                        <a:t>-1</a:t>
                      </a:r>
                      <a:r>
                        <a:rPr lang="zh-TW" altLang="en-US" sz="900" dirty="0" smtClean="0">
                          <a:solidFill>
                            <a:srgbClr val="FF0000"/>
                          </a:solidFill>
                          <a:latin typeface="微軟正黑體" panose="020B0604030504040204" pitchFamily="34" charset="-120"/>
                          <a:ea typeface="微軟正黑體" panose="020B0604030504040204" pitchFamily="34" charset="-120"/>
                        </a:rPr>
                        <a:t>件 違反勞基法之裁罰事件。</a:t>
                      </a:r>
                      <a:endParaRPr lang="zh-TW" altLang="en-US" sz="9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7"/>
                  </a:ext>
                </a:extLst>
              </a:tr>
              <a:tr h="793305">
                <a:tc>
                  <a:txBody>
                    <a:bodyPr/>
                    <a:lstStyle/>
                    <a:p>
                      <a:pPr algn="ctr"/>
                      <a:r>
                        <a:rPr lang="en-US" altLang="zh-TW" sz="900" b="1" dirty="0">
                          <a:solidFill>
                            <a:schemeClr val="tx1"/>
                          </a:solidFill>
                          <a:latin typeface="微軟正黑體" panose="020B0604030504040204" pitchFamily="34" charset="-120"/>
                          <a:ea typeface="微軟正黑體" panose="020B0604030504040204" pitchFamily="34" charset="-120"/>
                        </a:rPr>
                        <a:t>2019</a:t>
                      </a:r>
                      <a:r>
                        <a:rPr lang="zh-TW" altLang="en-US" sz="900" b="1" dirty="0">
                          <a:solidFill>
                            <a:schemeClr val="tx1"/>
                          </a:solidFill>
                          <a:latin typeface="微軟正黑體" panose="020B0604030504040204" pitchFamily="34" charset="-120"/>
                          <a:ea typeface="微軟正黑體" panose="020B0604030504040204" pitchFamily="34" charset="-120"/>
                        </a:rPr>
                        <a:t>年推展重點</a:t>
                      </a:r>
                      <a:endParaRPr lang="en-US" altLang="zh-TW" sz="9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gridSpan="2">
                  <a:txBody>
                    <a:bodyPr/>
                    <a:lstStyle/>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人才招募</a:t>
                      </a: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推展全球化人才招募，廣納各國人才，提升產業研發動能。</a:t>
                      </a: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建置完整人才資料庫，提供全面性優秀人才的履歷紀錄。</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員工福利</a:t>
                      </a:r>
                      <a:r>
                        <a:rPr lang="en-US" altLang="zh-TW" sz="900" dirty="0">
                          <a:solidFill>
                            <a:schemeClr val="tx1"/>
                          </a:solidFill>
                          <a:latin typeface="微軟正黑體" panose="020B0604030504040204" pitchFamily="34" charset="-120"/>
                          <a:ea typeface="微軟正黑體" panose="020B0604030504040204" pitchFamily="34" charset="-120"/>
                        </a:rPr>
                        <a:t>-(1)</a:t>
                      </a:r>
                      <a:r>
                        <a:rPr lang="zh-TW" altLang="en-US" sz="900" dirty="0">
                          <a:solidFill>
                            <a:schemeClr val="tx1"/>
                          </a:solidFill>
                          <a:latin typeface="微軟正黑體" panose="020B0604030504040204" pitchFamily="34" charset="-120"/>
                          <a:ea typeface="微軟正黑體" panose="020B0604030504040204" pitchFamily="34" charset="-120"/>
                        </a:rPr>
                        <a:t>持續推廣同仁健康與運動習慣。</a:t>
                      </a:r>
                      <a:r>
                        <a:rPr lang="en-US" altLang="zh-TW" sz="900" dirty="0">
                          <a:solidFill>
                            <a:schemeClr val="tx1"/>
                          </a:solidFill>
                          <a:latin typeface="微軟正黑體" panose="020B0604030504040204" pitchFamily="34" charset="-120"/>
                          <a:ea typeface="微軟正黑體" panose="020B0604030504040204" pitchFamily="34" charset="-120"/>
                        </a:rPr>
                        <a:t>(2)</a:t>
                      </a:r>
                      <a:r>
                        <a:rPr lang="zh-TW" altLang="en-US" sz="900" dirty="0">
                          <a:solidFill>
                            <a:schemeClr val="tx1"/>
                          </a:solidFill>
                          <a:latin typeface="微軟正黑體" panose="020B0604030504040204" pitchFamily="34" charset="-120"/>
                          <a:ea typeface="微軟正黑體" panose="020B0604030504040204" pitchFamily="34" charset="-120"/>
                        </a:rPr>
                        <a:t>提供同仁各式工作與生活平衡活動或講座。</a:t>
                      </a: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人才培育</a:t>
                      </a: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 持續推廣內部講師制度，促進經驗傳承。</a:t>
                      </a: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(2) </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經由</a:t>
                      </a: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RD</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能力盤點，提昇</a:t>
                      </a: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RD</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技術能力。</a:t>
                      </a:r>
                      <a:r>
                        <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en-US" sz="900" kern="1200" dirty="0">
                          <a:solidFill>
                            <a:schemeClr val="tx1"/>
                          </a:solidFill>
                          <a:effectLst/>
                          <a:latin typeface="微軟正黑體" panose="020B0604030504040204" pitchFamily="34" charset="-120"/>
                          <a:ea typeface="微軟正黑體" panose="020B0604030504040204" pitchFamily="34" charset="-120"/>
                          <a:cs typeface="+mn-cs"/>
                        </a:rPr>
                        <a:t>持續推動各階層管理職能課程，蓄積管理能量。</a:t>
                      </a:r>
                      <a:endParaRPr lang="en-US" altLang="zh-TW" sz="9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1764" rtl="0" eaLnBrk="1" fontAlgn="auto" latinLnBrk="0" hangingPunct="1">
                        <a:lnSpc>
                          <a:spcPct val="15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4.</a:t>
                      </a:r>
                      <a:r>
                        <a:rPr lang="zh-TW" altLang="en-US" sz="900" dirty="0">
                          <a:solidFill>
                            <a:schemeClr val="tx1"/>
                          </a:solidFill>
                          <a:latin typeface="微軟正黑體" panose="020B0604030504040204" pitchFamily="34" charset="-120"/>
                          <a:ea typeface="微軟正黑體" panose="020B0604030504040204" pitchFamily="34" charset="-120"/>
                        </a:rPr>
                        <a:t>勞動法規</a:t>
                      </a:r>
                      <a:r>
                        <a:rPr lang="en-US"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隨時注意勞動法規發展及趨勢，配合法規即時調整因應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5" name="文字方塊 4"/>
          <p:cNvSpPr txBox="1"/>
          <p:nvPr/>
        </p:nvSpPr>
        <p:spPr>
          <a:xfrm>
            <a:off x="2072680" y="395055"/>
            <a:ext cx="2128193"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419-1</a:t>
            </a:r>
            <a:r>
              <a:rPr lang="zh-TW" altLang="en-US" sz="1100" dirty="0">
                <a:latin typeface="微軟正黑體" panose="020B0604030504040204" pitchFamily="34" charset="-120"/>
                <a:ea typeface="微軟正黑體" panose="020B0604030504040204" pitchFamily="34" charset="-120"/>
              </a:rPr>
              <a:t>違反社會與</a:t>
            </a:r>
            <a:r>
              <a:rPr lang="zh-TW" altLang="en-US" sz="1100" dirty="0" smtClean="0">
                <a:latin typeface="微軟正黑體" panose="020B0604030504040204" pitchFamily="34" charset="-120"/>
                <a:ea typeface="微軟正黑體" panose="020B0604030504040204" pitchFamily="34" charset="-120"/>
              </a:rPr>
              <a:t>經濟法律</a:t>
            </a:r>
            <a:endParaRPr lang="zh-TW" altLang="en-US" sz="1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65469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p:txBody>
          <a:bodyPr/>
          <a:lstStyle/>
          <a:p>
            <a:endParaRPr lang="zh-TW" altLang="en-US"/>
          </a:p>
        </p:txBody>
      </p:sp>
      <p:sp>
        <p:nvSpPr>
          <p:cNvPr id="3" name="內容版面配置區 2"/>
          <p:cNvSpPr>
            <a:spLocks noGrp="1"/>
          </p:cNvSpPr>
          <p:nvPr>
            <p:ph idx="13"/>
          </p:nvPr>
        </p:nvSpPr>
        <p:spPr/>
        <p:txBody>
          <a:bodyPr/>
          <a:lstStyle/>
          <a:p>
            <a:endParaRPr lang="zh-TW" altLang="en-US"/>
          </a:p>
        </p:txBody>
      </p:sp>
      <p:graphicFrame>
        <p:nvGraphicFramePr>
          <p:cNvPr id="7" name="內容版面配置區 5"/>
          <p:cNvGraphicFramePr>
            <a:graphicFrameLocks noGrp="1"/>
          </p:cNvGraphicFramePr>
          <p:nvPr>
            <p:ph idx="4294967295"/>
            <p:extLst>
              <p:ext uri="{D42A27DB-BD31-4B8C-83A1-F6EECF244321}">
                <p14:modId xmlns:p14="http://schemas.microsoft.com/office/powerpoint/2010/main" val="3922505567"/>
              </p:ext>
            </p:extLst>
          </p:nvPr>
        </p:nvGraphicFramePr>
        <p:xfrm>
          <a:off x="452438" y="908720"/>
          <a:ext cx="8640960" cy="279563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3649660">
                  <a:extLst>
                    <a:ext uri="{9D8B030D-6E8A-4147-A177-3AD203B41FA5}">
                      <a16:colId xmlns:a16="http://schemas.microsoft.com/office/drawing/2014/main" xmlns="" val="20001"/>
                    </a:ext>
                  </a:extLst>
                </a:gridCol>
                <a:gridCol w="3407124">
                  <a:extLst>
                    <a:ext uri="{9D8B030D-6E8A-4147-A177-3AD203B41FA5}">
                      <a16:colId xmlns:a16="http://schemas.microsoft.com/office/drawing/2014/main" xmlns="" val="20002"/>
                    </a:ext>
                  </a:extLst>
                </a:gridCol>
              </a:tblGrid>
              <a:tr h="298046">
                <a:tc rowSpan="2">
                  <a:txBody>
                    <a:body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IACP</a:t>
                      </a:r>
                    </a:p>
                    <a:p>
                      <a:pPr algn="ctr"/>
                      <a:r>
                        <a:rPr lang="en-US" altLang="zh-TW" sz="1200" b="0" dirty="0">
                          <a:solidFill>
                            <a:schemeClr val="tx1"/>
                          </a:solidFill>
                          <a:latin typeface="微軟正黑體" panose="020B0604030504040204" pitchFamily="34" charset="-120"/>
                          <a:ea typeface="微軟正黑體" panose="020B0604030504040204" pitchFamily="34" charset="-120"/>
                        </a:rPr>
                        <a:t>2018</a:t>
                      </a:r>
                      <a:r>
                        <a:rPr lang="zh-TW" altLang="en-US" sz="1200" b="0" dirty="0">
                          <a:solidFill>
                            <a:schemeClr val="tx1"/>
                          </a:solidFill>
                          <a:latin typeface="微軟正黑體" panose="020B0604030504040204" pitchFamily="34" charset="-120"/>
                          <a:ea typeface="微軟正黑體" panose="020B0604030504040204" pitchFamily="34" charset="-120"/>
                        </a:rPr>
                        <a:t>年執行成果</a:t>
                      </a: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b="0" dirty="0">
                          <a:solidFill>
                            <a:schemeClr val="tx1"/>
                          </a:solidFill>
                          <a:latin typeface="微軟正黑體" panose="020B0604030504040204" pitchFamily="34" charset="-120"/>
                          <a:ea typeface="微軟正黑體" panose="020B0604030504040204" pitchFamily="34" charset="-120"/>
                        </a:rPr>
                        <a:t>2018</a:t>
                      </a:r>
                      <a:r>
                        <a:rPr lang="zh-TW" altLang="en-US" sz="900" b="0" dirty="0">
                          <a:solidFill>
                            <a:schemeClr val="tx1"/>
                          </a:solidFill>
                          <a:latin typeface="微軟正黑體" panose="020B0604030504040204" pitchFamily="34" charset="-120"/>
                          <a:ea typeface="微軟正黑體" panose="020B0604030504040204" pitchFamily="34" charset="-120"/>
                        </a:rPr>
                        <a:t>年目標</a:t>
                      </a: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900" b="0" dirty="0">
                          <a:solidFill>
                            <a:schemeClr val="tx1"/>
                          </a:solidFill>
                          <a:latin typeface="微軟正黑體" panose="020B0604030504040204" pitchFamily="34" charset="-120"/>
                          <a:ea typeface="微軟正黑體" panose="020B0604030504040204" pitchFamily="34" charset="-120"/>
                        </a:rPr>
                        <a:t>2018</a:t>
                      </a:r>
                      <a:r>
                        <a:rPr lang="zh-TW" altLang="en-US" sz="900" b="0" dirty="0">
                          <a:solidFill>
                            <a:schemeClr val="tx1"/>
                          </a:solidFill>
                          <a:latin typeface="微軟正黑體" panose="020B0604030504040204" pitchFamily="34" charset="-120"/>
                          <a:ea typeface="微軟正黑體" panose="020B0604030504040204" pitchFamily="34" charset="-120"/>
                        </a:rPr>
                        <a:t>年目標達成狀況</a:t>
                      </a: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5"/>
                  </a:ext>
                </a:extLst>
              </a:tr>
              <a:tr h="1374081">
                <a:tc vMerge="1">
                  <a:txBody>
                    <a:bodyPr/>
                    <a:lstStyle/>
                    <a:p>
                      <a:endParaRPr lang="zh-TW" altLang="en-US"/>
                    </a:p>
                  </a:txBody>
                  <a:tcPr/>
                </a:tc>
                <a:tc>
                  <a:txBody>
                    <a:bodyPr/>
                    <a:lstStyle/>
                    <a:p>
                      <a:pPr marL="285750" indent="-285750" algn="l" defTabSz="911764" rtl="0" eaLnBrk="1" latinLnBrk="0" hangingPunct="1">
                        <a:buFont typeface="Arial" panose="020B0604020202020204" pitchFamily="34" charset="0"/>
                        <a:buChar char="•"/>
                      </a:pPr>
                      <a:r>
                        <a:rPr lang="zh-CN" altLang="en-US" sz="900" b="0" dirty="0">
                          <a:solidFill>
                            <a:schemeClr val="tx1"/>
                          </a:solidFill>
                          <a:latin typeface="微軟正黑體" panose="020B0604030504040204" pitchFamily="34" charset="-120"/>
                          <a:ea typeface="微軟正黑體" panose="020B0604030504040204" pitchFamily="34" charset="-120"/>
                        </a:rPr>
                        <a:t>人才招募</a:t>
                      </a:r>
                      <a:r>
                        <a:rPr lang="en-US" altLang="zh-CN" sz="900" b="0" dirty="0">
                          <a:solidFill>
                            <a:schemeClr val="tx1"/>
                          </a:solidFill>
                          <a:latin typeface="微軟正黑體" panose="020B0604030504040204" pitchFamily="34" charset="-120"/>
                          <a:ea typeface="微軟正黑體" panose="020B0604030504040204" pitchFamily="34" charset="-120"/>
                        </a:rPr>
                        <a:t>--</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開拓新的招募管道，校企合作</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5</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所院校</a:t>
                      </a:r>
                      <a:endParaRPr lang="en-US" altLang="zh-CN" sz="900" b="0" kern="1200" dirty="0">
                        <a:solidFill>
                          <a:schemeClr val="tx1"/>
                        </a:solidFill>
                        <a:latin typeface="微軟正黑體" panose="020B0604030504040204" pitchFamily="34" charset="-120"/>
                        <a:ea typeface="微軟正黑體" panose="020B0604030504040204" pitchFamily="34" charset="-120"/>
                        <a:cs typeface="+mn-cs"/>
                      </a:endParaRPr>
                    </a:p>
                    <a:p>
                      <a:pPr marL="285750" indent="-285750" algn="l" defTabSz="911764" rtl="0" eaLnBrk="1" latinLnBrk="0" hangingPunct="1">
                        <a:buFont typeface="Arial" panose="020B0604020202020204" pitchFamily="34" charset="0"/>
                        <a:buChar char="•"/>
                      </a:pPr>
                      <a:r>
                        <a:rPr lang="zh-CN" altLang="en-US" sz="900" b="0" dirty="0">
                          <a:solidFill>
                            <a:schemeClr val="tx1"/>
                          </a:solidFill>
                          <a:latin typeface="微軟正黑體" panose="020B0604030504040204" pitchFamily="34" charset="-120"/>
                          <a:ea typeface="微軟正黑體" panose="020B0604030504040204" pitchFamily="34" charset="-120"/>
                        </a:rPr>
                        <a:t>員工福利</a:t>
                      </a:r>
                      <a:r>
                        <a:rPr lang="en-US" altLang="zh-CN" sz="900" b="0" dirty="0">
                          <a:solidFill>
                            <a:schemeClr val="tx1"/>
                          </a:solidFill>
                          <a:latin typeface="微軟正黑體" panose="020B0604030504040204" pitchFamily="34" charset="-120"/>
                          <a:ea typeface="微軟正黑體" panose="020B0604030504040204" pitchFamily="34" charset="-120"/>
                        </a:rPr>
                        <a:t>--</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員工活動件數</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&gt;10</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件，社會公益活動</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3</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件，建立優秀員工表揚制度，提供額外的福利加給。</a:t>
                      </a:r>
                      <a:endParaRPr lang="en-US" altLang="zh-CN" sz="900" b="0" kern="1200" dirty="0">
                        <a:solidFill>
                          <a:schemeClr val="tx1"/>
                        </a:solidFill>
                        <a:latin typeface="微軟正黑體" panose="020B0604030504040204" pitchFamily="34" charset="-120"/>
                        <a:ea typeface="微軟正黑體" panose="020B0604030504040204" pitchFamily="34" charset="-120"/>
                        <a:cs typeface="+mn-cs"/>
                      </a:endParaRPr>
                    </a:p>
                    <a:p>
                      <a:pPr marL="285750" indent="-285750" algn="l" defTabSz="911764" rtl="0" eaLnBrk="1" latinLnBrk="0" hangingPunct="1">
                        <a:buFont typeface="Arial" panose="020B0604020202020204" pitchFamily="34" charset="0"/>
                        <a:buChar char="•"/>
                      </a:pPr>
                      <a:r>
                        <a:rPr lang="zh-CN" altLang="en-US" sz="900" b="0" dirty="0">
                          <a:solidFill>
                            <a:schemeClr val="tx1"/>
                          </a:solidFill>
                          <a:latin typeface="微軟正黑體" panose="020B0604030504040204" pitchFamily="34" charset="-120"/>
                          <a:ea typeface="微軟正黑體" panose="020B0604030504040204" pitchFamily="34" charset="-120"/>
                        </a:rPr>
                        <a:t>人才培育</a:t>
                      </a:r>
                      <a:r>
                        <a:rPr lang="en-US" altLang="zh-CN" sz="900" b="0" dirty="0">
                          <a:solidFill>
                            <a:schemeClr val="tx1"/>
                          </a:solidFill>
                          <a:latin typeface="微軟正黑體" panose="020B0604030504040204" pitchFamily="34" charset="-120"/>
                          <a:ea typeface="微軟正黑體" panose="020B0604030504040204" pitchFamily="34" charset="-120"/>
                        </a:rPr>
                        <a:t>--</a:t>
                      </a:r>
                      <a:r>
                        <a:rPr lang="zh-CN" altLang="en-US" sz="900" b="0" u="none" dirty="0">
                          <a:solidFill>
                            <a:schemeClr val="tx1"/>
                          </a:solidFill>
                          <a:latin typeface="微軟正黑體" panose="020B0604030504040204" pitchFamily="34" charset="-120"/>
                          <a:ea typeface="微軟正黑體" panose="020B0604030504040204" pitchFamily="34" charset="-120"/>
                        </a:rPr>
                        <a:t>人員培訓年人均培訓間接人員時數不得＜</a:t>
                      </a:r>
                      <a:r>
                        <a:rPr lang="en-US" altLang="zh-CN" sz="900" b="0" u="none" dirty="0">
                          <a:solidFill>
                            <a:schemeClr val="tx1"/>
                          </a:solidFill>
                          <a:latin typeface="微軟正黑體" panose="020B0604030504040204" pitchFamily="34" charset="-120"/>
                          <a:ea typeface="微軟正黑體" panose="020B0604030504040204" pitchFamily="34" charset="-120"/>
                        </a:rPr>
                        <a:t>48</a:t>
                      </a:r>
                      <a:r>
                        <a:rPr lang="zh-CN" altLang="en-US" sz="900" b="0" u="none" dirty="0">
                          <a:solidFill>
                            <a:schemeClr val="tx1"/>
                          </a:solidFill>
                          <a:latin typeface="微軟正黑體" panose="020B0604030504040204" pitchFamily="34" charset="-120"/>
                          <a:ea typeface="微軟正黑體" panose="020B0604030504040204" pitchFamily="34" charset="-120"/>
                        </a:rPr>
                        <a:t>小時、直接人員不得</a:t>
                      </a:r>
                      <a:r>
                        <a:rPr lang="en-US" altLang="zh-CN" sz="900" b="0" u="none" dirty="0">
                          <a:solidFill>
                            <a:schemeClr val="tx1"/>
                          </a:solidFill>
                          <a:latin typeface="微軟正黑體" panose="020B0604030504040204" pitchFamily="34" charset="-120"/>
                          <a:ea typeface="微軟正黑體" panose="020B0604030504040204" pitchFamily="34" charset="-120"/>
                        </a:rPr>
                        <a:t>&lt;36</a:t>
                      </a:r>
                      <a:r>
                        <a:rPr lang="zh-CN" altLang="en-US" sz="900" b="0" u="none" dirty="0">
                          <a:solidFill>
                            <a:schemeClr val="tx1"/>
                          </a:solidFill>
                          <a:latin typeface="微軟正黑體" panose="020B0604030504040204" pitchFamily="34" charset="-120"/>
                          <a:ea typeface="微軟正黑體" panose="020B0604030504040204" pitchFamily="34" charset="-120"/>
                        </a:rPr>
                        <a:t>小時，開展外部專業課程，搭建人才培養體系</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CN" sz="900" b="0" kern="1200" dirty="0">
                        <a:solidFill>
                          <a:schemeClr val="tx1"/>
                        </a:solidFill>
                        <a:latin typeface="微軟正黑體" panose="020B0604030504040204" pitchFamily="34" charset="-120"/>
                        <a:ea typeface="微軟正黑體" panose="020B0604030504040204" pitchFamily="34" charset="-120"/>
                        <a:cs typeface="+mn-cs"/>
                      </a:endParaRPr>
                    </a:p>
                    <a:p>
                      <a:pPr marL="285750" indent="-285750" algn="l" defTabSz="911764" rtl="0" eaLnBrk="1" latinLnBrk="0" hangingPunct="1">
                        <a:buFont typeface="Arial" panose="020B0604020202020204" pitchFamily="34" charset="0"/>
                        <a:buChar char="•"/>
                      </a:pPr>
                      <a:r>
                        <a:rPr lang="zh-TW" altLang="en-US" sz="900" b="0" dirty="0">
                          <a:solidFill>
                            <a:schemeClr val="tx1"/>
                          </a:solidFill>
                          <a:latin typeface="微軟正黑體" panose="020B0604030504040204" pitchFamily="34" charset="-120"/>
                          <a:ea typeface="微軟正黑體" panose="020B0604030504040204" pitchFamily="34" charset="-120"/>
                        </a:rPr>
                        <a:t>勞動法規符合度</a:t>
                      </a:r>
                      <a:r>
                        <a:rPr lang="en-US" altLang="zh-CN" sz="900" b="0" dirty="0">
                          <a:solidFill>
                            <a:schemeClr val="tx1"/>
                          </a:solidFill>
                          <a:latin typeface="微軟正黑體" panose="020B0604030504040204" pitchFamily="34" charset="-120"/>
                          <a:ea typeface="微軟正黑體" panose="020B0604030504040204" pitchFamily="34" charset="-120"/>
                        </a:rPr>
                        <a:t>--</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根據法規，完成最低薪資的調整，所有員工保險繳納率</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100%</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，合同簽署率</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100%</a:t>
                      </a:r>
                      <a:endParaRPr lang="zh-TW" altLang="en-US" sz="900" b="0" kern="1200" dirty="0">
                        <a:solidFill>
                          <a:schemeClr val="tx1"/>
                        </a:solidFill>
                        <a:latin typeface="微軟正黑體" panose="020B0604030504040204" pitchFamily="34" charset="-120"/>
                        <a:ea typeface="微軟正黑體" panose="020B0604030504040204" pitchFamily="34" charset="-120"/>
                        <a:cs typeface="+mn-cs"/>
                      </a:endParaRPr>
                    </a:p>
                  </a:txBody>
                  <a:tcPr marL="78191" marR="78191" marT="41468" marB="4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900" b="0" kern="1200" dirty="0">
                          <a:solidFill>
                            <a:schemeClr val="tx1"/>
                          </a:solidFill>
                          <a:latin typeface="微軟正黑體" panose="020B0604030504040204" pitchFamily="34" charset="-120"/>
                          <a:ea typeface="微軟正黑體" panose="020B0604030504040204" pitchFamily="34" charset="-120"/>
                          <a:cs typeface="+mn-cs"/>
                        </a:rPr>
                        <a:t>2018</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年公司多元化的招聘管道現場招聘會、網絡招聘新增手機端招聘新模式，並積極開發學校資源，與</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5</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所高校達成校企合作，增加企業知名度。</a:t>
                      </a:r>
                      <a:endParaRPr lang="en-US" altLang="zh-TW" sz="900" b="0"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900" b="0" kern="1200" dirty="0">
                          <a:solidFill>
                            <a:schemeClr val="tx1"/>
                          </a:solidFill>
                          <a:latin typeface="微軟正黑體" panose="020B0604030504040204" pitchFamily="34" charset="-120"/>
                          <a:ea typeface="微軟正黑體" panose="020B0604030504040204" pitchFamily="34" charset="-120"/>
                          <a:cs typeface="+mn-cs"/>
                        </a:rPr>
                        <a:t>2018</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共舉辦員工活動</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13</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件，包含綠色環保、節日活動等，社會公益活動</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4</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件，增加每月之星、榮譽之星表彰，對為公司做出貢獻的員工予以福利嘉獎。</a:t>
                      </a:r>
                      <a:endParaRPr lang="en-US" altLang="zh-CN" sz="900" b="0"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2018</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年員工培訓全部按計劃完成，同時開展專項技能培訓，包括</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RBA</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課程、</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TPS</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課程，並建立英文培訓機制，完成第一批主管的英文學習。</a:t>
                      </a:r>
                      <a:endParaRPr lang="en-US" altLang="zh-CN" sz="900" b="0"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900" b="0" kern="1200" dirty="0">
                          <a:solidFill>
                            <a:schemeClr val="tx1"/>
                          </a:solidFill>
                          <a:latin typeface="微軟正黑體" panose="020B0604030504040204" pitchFamily="34" charset="-120"/>
                          <a:ea typeface="微軟正黑體" panose="020B0604030504040204" pitchFamily="34" charset="-120"/>
                          <a:cs typeface="+mn-cs"/>
                        </a:rPr>
                        <a:t>2018</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年</a:t>
                      </a:r>
                      <a:r>
                        <a:rPr lang="en-US" altLang="zh-CN" sz="900" b="0" kern="1200" dirty="0">
                          <a:solidFill>
                            <a:schemeClr val="tx1"/>
                          </a:solidFill>
                          <a:latin typeface="微軟正黑體" panose="020B0604030504040204" pitchFamily="34" charset="-120"/>
                          <a:ea typeface="微軟正黑體" panose="020B0604030504040204" pitchFamily="34" charset="-120"/>
                          <a:cs typeface="+mn-cs"/>
                        </a:rPr>
                        <a:t>4</a:t>
                      </a:r>
                      <a:r>
                        <a:rPr lang="zh-CN" altLang="en-US" sz="900" b="0" kern="1200" dirty="0">
                          <a:solidFill>
                            <a:schemeClr val="tx1"/>
                          </a:solidFill>
                          <a:latin typeface="微軟正黑體" panose="020B0604030504040204" pitchFamily="34" charset="-120"/>
                          <a:ea typeface="微軟正黑體" panose="020B0604030504040204" pitchFamily="34" charset="-120"/>
                          <a:cs typeface="+mn-cs"/>
                        </a:rPr>
                        <a:t>月完成最低薪資調整；</a:t>
                      </a:r>
                      <a:r>
                        <a:rPr lang="zh-TW" altLang="en-US" sz="900" b="0" kern="1200" dirty="0">
                          <a:solidFill>
                            <a:schemeClr val="tx1"/>
                          </a:solidFill>
                          <a:latin typeface="微軟正黑體" panose="020B0604030504040204" pitchFamily="34" charset="-120"/>
                          <a:ea typeface="微軟正黑體" panose="020B0604030504040204" pitchFamily="34" charset="-120"/>
                          <a:cs typeface="+mn-cs"/>
                        </a:rPr>
                        <a:t>所有員工按時繳納保險；新進和續約的合同簽署率</a:t>
                      </a:r>
                      <a:r>
                        <a:rPr lang="en-US" altLang="zh-TW" sz="900" b="0" kern="1200" dirty="0">
                          <a:solidFill>
                            <a:schemeClr val="tx1"/>
                          </a:solidFill>
                          <a:latin typeface="微軟正黑體" panose="020B0604030504040204" pitchFamily="34" charset="-120"/>
                          <a:ea typeface="微軟正黑體" panose="020B0604030504040204" pitchFamily="34" charset="-120"/>
                          <a:cs typeface="+mn-cs"/>
                        </a:rPr>
                        <a:t>100%</a:t>
                      </a:r>
                      <a:r>
                        <a:rPr lang="zh-TW" altLang="en-US" sz="900" b="0" kern="1200" dirty="0">
                          <a:solidFill>
                            <a:schemeClr val="tx1"/>
                          </a:solidFill>
                          <a:latin typeface="微軟正黑體" panose="020B0604030504040204" pitchFamily="34" charset="-120"/>
                          <a:ea typeface="微軟正黑體" panose="020B0604030504040204" pitchFamily="34" charset="-120"/>
                          <a:cs typeface="+mn-cs"/>
                        </a:rPr>
                        <a:t>。</a:t>
                      </a:r>
                    </a:p>
                  </a:txBody>
                  <a:tcPr marL="78191" marR="78191" marT="41468" marB="4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1"/>
                  </a:ext>
                </a:extLst>
              </a:tr>
              <a:tr h="848152">
                <a:tc>
                  <a:txBody>
                    <a:body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2019</a:t>
                      </a:r>
                      <a:r>
                        <a:rPr lang="zh-TW" altLang="en-US" sz="1200" b="0" dirty="0">
                          <a:solidFill>
                            <a:schemeClr val="tx1"/>
                          </a:solidFill>
                          <a:latin typeface="微軟正黑體" panose="020B0604030504040204" pitchFamily="34" charset="-120"/>
                          <a:ea typeface="微軟正黑體" panose="020B0604030504040204" pitchFamily="34" charset="-120"/>
                        </a:rPr>
                        <a:t>年推展重點</a:t>
                      </a:r>
                      <a:endParaRPr lang="en-US" altLang="zh-TW" sz="1200" b="0" dirty="0">
                        <a:solidFill>
                          <a:schemeClr val="tx1"/>
                        </a:solidFill>
                        <a:latin typeface="微軟正黑體" panose="020B0604030504040204" pitchFamily="34" charset="-120"/>
                        <a:ea typeface="微軟正黑體" panose="020B0604030504040204" pitchFamily="34" charset="-120"/>
                      </a:endParaRP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gridSpan="2">
                  <a:txBody>
                    <a:bodyPr/>
                    <a:lstStyle/>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900" b="0" dirty="0">
                          <a:solidFill>
                            <a:schemeClr val="tx1"/>
                          </a:solidFill>
                          <a:latin typeface="微軟正黑體" panose="020B0604030504040204" pitchFamily="34" charset="-120"/>
                          <a:ea typeface="微軟正黑體" panose="020B0604030504040204" pitchFamily="34" charset="-120"/>
                        </a:rPr>
                        <a:t>人才招募</a:t>
                      </a:r>
                      <a:r>
                        <a:rPr lang="en-US" altLang="zh-CN" sz="900" b="0" dirty="0">
                          <a:solidFill>
                            <a:schemeClr val="tx1"/>
                          </a:solidFill>
                          <a:latin typeface="微軟正黑體" panose="020B0604030504040204" pitchFamily="34" charset="-120"/>
                          <a:ea typeface="微軟正黑體" panose="020B0604030504040204" pitchFamily="34" charset="-120"/>
                        </a:rPr>
                        <a:t>--</a:t>
                      </a:r>
                      <a:r>
                        <a:rPr lang="zh-CN" altLang="en-US" sz="900" b="0" dirty="0">
                          <a:solidFill>
                            <a:schemeClr val="tx1"/>
                          </a:solidFill>
                          <a:latin typeface="微軟正黑體" panose="020B0604030504040204" pitchFamily="34" charset="-120"/>
                          <a:ea typeface="微軟正黑體" panose="020B0604030504040204" pitchFamily="34" charset="-120"/>
                        </a:rPr>
                        <a:t>根據業務狀況確定部門崗位需求，做好人力儲備計劃，滿足企業發展人才需求。</a:t>
                      </a:r>
                      <a:endParaRPr lang="en-US" altLang="zh-CN" sz="900" b="0" dirty="0">
                        <a:solidFill>
                          <a:schemeClr val="tx1"/>
                        </a:solidFill>
                        <a:latin typeface="微軟正黑體" panose="020B0604030504040204" pitchFamily="34" charset="-120"/>
                        <a:ea typeface="微軟正黑體" panose="020B0604030504040204" pitchFamily="34" charset="-120"/>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900" b="0" dirty="0">
                          <a:solidFill>
                            <a:schemeClr val="tx1"/>
                          </a:solidFill>
                          <a:latin typeface="微軟正黑體" panose="020B0604030504040204" pitchFamily="34" charset="-120"/>
                          <a:ea typeface="微軟正黑體" panose="020B0604030504040204" pitchFamily="34" charset="-120"/>
                        </a:rPr>
                        <a:t>員工福利</a:t>
                      </a:r>
                      <a:r>
                        <a:rPr lang="en-US" altLang="zh-CN" sz="900" b="0" dirty="0">
                          <a:solidFill>
                            <a:schemeClr val="tx1"/>
                          </a:solidFill>
                          <a:latin typeface="微軟正黑體" panose="020B0604030504040204" pitchFamily="34" charset="-120"/>
                          <a:ea typeface="微軟正黑體" panose="020B0604030504040204" pitchFamily="34" charset="-120"/>
                        </a:rPr>
                        <a:t>--</a:t>
                      </a:r>
                      <a:r>
                        <a:rPr lang="zh-CN" altLang="en-US" sz="900" b="0" dirty="0">
                          <a:solidFill>
                            <a:schemeClr val="tx1"/>
                          </a:solidFill>
                          <a:latin typeface="微軟正黑體" panose="020B0604030504040204" pitchFamily="34" charset="-120"/>
                          <a:ea typeface="微軟正黑體" panose="020B0604030504040204" pitchFamily="34" charset="-120"/>
                        </a:rPr>
                        <a:t>每月至少舉辦活動一次，</a:t>
                      </a:r>
                      <a:r>
                        <a:rPr lang="zh-TW" altLang="en-US" sz="900" b="0" dirty="0">
                          <a:solidFill>
                            <a:schemeClr val="tx1"/>
                          </a:solidFill>
                          <a:latin typeface="微軟正黑體" panose="020B0604030504040204" pitchFamily="34" charset="-120"/>
                          <a:ea typeface="微軟正黑體" panose="020B0604030504040204" pitchFamily="34" charset="-120"/>
                        </a:rPr>
                        <a:t>定期</a:t>
                      </a:r>
                      <a:r>
                        <a:rPr lang="zh-CN" altLang="en-US" sz="900" b="0" dirty="0">
                          <a:solidFill>
                            <a:schemeClr val="tx1"/>
                          </a:solidFill>
                          <a:latin typeface="微軟正黑體" panose="020B0604030504040204" pitchFamily="34" charset="-120"/>
                          <a:ea typeface="微軟正黑體" panose="020B0604030504040204" pitchFamily="34" charset="-120"/>
                        </a:rPr>
                        <a:t>召開員工</a:t>
                      </a:r>
                      <a:r>
                        <a:rPr lang="zh-TW" altLang="en-US" sz="900" b="0" dirty="0">
                          <a:solidFill>
                            <a:schemeClr val="tx1"/>
                          </a:solidFill>
                          <a:latin typeface="微軟正黑體" panose="020B0604030504040204" pitchFamily="34" charset="-120"/>
                          <a:ea typeface="微軟正黑體" panose="020B0604030504040204" pitchFamily="34" charset="-120"/>
                        </a:rPr>
                        <a:t>關懷會</a:t>
                      </a:r>
                      <a:r>
                        <a:rPr lang="zh-CN" altLang="en-US" sz="900" b="0" dirty="0">
                          <a:solidFill>
                            <a:schemeClr val="tx1"/>
                          </a:solidFill>
                          <a:latin typeface="微軟正黑體" panose="020B0604030504040204" pitchFamily="34" charset="-120"/>
                          <a:ea typeface="微軟正黑體" panose="020B0604030504040204" pitchFamily="34" charset="-120"/>
                        </a:rPr>
                        <a:t>，加強與員工的互動，提高員工的工作熱情，豐富員工的業餘生活</a:t>
                      </a:r>
                      <a:endParaRPr lang="en-US" altLang="zh-CN" sz="900" b="0" dirty="0">
                        <a:solidFill>
                          <a:schemeClr val="tx1"/>
                        </a:solidFill>
                        <a:latin typeface="微軟正黑體" panose="020B0604030504040204" pitchFamily="34" charset="-120"/>
                        <a:ea typeface="微軟正黑體" panose="020B0604030504040204" pitchFamily="34" charset="-120"/>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900" b="0" dirty="0">
                          <a:solidFill>
                            <a:schemeClr val="tx1"/>
                          </a:solidFill>
                          <a:latin typeface="微軟正黑體" panose="020B0604030504040204" pitchFamily="34" charset="-120"/>
                          <a:ea typeface="微軟正黑體" panose="020B0604030504040204" pitchFamily="34" charset="-120"/>
                        </a:rPr>
                        <a:t>根據</a:t>
                      </a:r>
                      <a:r>
                        <a:rPr lang="en-US" altLang="zh-TW" sz="900" b="0" dirty="0">
                          <a:solidFill>
                            <a:schemeClr val="tx1"/>
                          </a:solidFill>
                          <a:latin typeface="微軟正黑體" panose="020B0604030504040204" pitchFamily="34" charset="-120"/>
                          <a:ea typeface="微軟正黑體" panose="020B0604030504040204" pitchFamily="34" charset="-120"/>
                        </a:rPr>
                        <a:t>2018</a:t>
                      </a:r>
                      <a:r>
                        <a:rPr lang="zh-TW" altLang="en-US" sz="900" b="0" dirty="0">
                          <a:solidFill>
                            <a:schemeClr val="tx1"/>
                          </a:solidFill>
                          <a:latin typeface="微軟正黑體" panose="020B0604030504040204" pitchFamily="34" charset="-120"/>
                          <a:ea typeface="微軟正黑體" panose="020B0604030504040204" pitchFamily="34" charset="-120"/>
                        </a:rPr>
                        <a:t>年年度培訓計劃落實至各部門，加強各部門專業培訓。宣導</a:t>
                      </a:r>
                      <a:r>
                        <a:rPr lang="en-US" altLang="zh-TW" sz="900" b="0" dirty="0">
                          <a:solidFill>
                            <a:schemeClr val="tx1"/>
                          </a:solidFill>
                          <a:latin typeface="微軟正黑體" panose="020B0604030504040204" pitchFamily="34" charset="-120"/>
                          <a:ea typeface="微軟正黑體" panose="020B0604030504040204" pitchFamily="34" charset="-120"/>
                        </a:rPr>
                        <a:t>RBA</a:t>
                      </a:r>
                      <a:r>
                        <a:rPr lang="zh-TW" altLang="en-US" sz="900" b="0" dirty="0">
                          <a:solidFill>
                            <a:schemeClr val="tx1"/>
                          </a:solidFill>
                          <a:latin typeface="微軟正黑體" panose="020B0604030504040204" pitchFamily="34" charset="-120"/>
                          <a:ea typeface="微軟正黑體" panose="020B0604030504040204" pitchFamily="34" charset="-120"/>
                        </a:rPr>
                        <a:t>政策，定期開課和推廣相關知識</a:t>
                      </a:r>
                      <a:r>
                        <a:rPr lang="zh-CN" altLang="en-US" sz="900" b="0" dirty="0">
                          <a:solidFill>
                            <a:schemeClr val="tx1"/>
                          </a:solidFill>
                          <a:latin typeface="微軟正黑體" panose="020B0604030504040204" pitchFamily="34" charset="-120"/>
                          <a:ea typeface="微軟正黑體" panose="020B0604030504040204" pitchFamily="34" charset="-120"/>
                        </a:rPr>
                        <a:t>。完成</a:t>
                      </a:r>
                      <a:r>
                        <a:rPr lang="en-US" altLang="zh-CN" sz="900" b="0" dirty="0">
                          <a:solidFill>
                            <a:schemeClr val="tx1"/>
                          </a:solidFill>
                          <a:latin typeface="微軟正黑體" panose="020B0604030504040204" pitchFamily="34" charset="-120"/>
                          <a:ea typeface="微軟正黑體" panose="020B0604030504040204" pitchFamily="34" charset="-120"/>
                        </a:rPr>
                        <a:t>TPS</a:t>
                      </a:r>
                      <a:r>
                        <a:rPr lang="zh-CN" altLang="en-US" sz="900" b="0" dirty="0">
                          <a:solidFill>
                            <a:schemeClr val="tx1"/>
                          </a:solidFill>
                          <a:latin typeface="微軟正黑體" panose="020B0604030504040204" pitchFamily="34" charset="-120"/>
                          <a:ea typeface="微軟正黑體" panose="020B0604030504040204" pitchFamily="34" charset="-120"/>
                        </a:rPr>
                        <a:t>梯次學習，為公司生產提供管理經驗。</a:t>
                      </a:r>
                      <a:endParaRPr lang="en-US" altLang="zh-TW" sz="900" b="0" dirty="0">
                        <a:solidFill>
                          <a:schemeClr val="tx1"/>
                        </a:solidFill>
                        <a:latin typeface="微軟正黑體" panose="020B0604030504040204" pitchFamily="34" charset="-120"/>
                        <a:ea typeface="微軟正黑體" panose="020B0604030504040204" pitchFamily="34" charset="-120"/>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900" b="0" dirty="0">
                          <a:solidFill>
                            <a:schemeClr val="tx1"/>
                          </a:solidFill>
                          <a:latin typeface="微軟正黑體" panose="020B0604030504040204" pitchFamily="34" charset="-120"/>
                          <a:ea typeface="微軟正黑體" panose="020B0604030504040204" pitchFamily="34" charset="-120"/>
                        </a:rPr>
                        <a:t>與政府建立良好的</a:t>
                      </a:r>
                      <a:r>
                        <a:rPr lang="zh-TW" altLang="en-US" sz="900" b="0" dirty="0">
                          <a:solidFill>
                            <a:schemeClr val="tx1"/>
                          </a:solidFill>
                          <a:latin typeface="微軟正黑體" panose="020B0604030504040204" pitchFamily="34" charset="-120"/>
                          <a:ea typeface="微軟正黑體" panose="020B0604030504040204" pitchFamily="34" charset="-120"/>
                        </a:rPr>
                        <a:t>互</a:t>
                      </a:r>
                      <a:r>
                        <a:rPr lang="zh-CN" altLang="en-US" sz="900" b="0" dirty="0">
                          <a:solidFill>
                            <a:schemeClr val="tx1"/>
                          </a:solidFill>
                          <a:latin typeface="微軟正黑體" panose="020B0604030504040204" pitchFamily="34" charset="-120"/>
                          <a:ea typeface="微軟正黑體" panose="020B0604030504040204" pitchFamily="34" charset="-120"/>
                        </a:rPr>
                        <a:t>信互助</a:t>
                      </a:r>
                      <a:r>
                        <a:rPr lang="zh-TW" altLang="en-US" sz="900" b="0" dirty="0">
                          <a:solidFill>
                            <a:schemeClr val="tx1"/>
                          </a:solidFill>
                          <a:latin typeface="微軟正黑體" panose="020B0604030504040204" pitchFamily="34" charset="-120"/>
                          <a:ea typeface="微軟正黑體" panose="020B0604030504040204" pitchFamily="34" charset="-120"/>
                        </a:rPr>
                        <a:t>關係，及時瞭解最新的法律法規政策</a:t>
                      </a:r>
                      <a:r>
                        <a:rPr lang="zh-CN" altLang="en-US" sz="900" b="0" dirty="0">
                          <a:solidFill>
                            <a:schemeClr val="tx1"/>
                          </a:solidFill>
                          <a:latin typeface="微軟正黑體" panose="020B0604030504040204" pitchFamily="34" charset="-120"/>
                          <a:ea typeface="微軟正黑體" panose="020B0604030504040204" pitchFamily="34" charset="-120"/>
                        </a:rPr>
                        <a:t>。根據國家法律法規的更新，及時</a:t>
                      </a:r>
                      <a:r>
                        <a:rPr lang="zh-TW" altLang="en-US" sz="900" b="0" dirty="0">
                          <a:solidFill>
                            <a:schemeClr val="tx1"/>
                          </a:solidFill>
                          <a:latin typeface="微軟正黑體" panose="020B0604030504040204" pitchFamily="34" charset="-120"/>
                          <a:ea typeface="微軟正黑體" panose="020B0604030504040204" pitchFamily="34" charset="-120"/>
                        </a:rPr>
                        <a:t>修訂公司</a:t>
                      </a:r>
                      <a:r>
                        <a:rPr lang="zh-CN" altLang="en-US" sz="900" b="0" dirty="0">
                          <a:solidFill>
                            <a:schemeClr val="tx1"/>
                          </a:solidFill>
                          <a:latin typeface="微軟正黑體" panose="020B0604030504040204" pitchFamily="34" charset="-120"/>
                          <a:ea typeface="微軟正黑體" panose="020B0604030504040204" pitchFamily="34" charset="-120"/>
                        </a:rPr>
                        <a:t>法律法</a:t>
                      </a:r>
                      <a:r>
                        <a:rPr lang="zh-TW" altLang="en-US" sz="900" b="0" dirty="0">
                          <a:solidFill>
                            <a:schemeClr val="tx1"/>
                          </a:solidFill>
                          <a:latin typeface="微軟正黑體" panose="020B0604030504040204" pitchFamily="34" charset="-120"/>
                          <a:ea typeface="微軟正黑體" panose="020B0604030504040204" pitchFamily="34" charset="-120"/>
                        </a:rPr>
                        <a:t>規制度並</a:t>
                      </a:r>
                      <a:r>
                        <a:rPr lang="zh-CN" altLang="en-US" sz="900" b="0" dirty="0">
                          <a:solidFill>
                            <a:schemeClr val="tx1"/>
                          </a:solidFill>
                          <a:latin typeface="微軟正黑體" panose="020B0604030504040204" pitchFamily="34" charset="-120"/>
                          <a:ea typeface="微軟正黑體" panose="020B0604030504040204" pitchFamily="34" charset="-120"/>
                        </a:rPr>
                        <a:t>內部加以</a:t>
                      </a:r>
                      <a:r>
                        <a:rPr lang="zh-TW" altLang="en-US" sz="900" b="0" dirty="0">
                          <a:solidFill>
                            <a:schemeClr val="tx1"/>
                          </a:solidFill>
                          <a:latin typeface="微軟正黑體" panose="020B0604030504040204" pitchFamily="34" charset="-120"/>
                          <a:ea typeface="微軟正黑體" panose="020B0604030504040204" pitchFamily="34" charset="-120"/>
                        </a:rPr>
                        <a:t>宣導</a:t>
                      </a:r>
                      <a:r>
                        <a:rPr lang="zh-CN" altLang="en-US" sz="900" b="0" dirty="0">
                          <a:solidFill>
                            <a:schemeClr val="tx1"/>
                          </a:solidFill>
                          <a:latin typeface="微軟正黑體" panose="020B0604030504040204" pitchFamily="34" charset="-120"/>
                          <a:ea typeface="微軟正黑體" panose="020B0604030504040204" pitchFamily="34" charset="-120"/>
                        </a:rPr>
                        <a:t>，做到合法合理，公開公正。</a:t>
                      </a:r>
                      <a:endParaRPr lang="zh-TW" altLang="en-US" sz="900" b="0" dirty="0">
                        <a:solidFill>
                          <a:schemeClr val="tx1"/>
                        </a:solidFill>
                        <a:latin typeface="微軟正黑體" panose="020B0604030504040204" pitchFamily="34" charset="-120"/>
                        <a:ea typeface="微軟正黑體" panose="020B0604030504040204" pitchFamily="34" charset="-120"/>
                      </a:endParaRP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288206060"/>
              </p:ext>
            </p:extLst>
          </p:nvPr>
        </p:nvGraphicFramePr>
        <p:xfrm>
          <a:off x="466901" y="3753211"/>
          <a:ext cx="8590555" cy="2712720"/>
        </p:xfrm>
        <a:graphic>
          <a:graphicData uri="http://schemas.openxmlformats.org/drawingml/2006/table">
            <a:tbl>
              <a:tblPr firstRow="1" bandRow="1">
                <a:tableStyleId>{5C22544A-7EE6-4342-B048-85BDC9FD1C3A}</a:tableStyleId>
              </a:tblPr>
              <a:tblGrid>
                <a:gridCol w="1574935">
                  <a:extLst>
                    <a:ext uri="{9D8B030D-6E8A-4147-A177-3AD203B41FA5}">
                      <a16:colId xmlns:a16="http://schemas.microsoft.com/office/drawing/2014/main" xmlns="" val="20000"/>
                    </a:ext>
                  </a:extLst>
                </a:gridCol>
                <a:gridCol w="3581886">
                  <a:extLst>
                    <a:ext uri="{9D8B030D-6E8A-4147-A177-3AD203B41FA5}">
                      <a16:colId xmlns:a16="http://schemas.microsoft.com/office/drawing/2014/main" xmlns="" val="20001"/>
                    </a:ext>
                  </a:extLst>
                </a:gridCol>
                <a:gridCol w="3433734">
                  <a:extLst>
                    <a:ext uri="{9D8B030D-6E8A-4147-A177-3AD203B41FA5}">
                      <a16:colId xmlns:a16="http://schemas.microsoft.com/office/drawing/2014/main" xmlns="" val="20002"/>
                    </a:ext>
                  </a:extLst>
                </a:gridCol>
              </a:tblGrid>
              <a:tr h="238993">
                <a:tc rowSpan="2">
                  <a:txBody>
                    <a:bodyPr/>
                    <a:lstStyle/>
                    <a:p>
                      <a:pPr algn="ctr"/>
                      <a:r>
                        <a:rPr lang="en-US" altLang="zh-TW" sz="1000" dirty="0">
                          <a:solidFill>
                            <a:schemeClr val="tx1"/>
                          </a:solidFill>
                          <a:latin typeface="微軟正黑體" panose="020B0604030504040204" pitchFamily="34" charset="-120"/>
                          <a:ea typeface="微軟正黑體" panose="020B0604030504040204" pitchFamily="34" charset="-120"/>
                        </a:rPr>
                        <a:t>IACJ</a:t>
                      </a:r>
                    </a:p>
                    <a:p>
                      <a:pPr algn="ctr"/>
                      <a:r>
                        <a:rPr lang="en-US" altLang="zh-TW" sz="1000" dirty="0">
                          <a:solidFill>
                            <a:schemeClr val="tx1"/>
                          </a:solidFill>
                          <a:latin typeface="微軟正黑體" panose="020B0604030504040204" pitchFamily="34" charset="-120"/>
                          <a:ea typeface="微軟正黑體" panose="020B0604030504040204" pitchFamily="34" charset="-120"/>
                        </a:rPr>
                        <a:t>2018</a:t>
                      </a:r>
                      <a:r>
                        <a:rPr lang="zh-TW" altLang="en-US" sz="1000" dirty="0">
                          <a:solidFill>
                            <a:schemeClr val="tx1"/>
                          </a:solidFill>
                          <a:latin typeface="微軟正黑體" panose="020B0604030504040204" pitchFamily="34" charset="-120"/>
                          <a:ea typeface="微軟正黑體" panose="020B0604030504040204" pitchFamily="34" charset="-120"/>
                        </a:rPr>
                        <a:t>年執行成果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1000" dirty="0">
                          <a:solidFill>
                            <a:schemeClr val="tx1"/>
                          </a:solidFill>
                          <a:latin typeface="微軟正黑體" panose="020B0604030504040204" pitchFamily="34" charset="-120"/>
                          <a:ea typeface="微軟正黑體" panose="020B0604030504040204" pitchFamily="34" charset="-120"/>
                        </a:rPr>
                        <a:t>2018</a:t>
                      </a:r>
                      <a:r>
                        <a:rPr lang="zh-TW" altLang="en-US" sz="1000" dirty="0">
                          <a:solidFill>
                            <a:schemeClr val="tx1"/>
                          </a:solidFill>
                          <a:latin typeface="微軟正黑體" panose="020B0604030504040204" pitchFamily="34" charset="-120"/>
                          <a:ea typeface="微軟正黑體" panose="020B0604030504040204" pitchFamily="34" charset="-120"/>
                        </a:rPr>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1000" dirty="0">
                          <a:solidFill>
                            <a:schemeClr val="tx1"/>
                          </a:solidFill>
                          <a:latin typeface="微軟正黑體" panose="020B0604030504040204" pitchFamily="34" charset="-120"/>
                          <a:ea typeface="微軟正黑體" panose="020B0604030504040204" pitchFamily="34" charset="-120"/>
                        </a:rPr>
                        <a:t>2018</a:t>
                      </a:r>
                      <a:r>
                        <a:rPr lang="zh-TW" altLang="en-US" sz="1000" dirty="0">
                          <a:solidFill>
                            <a:schemeClr val="tx1"/>
                          </a:solidFill>
                          <a:latin typeface="微軟正黑體" panose="020B0604030504040204" pitchFamily="34" charset="-120"/>
                          <a:ea typeface="微軟正黑體" panose="020B0604030504040204" pitchFamily="34" charset="-120"/>
                        </a:rPr>
                        <a:t>年目標達成狀況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0"/>
                  </a:ext>
                </a:extLst>
              </a:tr>
              <a:tr h="1487848">
                <a:tc vMerge="1">
                  <a:txBody>
                    <a:bodyPr/>
                    <a:lstStyle/>
                    <a:p>
                      <a:endParaRPr lang="zh-TW" altLang="en-US"/>
                    </a:p>
                  </a:txBody>
                  <a:tcPr/>
                </a:tc>
                <a:tc>
                  <a:txBody>
                    <a:bodyPr/>
                    <a:lstStyle/>
                    <a:p>
                      <a:pPr marL="285750" indent="-285750" algn="l" defTabSz="911764" rtl="0" eaLnBrk="1" latinLnBrk="0" hangingPunct="1">
                        <a:buFont typeface="Arial" panose="020B0604020202020204" pitchFamily="34" charset="0"/>
                        <a:buChar char="•"/>
                      </a:pPr>
                      <a:r>
                        <a:rPr lang="zh-CN" altLang="en-US" sz="1000" dirty="0"/>
                        <a:t>開拓多樣的招募渠道（校招、微信公眾號）</a:t>
                      </a:r>
                      <a:endParaRPr lang="en-US" altLang="zh-CN" sz="1000" dirty="0"/>
                    </a:p>
                    <a:p>
                      <a:pPr marL="285750" indent="-285750" algn="l" defTabSz="911764" rtl="0" eaLnBrk="1" latinLnBrk="0" hangingPunct="1">
                        <a:buFont typeface="Arial" panose="020B0604020202020204" pitchFamily="34" charset="0"/>
                        <a:buChar char="•"/>
                      </a:pPr>
                      <a:r>
                        <a:rPr lang="zh-CN" altLang="en-US" sz="1000" kern="1200" dirty="0">
                          <a:solidFill>
                            <a:schemeClr val="tx1"/>
                          </a:solidFill>
                          <a:latin typeface="微軟正黑體" panose="020B0604030504040204" pitchFamily="34" charset="-120"/>
                          <a:ea typeface="微軟正黑體" panose="020B0604030504040204" pitchFamily="34" charset="-120"/>
                          <a:cs typeface="+mn-cs"/>
                        </a:rPr>
                        <a:t>多樣的員工活動，每季不少於兩次</a:t>
                      </a:r>
                      <a:endParaRPr lang="en-US" altLang="zh-CN" sz="1000"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完善申訴機制，增設專線電話，值班室專人訪談，暢通員工溝通管道</a:t>
                      </a:r>
                      <a:endParaRPr lang="en-US" altLang="zh-CN" sz="1000" u="none"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開展儲備幹部培訓每季不少於一次、基層幹部培訓每年不少於兩次，提升管理技能</a:t>
                      </a:r>
                      <a:endParaRPr lang="en-US" altLang="zh-CN" sz="1000" u="none"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開展安全及職業健康培訓每年不少於三次</a:t>
                      </a:r>
                      <a:endParaRPr lang="en-US" altLang="zh-CN" sz="1000" u="none"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00" u="none" kern="1200" dirty="0">
                          <a:solidFill>
                            <a:schemeClr val="tx1"/>
                          </a:solidFill>
                          <a:latin typeface="微軟正黑體" panose="020B0604030504040204" pitchFamily="34" charset="-120"/>
                          <a:ea typeface="微軟正黑體" panose="020B0604030504040204" pitchFamily="34" charset="-120"/>
                          <a:cs typeface="+mn-cs"/>
                        </a:rPr>
                        <a:t>員工的合同、社保執行</a:t>
                      </a: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率</a:t>
                      </a:r>
                      <a:r>
                        <a:rPr lang="en-US" altLang="zh-CN" sz="1000" u="none" kern="1200" dirty="0">
                          <a:solidFill>
                            <a:schemeClr val="tx1"/>
                          </a:solidFill>
                          <a:latin typeface="微軟正黑體" panose="020B0604030504040204" pitchFamily="34" charset="-120"/>
                          <a:ea typeface="微軟正黑體" panose="020B0604030504040204" pitchFamily="34" charset="-120"/>
                          <a:cs typeface="+mn-cs"/>
                        </a:rPr>
                        <a:t>100%</a:t>
                      </a:r>
                      <a:endParaRPr lang="zh-TW" altLang="en-US" sz="1000" u="none"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dirty="0"/>
                        <a:t>網絡招募（招聘網站、微信公眾號等）、校企合作、校招會、各地的人才市場、內部推薦、勞務公司輸送。</a:t>
                      </a:r>
                      <a:endParaRPr lang="en-US" altLang="zh-CN" sz="1000" u="none" dirty="0">
                        <a:solidFill>
                          <a:schemeClr val="tx1"/>
                        </a:solidFill>
                        <a:latin typeface="微軟正黑體" panose="020B0604030504040204" pitchFamily="34" charset="-120"/>
                        <a:ea typeface="微軟正黑體" panose="020B0604030504040204" pitchFamily="34" charset="-120"/>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u="none" dirty="0">
                          <a:solidFill>
                            <a:schemeClr val="tx1"/>
                          </a:solidFill>
                          <a:latin typeface="微軟正黑體" panose="020B0604030504040204" pitchFamily="34" charset="-120"/>
                          <a:ea typeface="微軟正黑體" panose="020B0604030504040204" pitchFamily="34" charset="-120"/>
                        </a:rPr>
                        <a:t>每月至少一次的活動，形式豐富多彩</a:t>
                      </a:r>
                      <a:endParaRPr lang="en-US" altLang="zh-CN" sz="1000" u="none" dirty="0">
                        <a:solidFill>
                          <a:schemeClr val="tx1"/>
                        </a:solidFill>
                        <a:latin typeface="微軟正黑體" panose="020B0604030504040204" pitchFamily="34" charset="-120"/>
                        <a:ea typeface="微軟正黑體" panose="020B0604030504040204" pitchFamily="34" charset="-120"/>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u="none" dirty="0">
                          <a:solidFill>
                            <a:schemeClr val="tx1"/>
                          </a:solidFill>
                          <a:latin typeface="微軟正黑體" panose="020B0604030504040204" pitchFamily="34" charset="-120"/>
                          <a:ea typeface="微軟正黑體" panose="020B0604030504040204" pitchFamily="34" charset="-120"/>
                        </a:rPr>
                        <a:t>完善的溝通機制，除正常的申訴流程外特設定專線電話、專人面談等方式，讓員工在第一時間可得到幫助并解決問題</a:t>
                      </a:r>
                      <a:endParaRPr lang="en-US" altLang="zh-CN" sz="1000" u="none" dirty="0">
                        <a:solidFill>
                          <a:schemeClr val="tx1"/>
                        </a:solidFill>
                        <a:latin typeface="微軟正黑體" panose="020B0604030504040204" pitchFamily="34" charset="-120"/>
                        <a:ea typeface="微軟正黑體" panose="020B0604030504040204" pitchFamily="34" charset="-120"/>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按法規要求適時開展安全相關課程培訓及職業健康培訓。</a:t>
                      </a:r>
                      <a:endParaRPr lang="en-US" altLang="zh-CN" sz="1000" u="none"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每季開展</a:t>
                      </a:r>
                      <a:r>
                        <a:rPr lang="zh-TW" altLang="en-US" sz="1000" u="none" kern="1200" dirty="0">
                          <a:solidFill>
                            <a:schemeClr val="tx1"/>
                          </a:solidFill>
                          <a:latin typeface="微軟正黑體" panose="020B0604030504040204" pitchFamily="34" charset="-120"/>
                          <a:ea typeface="微軟正黑體" panose="020B0604030504040204" pitchFamily="34" charset="-120"/>
                          <a:cs typeface="+mn-cs"/>
                        </a:rPr>
                        <a:t>儲備幹部培訓</a:t>
                      </a: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，每半年開展</a:t>
                      </a:r>
                      <a:r>
                        <a:rPr lang="zh-TW" altLang="en-US" sz="1000" u="none" kern="1200" dirty="0">
                          <a:solidFill>
                            <a:schemeClr val="tx1"/>
                          </a:solidFill>
                          <a:latin typeface="微軟正黑體" panose="020B0604030504040204" pitchFamily="34" charset="-120"/>
                          <a:ea typeface="微軟正黑體" panose="020B0604030504040204" pitchFamily="34" charset="-120"/>
                          <a:cs typeface="+mn-cs"/>
                        </a:rPr>
                        <a:t>基層幹部培訓對員工的合同、社保及相關權益按照法律要求執行</a:t>
                      </a:r>
                      <a:r>
                        <a:rPr lang="zh-CN" altLang="en-US" sz="1000" u="none" kern="1200" dirty="0">
                          <a:solidFill>
                            <a:schemeClr val="tx1"/>
                          </a:solidFill>
                          <a:latin typeface="微軟正黑體" panose="020B0604030504040204" pitchFamily="34" charset="-120"/>
                          <a:ea typeface="微軟正黑體" panose="020B0604030504040204" pitchFamily="34" charset="-120"/>
                          <a:cs typeface="+mn-cs"/>
                        </a:rPr>
                        <a:t>率</a:t>
                      </a:r>
                      <a:r>
                        <a:rPr lang="en-US" altLang="zh-CN" sz="1000" u="none" kern="1200" dirty="0">
                          <a:solidFill>
                            <a:schemeClr val="tx1"/>
                          </a:solidFill>
                          <a:latin typeface="微軟正黑體" panose="020B0604030504040204" pitchFamily="34" charset="-120"/>
                          <a:ea typeface="微軟正黑體" panose="020B0604030504040204" pitchFamily="34" charset="-120"/>
                          <a:cs typeface="+mn-cs"/>
                        </a:rPr>
                        <a:t>100%</a:t>
                      </a:r>
                      <a:endParaRPr lang="zh-TW" altLang="en-US" sz="10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1"/>
                  </a:ext>
                </a:extLst>
              </a:tr>
              <a:tr h="590009">
                <a:tc>
                  <a:txBody>
                    <a:bodyPr/>
                    <a:lstStyle/>
                    <a:p>
                      <a:pPr algn="ctr"/>
                      <a:r>
                        <a:rPr lang="en-US" altLang="zh-TW" sz="1000" dirty="0">
                          <a:solidFill>
                            <a:schemeClr val="tx1"/>
                          </a:solidFill>
                          <a:latin typeface="微軟正黑體" panose="020B0604030504040204" pitchFamily="34" charset="-120"/>
                          <a:ea typeface="微軟正黑體" panose="020B0604030504040204" pitchFamily="34" charset="-120"/>
                        </a:rPr>
                        <a:t>2019</a:t>
                      </a:r>
                      <a:r>
                        <a:rPr lang="zh-TW" altLang="en-US" sz="1000" dirty="0">
                          <a:solidFill>
                            <a:schemeClr val="tx1"/>
                          </a:solidFill>
                          <a:latin typeface="微軟正黑體" panose="020B0604030504040204" pitchFamily="34" charset="-120"/>
                          <a:ea typeface="微軟正黑體" panose="020B0604030504040204" pitchFamily="34" charset="-120"/>
                        </a:rPr>
                        <a:t>年推展重點</a:t>
                      </a:r>
                      <a:endParaRPr lang="en-US" altLang="zh-TW" sz="10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00" kern="1200" dirty="0">
                          <a:solidFill>
                            <a:schemeClr val="tx1"/>
                          </a:solidFill>
                          <a:latin typeface="微軟正黑體" panose="020B0604030504040204" pitchFamily="34" charset="-120"/>
                          <a:ea typeface="微軟正黑體" panose="020B0604030504040204" pitchFamily="34" charset="-120"/>
                          <a:cs typeface="+mn-cs"/>
                        </a:rPr>
                        <a:t>持續健全並提升員工各方面之滿意度</a:t>
                      </a:r>
                      <a:r>
                        <a:rPr lang="en-US" altLang="zh-TW" sz="10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000" kern="1200" dirty="0">
                          <a:solidFill>
                            <a:schemeClr val="tx1"/>
                          </a:solidFill>
                          <a:latin typeface="微軟正黑體" panose="020B0604030504040204" pitchFamily="34" charset="-120"/>
                          <a:ea typeface="微軟正黑體" panose="020B0604030504040204" pitchFamily="34" charset="-120"/>
                          <a:cs typeface="+mn-cs"/>
                        </a:rPr>
                        <a:t> 打造優質的工作</a:t>
                      </a:r>
                      <a:r>
                        <a:rPr lang="zh-CN" altLang="en-US" sz="1000" kern="1200" dirty="0">
                          <a:solidFill>
                            <a:schemeClr val="tx1"/>
                          </a:solidFill>
                          <a:latin typeface="微軟正黑體" panose="020B0604030504040204" pitchFamily="34" charset="-120"/>
                          <a:ea typeface="微軟正黑體" panose="020B0604030504040204" pitchFamily="34" charset="-120"/>
                          <a:cs typeface="+mn-cs"/>
                        </a:rPr>
                        <a:t>與住宿</a:t>
                      </a:r>
                      <a:r>
                        <a:rPr lang="zh-TW" altLang="en-US" sz="1000" kern="1200" dirty="0">
                          <a:solidFill>
                            <a:schemeClr val="tx1"/>
                          </a:solidFill>
                          <a:latin typeface="微軟正黑體" panose="020B0604030504040204" pitchFamily="34" charset="-120"/>
                          <a:ea typeface="微軟正黑體" panose="020B0604030504040204" pitchFamily="34" charset="-120"/>
                          <a:cs typeface="+mn-cs"/>
                        </a:rPr>
                        <a:t>環境</a:t>
                      </a:r>
                      <a:r>
                        <a:rPr lang="zh-CN" altLang="en-US" sz="1000" kern="1200" dirty="0">
                          <a:solidFill>
                            <a:schemeClr val="tx1"/>
                          </a:solidFill>
                          <a:latin typeface="微軟正黑體" panose="020B0604030504040204" pitchFamily="34" charset="-120"/>
                          <a:ea typeface="微軟正黑體" panose="020B0604030504040204" pitchFamily="34" charset="-120"/>
                          <a:cs typeface="+mn-cs"/>
                        </a:rPr>
                        <a:t>，開展多樣化的員工活動，豐富業餘生活。大力推廣員工社團活動，鼓勵同仁工作與生活平衡</a:t>
                      </a:r>
                      <a:endParaRPr lang="en-US" altLang="zh-TW" sz="1000" kern="1200" dirty="0">
                        <a:solidFill>
                          <a:schemeClr val="tx1"/>
                        </a:solidFill>
                        <a:latin typeface="微軟正黑體" panose="020B0604030504040204" pitchFamily="34" charset="-120"/>
                        <a:ea typeface="微軟正黑體" panose="020B0604030504040204" pitchFamily="34" charset="-120"/>
                        <a:cs typeface="+mn-cs"/>
                      </a:endParaRPr>
                    </a:p>
                    <a:p>
                      <a:pPr marL="285750" marR="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00" kern="1200" dirty="0">
                          <a:solidFill>
                            <a:schemeClr val="tx1"/>
                          </a:solidFill>
                          <a:latin typeface="微軟正黑體" panose="020B0604030504040204" pitchFamily="34" charset="-120"/>
                          <a:ea typeface="微軟正黑體" panose="020B0604030504040204" pitchFamily="34" charset="-120"/>
                          <a:cs typeface="+mn-cs"/>
                        </a:rPr>
                        <a:t>持續進行儲備幹部養成培訓</a:t>
                      </a:r>
                      <a:r>
                        <a:rPr lang="zh-CN" altLang="en-US" sz="1000" kern="1200" dirty="0">
                          <a:solidFill>
                            <a:schemeClr val="tx1"/>
                          </a:solidFill>
                          <a:latin typeface="微軟正黑體" panose="020B0604030504040204" pitchFamily="34" charset="-120"/>
                          <a:ea typeface="微軟正黑體" panose="020B0604030504040204" pitchFamily="34" charset="-120"/>
                          <a:cs typeface="+mn-cs"/>
                        </a:rPr>
                        <a:t>，加強員工基本技能訓練，提高工作的效率，</a:t>
                      </a:r>
                      <a:r>
                        <a:rPr lang="zh-TW" altLang="en-US" sz="1000" kern="1200" dirty="0">
                          <a:solidFill>
                            <a:schemeClr val="tx1"/>
                          </a:solidFill>
                          <a:latin typeface="微軟正黑體" panose="020B0604030504040204" pitchFamily="34" charset="-120"/>
                          <a:ea typeface="微軟正黑體" panose="020B0604030504040204" pitchFamily="34" charset="-120"/>
                          <a:cs typeface="+mn-cs"/>
                        </a:rPr>
                        <a:t>培育內部講師，促進專業技能的內部傳承</a:t>
                      </a:r>
                    </a:p>
                    <a:p>
                      <a:pPr marL="285750" indent="-285750">
                        <a:buFont typeface="Arial" panose="020B0604020202020204" pitchFamily="34" charset="0"/>
                        <a:buChar char="•"/>
                      </a:pPr>
                      <a:r>
                        <a:rPr lang="zh-CN" altLang="en-US" sz="1000" kern="1200" dirty="0">
                          <a:solidFill>
                            <a:schemeClr val="tx1"/>
                          </a:solidFill>
                          <a:latin typeface="微軟正黑體" panose="020B0604030504040204" pitchFamily="34" charset="-120"/>
                          <a:ea typeface="微軟正黑體" panose="020B0604030504040204" pitchFamily="34" charset="-120"/>
                          <a:cs typeface="+mn-cs"/>
                        </a:rPr>
                        <a:t>及時跟進</a:t>
                      </a:r>
                      <a:r>
                        <a:rPr lang="en-US" altLang="zh-CN" sz="1000" kern="1200" dirty="0">
                          <a:solidFill>
                            <a:schemeClr val="tx1"/>
                          </a:solidFill>
                          <a:latin typeface="微軟正黑體" panose="020B0604030504040204" pitchFamily="34" charset="-120"/>
                          <a:ea typeface="微軟正黑體" panose="020B0604030504040204" pitchFamily="34" charset="-120"/>
                          <a:cs typeface="+mn-cs"/>
                        </a:rPr>
                        <a:t>2019</a:t>
                      </a:r>
                      <a:r>
                        <a:rPr lang="zh-CN" altLang="en-US" sz="1000" kern="1200" dirty="0">
                          <a:solidFill>
                            <a:schemeClr val="tx1"/>
                          </a:solidFill>
                          <a:latin typeface="微軟正黑體" panose="020B0604030504040204" pitchFamily="34" charset="-120"/>
                          <a:ea typeface="微軟正黑體" panose="020B0604030504040204" pitchFamily="34" charset="-120"/>
                          <a:cs typeface="+mn-cs"/>
                        </a:rPr>
                        <a:t>年國家、地方新法律法規，並作出執行配套措施；</a:t>
                      </a:r>
                      <a:endParaRPr lang="zh-TW" altLang="en-US" sz="10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zh-TW" altLang="en-US"/>
                    </a:p>
                  </a:txBody>
                  <a:tcPr/>
                </a:tc>
                <a:extLst>
                  <a:ext uri="{0D108BD9-81ED-4DB2-BD59-A6C34878D82A}">
                    <a16:rowId xmlns:a16="http://schemas.microsoft.com/office/drawing/2014/main" xmlns="" val="10002"/>
                  </a:ext>
                </a:extLst>
              </a:tr>
            </a:tbl>
          </a:graphicData>
        </a:graphic>
      </p:graphicFrame>
      <p:sp>
        <p:nvSpPr>
          <p:cNvPr id="9" name="標題 3"/>
          <p:cNvSpPr>
            <a:spLocks noGrp="1"/>
          </p:cNvSpPr>
          <p:nvPr>
            <p:ph type="title"/>
          </p:nvPr>
        </p:nvSpPr>
        <p:spPr>
          <a:xfrm>
            <a:off x="351284" y="274638"/>
            <a:ext cx="2513484" cy="562074"/>
          </a:xfrm>
        </p:spPr>
        <p:txBody>
          <a:bodyPr/>
          <a:lstStyle/>
          <a:p>
            <a:r>
              <a:rPr lang="en-US" altLang="zh-TW" dirty="0">
                <a:solidFill>
                  <a:schemeClr val="tx1"/>
                </a:solidFill>
              </a:rPr>
              <a:t>7.2 </a:t>
            </a:r>
            <a:r>
              <a:rPr lang="zh-TW" altLang="en-US" dirty="0">
                <a:solidFill>
                  <a:schemeClr val="tx1"/>
                </a:solidFill>
              </a:rPr>
              <a:t>英華達公司</a:t>
            </a:r>
          </a:p>
        </p:txBody>
      </p:sp>
    </p:spTree>
    <p:extLst>
      <p:ext uri="{BB962C8B-B14F-4D97-AF65-F5344CB8AC3E}">
        <p14:creationId xmlns:p14="http://schemas.microsoft.com/office/powerpoint/2010/main" val="197979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p>
            <a:pPr marL="0" indent="0">
              <a:lnSpc>
                <a:spcPct val="150000"/>
              </a:lnSpc>
            </a:pPr>
            <a:r>
              <a:rPr lang="zh-TW" altLang="en-US" sz="900" kern="100" dirty="0" smtClean="0">
                <a:latin typeface="微軟正黑體"/>
                <a:cs typeface="Arial Unicode MS"/>
              </a:rPr>
              <a:t>，</a:t>
            </a:r>
            <a:r>
              <a:rPr lang="zh-TW" altLang="en-US" sz="900" kern="100" dirty="0">
                <a:latin typeface="微軟正黑體"/>
                <a:cs typeface="Arial Unicode MS"/>
              </a:rPr>
              <a:t>包括：與外部教育機構合作，對業務部門人員的英語口語技能提升進行培訓；通過技術委員會，系統的開展專業技術訓練，部門同仁定期對工作中所遇問題以及當前科技發展問題進行探究與討論，提升同仁的創新能力；以及製造部門</a:t>
            </a:r>
            <a:r>
              <a:rPr lang="en-US" altLang="zh-TW" sz="900" kern="100" dirty="0">
                <a:latin typeface="微軟正黑體"/>
                <a:cs typeface="Arial Unicode MS"/>
              </a:rPr>
              <a:t>/</a:t>
            </a:r>
            <a:r>
              <a:rPr lang="zh-TW" altLang="en-US" sz="900" kern="100" dirty="0">
                <a:latin typeface="微軟正黑體"/>
                <a:cs typeface="Arial Unicode MS"/>
              </a:rPr>
              <a:t>品質管理部門崗位專業技能培訓。</a:t>
            </a:r>
            <a:endParaRPr lang="en-US" altLang="zh-TW" sz="900" dirty="0">
              <a:latin typeface="Calibri" pitchFamily="34" charset="0"/>
              <a:sym typeface="微軟正黑體" pitchFamily="34" charset="-120"/>
            </a:endParaRPr>
          </a:p>
          <a:p>
            <a:pPr marL="0" indent="265113">
              <a:lnSpc>
                <a:spcPct val="150000"/>
              </a:lnSpc>
              <a:buFont typeface="Arial" charset="0"/>
            </a:pPr>
            <a:r>
              <a:rPr lang="zh-TW" altLang="en-US" sz="900" dirty="0">
                <a:latin typeface="Calibri" pitchFamily="34" charset="0"/>
                <a:sym typeface="微軟正黑體" pitchFamily="34" charset="-120"/>
              </a:rPr>
              <a:t>綜合以上英華達三個廠區的訓練成果，依員工類別統計，</a:t>
            </a:r>
            <a:r>
              <a:rPr lang="en-US" altLang="zh-TW" sz="900" dirty="0">
                <a:latin typeface="Calibri" pitchFamily="34" charset="0"/>
                <a:sym typeface="微軟正黑體" pitchFamily="34" charset="-120"/>
              </a:rPr>
              <a:t>2018</a:t>
            </a:r>
            <a:r>
              <a:rPr lang="zh-TW" altLang="en-US" sz="900" dirty="0">
                <a:latin typeface="Calibri" pitchFamily="34" charset="0"/>
                <a:sym typeface="微軟正黑體" pitchFamily="34" charset="-120"/>
              </a:rPr>
              <a:t>年員工總訓練時數</a:t>
            </a:r>
            <a:r>
              <a:rPr lang="zh-TW" altLang="en-US" sz="900" dirty="0" smtClean="0">
                <a:latin typeface="Calibri" pitchFamily="34" charset="0"/>
                <a:sym typeface="微軟正黑體" pitchFamily="34" charset="-120"/>
              </a:rPr>
              <a:t>為</a:t>
            </a:r>
            <a:r>
              <a:rPr lang="en-US" altLang="zh-TW" sz="900" dirty="0" smtClean="0">
                <a:solidFill>
                  <a:srgbClr val="FF0000"/>
                </a:solidFill>
                <a:latin typeface="Calibri" pitchFamily="34" charset="0"/>
                <a:sym typeface="微軟正黑體" pitchFamily="34" charset="-120"/>
              </a:rPr>
              <a:t>1,127,397</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，總計員工數為</a:t>
            </a:r>
            <a:r>
              <a:rPr lang="en-US" altLang="zh-TW" sz="900" dirty="0">
                <a:latin typeface="Calibri" pitchFamily="34" charset="0"/>
                <a:sym typeface="微軟正黑體" pitchFamily="34" charset="-120"/>
              </a:rPr>
              <a:t>30,600</a:t>
            </a:r>
            <a:r>
              <a:rPr lang="zh-TW" altLang="en-US" sz="900" dirty="0">
                <a:latin typeface="Calibri" pitchFamily="34" charset="0"/>
                <a:sym typeface="微軟正黑體" pitchFamily="34" charset="-120"/>
              </a:rPr>
              <a:t>人，平均每人訓練時數為 </a:t>
            </a:r>
            <a:r>
              <a:rPr lang="en-US" altLang="zh-TW" sz="900" dirty="0" smtClean="0">
                <a:solidFill>
                  <a:srgbClr val="FF0000"/>
                </a:solidFill>
                <a:latin typeface="Calibri" pitchFamily="34" charset="0"/>
                <a:sym typeface="微軟正黑體" pitchFamily="34" charset="-120"/>
              </a:rPr>
              <a:t>36.84</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，高階主管教育訓練總時數</a:t>
            </a:r>
            <a:r>
              <a:rPr lang="zh-TW" altLang="en-US" sz="900" dirty="0" smtClean="0">
                <a:latin typeface="Calibri" pitchFamily="34" charset="0"/>
                <a:sym typeface="微軟正黑體" pitchFamily="34" charset="-120"/>
              </a:rPr>
              <a:t>為</a:t>
            </a:r>
            <a:r>
              <a:rPr lang="en-US" altLang="zh-TW" sz="900" dirty="0" smtClean="0">
                <a:solidFill>
                  <a:srgbClr val="FF0000"/>
                </a:solidFill>
                <a:latin typeface="Calibri" pitchFamily="34" charset="0"/>
                <a:sym typeface="微軟正黑體" pitchFamily="34" charset="-120"/>
              </a:rPr>
              <a:t>4,992.20</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，台灣地區高階主管平均</a:t>
            </a:r>
            <a:r>
              <a:rPr lang="en-US" altLang="zh-TW" sz="900" dirty="0">
                <a:latin typeface="Calibri" pitchFamily="34" charset="0"/>
                <a:sym typeface="微軟正黑體" pitchFamily="34" charset="-120"/>
              </a:rPr>
              <a:t>12.16</a:t>
            </a:r>
            <a:r>
              <a:rPr lang="zh-TW" altLang="en-US" sz="900" dirty="0">
                <a:latin typeface="Calibri" pitchFamily="34" charset="0"/>
                <a:sym typeface="微軟正黑體" pitchFamily="34" charset="-120"/>
              </a:rPr>
              <a:t>小時/人，浦東廠區高階主管平均約</a:t>
            </a:r>
            <a:r>
              <a:rPr lang="zh-TW" altLang="en-US" sz="900" dirty="0" smtClean="0">
                <a:latin typeface="Calibri" pitchFamily="34" charset="0"/>
                <a:sym typeface="微軟正黑體" pitchFamily="34" charset="-120"/>
              </a:rPr>
              <a:t>為</a:t>
            </a:r>
            <a:r>
              <a:rPr lang="en-US" altLang="zh-TW" sz="900" dirty="0" smtClean="0">
                <a:solidFill>
                  <a:srgbClr val="FF0000"/>
                </a:solidFill>
                <a:latin typeface="Calibri" pitchFamily="34" charset="0"/>
                <a:sym typeface="微軟正黑體" pitchFamily="34" charset="-120"/>
              </a:rPr>
              <a:t>29.50</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/人，南京廠區高階主管平均約</a:t>
            </a:r>
            <a:r>
              <a:rPr lang="en-US" altLang="zh-TW" sz="900" dirty="0">
                <a:latin typeface="Calibri" pitchFamily="34" charset="0"/>
                <a:sym typeface="微軟正黑體" pitchFamily="34" charset="-120"/>
              </a:rPr>
              <a:t>69.39</a:t>
            </a:r>
            <a:r>
              <a:rPr lang="zh-TW" altLang="en-US" sz="900" dirty="0">
                <a:latin typeface="Calibri" pitchFamily="34" charset="0"/>
                <a:sym typeface="微軟正黑體" pitchFamily="34" charset="-120"/>
              </a:rPr>
              <a:t>小時/人; 中階主管教育訓練總時數為</a:t>
            </a:r>
            <a:r>
              <a:rPr lang="en-US" altLang="zh-TW" sz="900" dirty="0">
                <a:latin typeface="Calibri" pitchFamily="34" charset="0"/>
                <a:sym typeface="微軟正黑體" pitchFamily="34" charset="-120"/>
              </a:rPr>
              <a:t>94,582.50</a:t>
            </a:r>
            <a:r>
              <a:rPr lang="zh-TW" altLang="en-US" sz="900" dirty="0">
                <a:latin typeface="Calibri" pitchFamily="34" charset="0"/>
                <a:sym typeface="微軟正黑體" pitchFamily="34" charset="-120"/>
              </a:rPr>
              <a:t>小時/人，台灣地區中階主管平均時數為</a:t>
            </a:r>
            <a:r>
              <a:rPr lang="en-US" altLang="zh-TW" sz="900" dirty="0">
                <a:latin typeface="Calibri" pitchFamily="34" charset="0"/>
                <a:sym typeface="微軟正黑體" pitchFamily="34" charset="-120"/>
              </a:rPr>
              <a:t>23.31</a:t>
            </a:r>
            <a:r>
              <a:rPr lang="zh-TW" altLang="en-US" sz="900" dirty="0">
                <a:latin typeface="Calibri" pitchFamily="34" charset="0"/>
                <a:sym typeface="微軟正黑體" pitchFamily="34" charset="-120"/>
              </a:rPr>
              <a:t>小時/人，浦東廠區中階主管平均時數</a:t>
            </a:r>
            <a:r>
              <a:rPr lang="zh-TW" altLang="en-US" sz="900" dirty="0" smtClean="0">
                <a:latin typeface="Calibri" pitchFamily="34" charset="0"/>
                <a:sym typeface="微軟正黑體" pitchFamily="34" charset="-120"/>
              </a:rPr>
              <a:t>為</a:t>
            </a:r>
            <a:r>
              <a:rPr lang="en-US" altLang="zh-TW" sz="900" dirty="0" smtClean="0">
                <a:solidFill>
                  <a:srgbClr val="FF0000"/>
                </a:solidFill>
                <a:latin typeface="Calibri" pitchFamily="34" charset="0"/>
                <a:sym typeface="微軟正黑體" pitchFamily="34" charset="-120"/>
              </a:rPr>
              <a:t>256.14</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/人，南京廠區中階主管平均時數為</a:t>
            </a:r>
            <a:r>
              <a:rPr lang="en-US" altLang="zh-TW" sz="900" dirty="0">
                <a:latin typeface="Calibri" pitchFamily="34" charset="0"/>
                <a:sym typeface="微軟正黑體" pitchFamily="34" charset="-120"/>
              </a:rPr>
              <a:t>21.73</a:t>
            </a:r>
            <a:r>
              <a:rPr lang="zh-TW" altLang="en-US" sz="900" dirty="0">
                <a:latin typeface="Calibri" pitchFamily="34" charset="0"/>
                <a:sym typeface="微軟正黑體" pitchFamily="34" charset="-120"/>
              </a:rPr>
              <a:t>小時/人；間接人員的教育訓練總時數為</a:t>
            </a:r>
            <a:r>
              <a:rPr lang="en-US" altLang="zh-TW" sz="900" dirty="0">
                <a:latin typeface="Calibri" pitchFamily="34" charset="0"/>
                <a:sym typeface="微軟正黑體" pitchFamily="34" charset="-120"/>
              </a:rPr>
              <a:t>60,750.20</a:t>
            </a:r>
            <a:r>
              <a:rPr lang="zh-TW" altLang="en-US" sz="900" dirty="0">
                <a:latin typeface="Calibri" pitchFamily="34" charset="0"/>
                <a:sym typeface="微軟正黑體" pitchFamily="34" charset="-120"/>
              </a:rPr>
              <a:t>小時，台灣地區間人員教育訓練平均時數約</a:t>
            </a:r>
            <a:r>
              <a:rPr lang="en-US" altLang="zh-TW" sz="900" dirty="0">
                <a:latin typeface="Calibri" pitchFamily="34" charset="0"/>
                <a:sym typeface="微軟正黑體" pitchFamily="34" charset="-120"/>
              </a:rPr>
              <a:t>26.55</a:t>
            </a:r>
            <a:r>
              <a:rPr lang="zh-TW" altLang="en-US" sz="900" dirty="0">
                <a:latin typeface="Calibri" pitchFamily="34" charset="0"/>
                <a:sym typeface="微軟正黑體" pitchFamily="34" charset="-120"/>
              </a:rPr>
              <a:t>小時/人，浦東廠區間接職員平均訓練時數</a:t>
            </a:r>
            <a:r>
              <a:rPr lang="zh-TW" altLang="en-US" sz="900" dirty="0" smtClean="0">
                <a:latin typeface="Calibri" pitchFamily="34" charset="0"/>
                <a:sym typeface="微軟正黑體" pitchFamily="34" charset="-120"/>
              </a:rPr>
              <a:t>為</a:t>
            </a:r>
            <a:r>
              <a:rPr lang="en-US" altLang="zh-TW" sz="900" dirty="0" smtClean="0">
                <a:solidFill>
                  <a:srgbClr val="FF0000"/>
                </a:solidFill>
                <a:latin typeface="Calibri" pitchFamily="34" charset="0"/>
                <a:sym typeface="微軟正黑體" pitchFamily="34" charset="-120"/>
              </a:rPr>
              <a:t>29.15</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/人 ，南京廠區間接職員平均訓練時數為</a:t>
            </a:r>
            <a:r>
              <a:rPr lang="en-US" altLang="zh-TW" sz="900" dirty="0" smtClean="0">
                <a:latin typeface="Calibri" pitchFamily="34" charset="0"/>
                <a:sym typeface="微軟正黑體" pitchFamily="34" charset="-120"/>
              </a:rPr>
              <a:t>24.88</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/人 </a:t>
            </a:r>
            <a:r>
              <a:rPr lang="zh-TW" altLang="en-US" sz="900" dirty="0" smtClean="0">
                <a:latin typeface="Calibri" pitchFamily="34" charset="0"/>
                <a:sym typeface="微軟正黑體" pitchFamily="34" charset="-120"/>
              </a:rPr>
              <a:t>；</a:t>
            </a:r>
            <a:r>
              <a:rPr lang="zh-TW" altLang="en-US" sz="900" dirty="0" smtClean="0">
                <a:solidFill>
                  <a:srgbClr val="FF0000"/>
                </a:solidFill>
                <a:latin typeface="Calibri" pitchFamily="34" charset="0"/>
                <a:sym typeface="微軟正黑體" pitchFamily="34" charset="-120"/>
              </a:rPr>
              <a:t>直接人員的教育訓練總時為</a:t>
            </a:r>
            <a:r>
              <a:rPr lang="en-US" altLang="zh-TW" sz="900" dirty="0" smtClean="0">
                <a:solidFill>
                  <a:srgbClr val="FF0000"/>
                </a:solidFill>
                <a:latin typeface="Calibri" pitchFamily="34" charset="0"/>
                <a:sym typeface="微軟正黑體" pitchFamily="34" charset="-120"/>
              </a:rPr>
              <a:t>969,148.8</a:t>
            </a:r>
            <a:r>
              <a:rPr lang="zh-TW" altLang="en-US" sz="900" dirty="0" smtClean="0">
                <a:solidFill>
                  <a:srgbClr val="FF0000"/>
                </a:solidFill>
                <a:latin typeface="Calibri" pitchFamily="34" charset="0"/>
                <a:sym typeface="微軟正黑體" pitchFamily="34" charset="-120"/>
              </a:rPr>
              <a:t>小時，</a:t>
            </a:r>
            <a:r>
              <a:rPr lang="zh-TW" altLang="en-US" sz="900" dirty="0" smtClean="0">
                <a:latin typeface="Calibri" pitchFamily="34" charset="0"/>
                <a:sym typeface="微軟正黑體" pitchFamily="34" charset="-120"/>
              </a:rPr>
              <a:t>浦東</a:t>
            </a:r>
            <a:r>
              <a:rPr lang="zh-TW" altLang="en-US" sz="900" dirty="0">
                <a:latin typeface="Calibri" pitchFamily="34" charset="0"/>
                <a:sym typeface="微軟正黑體" pitchFamily="34" charset="-120"/>
              </a:rPr>
              <a:t>廠區直接人員平均練時數為</a:t>
            </a:r>
            <a:r>
              <a:rPr lang="en-US" altLang="zh-TW" sz="900" dirty="0" smtClean="0">
                <a:solidFill>
                  <a:srgbClr val="FF0000"/>
                </a:solidFill>
                <a:latin typeface="Calibri" pitchFamily="34" charset="0"/>
                <a:sym typeface="微軟正黑體" pitchFamily="34" charset="-120"/>
              </a:rPr>
              <a:t>30.16</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/人，南京廠區直接人員平均練時數為</a:t>
            </a:r>
            <a:r>
              <a:rPr lang="en-US" altLang="zh-TW" sz="900" dirty="0" smtClean="0">
                <a:solidFill>
                  <a:srgbClr val="FF0000"/>
                </a:solidFill>
                <a:latin typeface="Calibri" pitchFamily="34" charset="0"/>
                <a:sym typeface="微軟正黑體" pitchFamily="34" charset="-120"/>
              </a:rPr>
              <a:t>54.48</a:t>
            </a:r>
            <a:r>
              <a:rPr lang="zh-TW" altLang="en-US" sz="900" dirty="0" smtClean="0">
                <a:latin typeface="Calibri" pitchFamily="34" charset="0"/>
                <a:sym typeface="微軟正黑體" pitchFamily="34" charset="-120"/>
              </a:rPr>
              <a:t>小時</a:t>
            </a:r>
            <a:r>
              <a:rPr lang="zh-TW" altLang="en-US" sz="900" dirty="0">
                <a:latin typeface="Calibri" pitchFamily="34" charset="0"/>
                <a:sym typeface="微軟正黑體" pitchFamily="34" charset="-120"/>
              </a:rPr>
              <a:t>/人；由上述成效可看出英華達對於員工的培育與訓練的成效累積</a:t>
            </a:r>
            <a:r>
              <a:rPr lang="zh-TW" altLang="en-US" sz="900" dirty="0" smtClean="0">
                <a:latin typeface="Calibri" pitchFamily="34" charset="0"/>
                <a:sym typeface="微軟正黑體" pitchFamily="34" charset="-120"/>
              </a:rPr>
              <a:t>。</a:t>
            </a:r>
            <a:endParaRPr lang="en-US" altLang="zh-TW" sz="900" dirty="0" smtClean="0">
              <a:latin typeface="Calibri" pitchFamily="34" charset="0"/>
              <a:sym typeface="微軟正黑體" pitchFamily="34" charset="-120"/>
            </a:endParaRPr>
          </a:p>
          <a:p>
            <a:pPr marL="0" indent="265113">
              <a:lnSpc>
                <a:spcPct val="150000"/>
              </a:lnSpc>
              <a:buFont typeface="Arial" charset="0"/>
            </a:pPr>
            <a:r>
              <a:rPr lang="en-US" altLang="zh-TW" sz="900" dirty="0">
                <a:solidFill>
                  <a:srgbClr val="FF0000"/>
                </a:solidFill>
                <a:latin typeface="Calibri" pitchFamily="34" charset="0"/>
                <a:sym typeface="微軟正黑體" pitchFamily="34" charset="-120"/>
              </a:rPr>
              <a:t>2018</a:t>
            </a:r>
            <a:r>
              <a:rPr lang="zh-TW" altLang="en-US" sz="900" dirty="0">
                <a:solidFill>
                  <a:srgbClr val="FF0000"/>
                </a:solidFill>
                <a:latin typeface="Calibri" pitchFamily="34" charset="0"/>
                <a:sym typeface="微軟正黑體" pitchFamily="34" charset="-120"/>
              </a:rPr>
              <a:t>年</a:t>
            </a:r>
            <a:r>
              <a:rPr lang="en-US" altLang="zh-TW" sz="900" dirty="0">
                <a:solidFill>
                  <a:srgbClr val="FF0000"/>
                </a:solidFill>
                <a:latin typeface="Calibri" pitchFamily="34" charset="0"/>
                <a:sym typeface="微軟正黑體" pitchFamily="34" charset="-120"/>
              </a:rPr>
              <a:t>2</a:t>
            </a:r>
            <a:r>
              <a:rPr lang="zh-TW" altLang="en-US" sz="900" dirty="0">
                <a:solidFill>
                  <a:srgbClr val="FF0000"/>
                </a:solidFill>
                <a:latin typeface="Calibri" pitchFamily="34" charset="0"/>
                <a:sym typeface="微軟正黑體" pitchFamily="34" charset="-120"/>
              </a:rPr>
              <a:t>月</a:t>
            </a:r>
            <a:r>
              <a:rPr lang="en-US" altLang="zh-TW" sz="900" dirty="0">
                <a:solidFill>
                  <a:srgbClr val="FF0000"/>
                </a:solidFill>
                <a:latin typeface="Calibri" pitchFamily="34" charset="0"/>
                <a:sym typeface="微軟正黑體" pitchFamily="34" charset="-120"/>
              </a:rPr>
              <a:t>27</a:t>
            </a:r>
            <a:r>
              <a:rPr lang="zh-TW" altLang="en-US" sz="900" dirty="0">
                <a:solidFill>
                  <a:srgbClr val="FF0000"/>
                </a:solidFill>
                <a:latin typeface="Calibri" pitchFamily="34" charset="0"/>
                <a:sym typeface="微軟正黑體" pitchFamily="34" charset="-120"/>
              </a:rPr>
              <a:t>日經勞動檢查違反勞基法第</a:t>
            </a:r>
            <a:r>
              <a:rPr lang="en-US" altLang="zh-TW" sz="900" dirty="0">
                <a:solidFill>
                  <a:srgbClr val="FF0000"/>
                </a:solidFill>
                <a:latin typeface="Calibri" pitchFamily="34" charset="0"/>
                <a:sym typeface="微軟正黑體" pitchFamily="34" charset="-120"/>
              </a:rPr>
              <a:t>24</a:t>
            </a:r>
            <a:r>
              <a:rPr lang="zh-TW" altLang="en-US" sz="900" dirty="0">
                <a:solidFill>
                  <a:srgbClr val="FF0000"/>
                </a:solidFill>
                <a:latin typeface="Calibri" pitchFamily="34" charset="0"/>
                <a:sym typeface="微軟正黑體" pitchFamily="34" charset="-120"/>
              </a:rPr>
              <a:t>條規定</a:t>
            </a:r>
            <a:r>
              <a:rPr lang="en-US" altLang="zh-TW" sz="900" dirty="0">
                <a:solidFill>
                  <a:srgbClr val="FF0000"/>
                </a:solidFill>
                <a:latin typeface="Calibri" pitchFamily="34" charset="0"/>
                <a:sym typeface="微軟正黑體" pitchFamily="34" charset="-120"/>
              </a:rPr>
              <a:t>-</a:t>
            </a:r>
            <a:r>
              <a:rPr lang="zh-TW" altLang="en-US" sz="900" dirty="0">
                <a:solidFill>
                  <a:srgbClr val="FF0000"/>
                </a:solidFill>
                <a:latin typeface="Calibri" pitchFamily="34" charset="0"/>
                <a:sym typeface="微軟正黑體" pitchFamily="34" charset="-120"/>
              </a:rPr>
              <a:t>雇主延長勞工工作時間</a:t>
            </a:r>
            <a:r>
              <a:rPr lang="en-US" altLang="zh-TW" sz="900" dirty="0">
                <a:solidFill>
                  <a:srgbClr val="FF0000"/>
                </a:solidFill>
                <a:latin typeface="Calibri" pitchFamily="34" charset="0"/>
                <a:sym typeface="微軟正黑體" pitchFamily="34" charset="-120"/>
              </a:rPr>
              <a:t>,</a:t>
            </a:r>
            <a:r>
              <a:rPr lang="zh-TW" altLang="en-US" sz="900" dirty="0">
                <a:solidFill>
                  <a:srgbClr val="FF0000"/>
                </a:solidFill>
                <a:latin typeface="Calibri" pitchFamily="34" charset="0"/>
                <a:sym typeface="微軟正黑體" pitchFamily="34" charset="-120"/>
              </a:rPr>
              <a:t>其延長工作時間之工資未依標準</a:t>
            </a:r>
            <a:r>
              <a:rPr lang="zh-TW" altLang="en-US" sz="900" dirty="0" smtClean="0">
                <a:solidFill>
                  <a:srgbClr val="FF0000"/>
                </a:solidFill>
                <a:latin typeface="Calibri" pitchFamily="34" charset="0"/>
                <a:sym typeface="微軟正黑體" pitchFamily="34" charset="-120"/>
              </a:rPr>
              <a:t>加給，裁罰新台幣</a:t>
            </a:r>
            <a:r>
              <a:rPr lang="en-US" altLang="zh-TW" sz="900" dirty="0" smtClean="0">
                <a:solidFill>
                  <a:srgbClr val="FF0000"/>
                </a:solidFill>
                <a:latin typeface="Calibri" pitchFamily="34" charset="0"/>
                <a:sym typeface="微軟正黑體" pitchFamily="34" charset="-120"/>
              </a:rPr>
              <a:t>5</a:t>
            </a:r>
            <a:r>
              <a:rPr lang="zh-TW" altLang="en-US" sz="900" dirty="0" smtClean="0">
                <a:solidFill>
                  <a:srgbClr val="FF0000"/>
                </a:solidFill>
                <a:latin typeface="Calibri" pitchFamily="34" charset="0"/>
                <a:sym typeface="微軟正黑體" pitchFamily="34" charset="-120"/>
              </a:rPr>
              <a:t>萬元整，已進行改善調整加班計算，依勞基法標準進行核算</a:t>
            </a:r>
            <a:r>
              <a:rPr lang="zh-TW" altLang="en-US" sz="900" dirty="0">
                <a:latin typeface="Calibri" pitchFamily="34" charset="0"/>
                <a:sym typeface="微軟正黑體" pitchFamily="34" charset="-120"/>
              </a:rPr>
              <a:t>。	</a:t>
            </a:r>
          </a:p>
          <a:p>
            <a:pPr marL="0" indent="265113">
              <a:lnSpc>
                <a:spcPct val="150000"/>
              </a:lnSpc>
              <a:buFont typeface="Arial" charset="0"/>
            </a:pPr>
            <a:endParaRPr lang="en-US" altLang="zh-TW" sz="900" dirty="0">
              <a:latin typeface="Calibri" pitchFamily="34" charset="0"/>
              <a:sym typeface="微軟正黑體" pitchFamily="34" charset="-120"/>
            </a:endParaRPr>
          </a:p>
          <a:p>
            <a:pPr marL="0" indent="0" algn="just">
              <a:lnSpc>
                <a:spcPct val="150000"/>
              </a:lnSpc>
              <a:spcBef>
                <a:spcPts val="600"/>
              </a:spcBef>
              <a:spcAft>
                <a:spcPts val="600"/>
              </a:spcAft>
            </a:pPr>
            <a:r>
              <a:rPr lang="zh-TW" altLang="en-US" sz="900" b="0" kern="100" dirty="0">
                <a:latin typeface="微軟正黑體"/>
                <a:cs typeface="Arial Unicode MS"/>
              </a:rPr>
              <a:t>         </a:t>
            </a:r>
          </a:p>
        </p:txBody>
      </p:sp>
      <p:sp>
        <p:nvSpPr>
          <p:cNvPr id="5" name="內容版面配置區 4"/>
          <p:cNvSpPr>
            <a:spLocks noGrp="1"/>
          </p:cNvSpPr>
          <p:nvPr>
            <p:ph idx="4294967295"/>
          </p:nvPr>
        </p:nvSpPr>
        <p:spPr>
          <a:xfrm>
            <a:off x="344488" y="764703"/>
            <a:ext cx="3024336" cy="5851525"/>
          </a:xfrm>
          <a:prstGeom prst="rect">
            <a:avLst/>
          </a:prstGeom>
        </p:spPr>
        <p:txBody>
          <a:bodyPr vert="horz" lIns="91440" tIns="45720" rIns="91440" bIns="45720" rtlCol="0">
            <a:normAutofit/>
          </a:bodyPr>
          <a:lstStyle/>
          <a:p>
            <a:pPr marL="0" indent="0">
              <a:lnSpc>
                <a:spcPct val="150000"/>
              </a:lnSpc>
              <a:buNone/>
            </a:pPr>
            <a:r>
              <a:rPr lang="en-US" altLang="zh-TW" sz="1200" b="1" dirty="0">
                <a:latin typeface="微軟正黑體" panose="020B0604030504040204" pitchFamily="34" charset="-120"/>
                <a:ea typeface="微軟正黑體" panose="020B0604030504040204" pitchFamily="34" charset="-120"/>
                <a:sym typeface="微軟正黑體" pitchFamily="34" charset="-120"/>
              </a:rPr>
              <a:t>7.2.2</a:t>
            </a:r>
            <a:r>
              <a:rPr lang="zh-TW" altLang="en-US" sz="1200" b="1" dirty="0">
                <a:latin typeface="微軟正黑體" panose="020B0604030504040204" pitchFamily="34" charset="-120"/>
                <a:ea typeface="微軟正黑體" panose="020B0604030504040204" pitchFamily="34" charset="-120"/>
                <a:sym typeface="微軟正黑體" pitchFamily="34" charset="-120"/>
              </a:rPr>
              <a:t> 人才資源與發展</a:t>
            </a:r>
            <a:endParaRPr lang="en-US" altLang="zh-TW" sz="1200" b="1" dirty="0">
              <a:latin typeface="微軟正黑體" panose="020B0604030504040204" pitchFamily="34" charset="-120"/>
              <a:ea typeface="微軟正黑體" panose="020B0604030504040204" pitchFamily="34" charset="-120"/>
              <a:sym typeface="Calibri" pitchFamily="34" charset="0"/>
            </a:endParaRPr>
          </a:p>
          <a:p>
            <a:pPr marL="0" indent="0">
              <a:lnSpc>
                <a:spcPct val="150000"/>
              </a:lnSpc>
              <a:buNone/>
            </a:pPr>
            <a:r>
              <a:rPr lang="en-US" altLang="zh-TW" sz="1200" b="1" dirty="0">
                <a:latin typeface="微軟正黑體" panose="020B0604030504040204" pitchFamily="34" charset="-120"/>
                <a:ea typeface="微軟正黑體" panose="020B0604030504040204" pitchFamily="34" charset="-120"/>
                <a:sym typeface="Calibri" pitchFamily="34" charset="0"/>
              </a:rPr>
              <a:t>6).</a:t>
            </a:r>
            <a:r>
              <a:rPr lang="zh-TW" altLang="en-US" sz="1200" b="1" dirty="0">
                <a:latin typeface="微軟正黑體" panose="020B0604030504040204" pitchFamily="34" charset="-120"/>
                <a:ea typeface="微軟正黑體" panose="020B0604030504040204" pitchFamily="34" charset="-120"/>
                <a:sym typeface="Calibri" pitchFamily="34" charset="0"/>
              </a:rPr>
              <a:t>員工教育訓練</a:t>
            </a:r>
            <a:endParaRPr lang="en-US" altLang="zh-TW" sz="1200" b="1" dirty="0">
              <a:latin typeface="微軟正黑體" panose="020B0604030504040204" pitchFamily="34" charset="-120"/>
              <a:ea typeface="微軟正黑體" panose="020B0604030504040204" pitchFamily="34" charset="-120"/>
              <a:sym typeface="Calibri" pitchFamily="34" charset="0"/>
            </a:endParaRPr>
          </a:p>
          <a:p>
            <a:pPr marL="0" indent="0">
              <a:lnSpc>
                <a:spcPct val="150000"/>
              </a:lnSpc>
              <a:buNone/>
              <a:tabLst>
                <a:tab pos="180975" algn="l"/>
              </a:tabLst>
            </a:pPr>
            <a:r>
              <a:rPr lang="zh-TW" altLang="en-US" sz="900" dirty="0">
                <a:latin typeface="微軟正黑體" panose="020B0604030504040204" pitchFamily="34" charset="-120"/>
                <a:ea typeface="微軟正黑體" panose="020B0604030504040204" pitchFamily="34" charset="-120"/>
              </a:rPr>
              <a:t>在教育訓練課程方面分為企業組織文化訓練、專業能力訓練、集會式管理能力與軟性課程訓練四大類課程。                                                                                 </a:t>
            </a:r>
            <a:r>
              <a:rPr lang="en-US" altLang="zh-TW" sz="900" dirty="0">
                <a:latin typeface="微軟正黑體" panose="020B0604030504040204" pitchFamily="34" charset="-120"/>
                <a:ea typeface="微軟正黑體" panose="020B0604030504040204" pitchFamily="34" charset="-120"/>
              </a:rPr>
              <a:t>(1). </a:t>
            </a:r>
            <a:r>
              <a:rPr lang="zh-TW" altLang="en-US" sz="900" dirty="0">
                <a:latin typeface="微軟正黑體" panose="020B0604030504040204" pitchFamily="34" charset="-120"/>
                <a:ea typeface="微軟正黑體" panose="020B0604030504040204" pitchFamily="34" charset="-120"/>
              </a:rPr>
              <a:t>企業組織文化：新人到職時，藉由課程了解公司組織、企業文化等。</a:t>
            </a:r>
            <a:r>
              <a:rPr lang="en-US" altLang="zh-TW" sz="900" dirty="0">
                <a:latin typeface="微軟正黑體" panose="020B0604030504040204" pitchFamily="34" charset="-120"/>
                <a:ea typeface="微軟正黑體" panose="020B0604030504040204" pitchFamily="34" charset="-120"/>
              </a:rPr>
              <a:t>(2). </a:t>
            </a:r>
            <a:r>
              <a:rPr lang="zh-TW" altLang="en-US" sz="900" dirty="0">
                <a:latin typeface="微軟正黑體" panose="020B0604030504040204" pitchFamily="34" charset="-120"/>
                <a:ea typeface="微軟正黑體" panose="020B0604030504040204" pitchFamily="34" charset="-120"/>
              </a:rPr>
              <a:t>專業能力訓練：透過內、外訓加強專業知識及能力的累積，並展開</a:t>
            </a:r>
            <a:r>
              <a:rPr lang="en-US" altLang="zh-TW" sz="900" dirty="0">
                <a:latin typeface="微軟正黑體" panose="020B0604030504040204" pitchFamily="34" charset="-120"/>
                <a:ea typeface="微軟正黑體" panose="020B0604030504040204" pitchFamily="34" charset="-120"/>
              </a:rPr>
              <a:t>ENG University</a:t>
            </a:r>
            <a:r>
              <a:rPr lang="zh-TW" altLang="en-US" sz="900" dirty="0">
                <a:latin typeface="微軟正黑體" panose="020B0604030504040204" pitchFamily="34" charset="-120"/>
                <a:ea typeface="微軟正黑體" panose="020B0604030504040204" pitchFamily="34" charset="-120"/>
              </a:rPr>
              <a:t>課程培訓，加強</a:t>
            </a:r>
            <a:r>
              <a:rPr lang="en-US" altLang="zh-TW" sz="900" dirty="0">
                <a:latin typeface="微軟正黑體" panose="020B0604030504040204" pitchFamily="34" charset="-120"/>
                <a:ea typeface="微軟正黑體" panose="020B0604030504040204" pitchFamily="34" charset="-120"/>
              </a:rPr>
              <a:t>ENG</a:t>
            </a:r>
            <a:r>
              <a:rPr lang="zh-TW" altLang="en-US" sz="900" dirty="0">
                <a:latin typeface="微軟正黑體" panose="020B0604030504040204" pitchFamily="34" charset="-120"/>
                <a:ea typeface="微軟正黑體" panose="020B0604030504040204" pitchFamily="34" charset="-120"/>
              </a:rPr>
              <a:t>專業能力。</a:t>
            </a:r>
            <a:r>
              <a:rPr lang="en-US" altLang="zh-TW" sz="900" dirty="0">
                <a:latin typeface="微軟正黑體" panose="020B0604030504040204" pitchFamily="34" charset="-120"/>
                <a:ea typeface="微軟正黑體" panose="020B0604030504040204" pitchFamily="34" charset="-120"/>
              </a:rPr>
              <a:t>(3).</a:t>
            </a:r>
            <a:r>
              <a:rPr lang="zh-TW" altLang="en-US" sz="900" dirty="0">
                <a:latin typeface="微軟正黑體" panose="020B0604030504040204" pitchFamily="34" charset="-120"/>
                <a:ea typeface="微軟正黑體" panose="020B0604030504040204" pitchFamily="34" charset="-120"/>
              </a:rPr>
              <a:t>集會式管理能力：技術研討會主要目的是為研發工程人員及主管帶來新的科技應用與產品技術趨勢預測，管理研討會則能幫助公司同仁們準確掌握科技產業的脈動，贏得先機創造契機。</a:t>
            </a:r>
            <a:r>
              <a:rPr lang="en-US" altLang="zh-TW" sz="900" dirty="0">
                <a:latin typeface="微軟正黑體" panose="020B0604030504040204" pitchFamily="34" charset="-120"/>
                <a:ea typeface="微軟正黑體" panose="020B0604030504040204" pitchFamily="34" charset="-120"/>
              </a:rPr>
              <a:t>(4). </a:t>
            </a:r>
            <a:r>
              <a:rPr lang="zh-TW" altLang="en-US" sz="900" dirty="0">
                <a:latin typeface="微軟正黑體" panose="020B0604030504040204" pitchFamily="34" charset="-120"/>
                <a:ea typeface="微軟正黑體" panose="020B0604030504040204" pitchFamily="34" charset="-120"/>
              </a:rPr>
              <a:t>軟性課程：包含醫療保健講座、環境保護講座、夜間私塾堂</a:t>
            </a:r>
            <a:r>
              <a:rPr lang="en-US" altLang="zh-TW" sz="900" dirty="0">
                <a:latin typeface="微軟正黑體" panose="020B0604030504040204" pitchFamily="34" charset="-120"/>
                <a:ea typeface="微軟正黑體" panose="020B0604030504040204" pitchFamily="34" charset="-120"/>
              </a:rPr>
              <a:t>(DIY</a:t>
            </a:r>
            <a:r>
              <a:rPr lang="zh-TW" altLang="en-US" sz="900" dirty="0">
                <a:latin typeface="微軟正黑體" panose="020B0604030504040204" pitchFamily="34" charset="-120"/>
                <a:ea typeface="微軟正黑體" panose="020B0604030504040204" pitchFamily="34" charset="-120"/>
              </a:rPr>
              <a:t>手作課程</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等。</a:t>
            </a:r>
            <a:endParaRPr lang="en-US" altLang="zh-TW" sz="900" dirty="0">
              <a:solidFill>
                <a:srgbClr val="000000"/>
              </a:solidFill>
              <a:latin typeface="微軟正黑體" panose="020B0604030504040204" pitchFamily="34" charset="-120"/>
              <a:ea typeface="微軟正黑體" panose="020B0604030504040204" pitchFamily="34" charset="-120"/>
              <a:sym typeface="微軟正黑體" pitchFamily="34" charset="-120"/>
            </a:endParaRPr>
          </a:p>
          <a:p>
            <a:pPr marL="0" indent="0">
              <a:lnSpc>
                <a:spcPct val="150000"/>
              </a:lnSpc>
              <a:buNone/>
              <a:tabLst>
                <a:tab pos="180975" algn="l"/>
              </a:tabLst>
            </a:pPr>
            <a:r>
              <a:rPr lang="zh-TW" altLang="en-US" sz="900" dirty="0">
                <a:solidFill>
                  <a:srgbClr val="000000"/>
                </a:solidFill>
                <a:latin typeface="微軟正黑體" panose="020B0604030504040204" pitchFamily="34" charset="-120"/>
                <a:ea typeface="微軟正黑體" panose="020B0604030504040204" pitchFamily="34" charset="-120"/>
                <a:sym typeface="微軟正黑體" pitchFamily="34" charset="-120"/>
              </a:rPr>
              <a:t>在浦東廠，特別</a:t>
            </a:r>
            <a:r>
              <a:rPr lang="zh-CN" altLang="en-US" sz="900" dirty="0">
                <a:latin typeface="微軟正黑體" panose="020B0604030504040204" pitchFamily="34" charset="-120"/>
                <a:ea typeface="微軟正黑體" panose="020B0604030504040204" pitchFamily="34" charset="-120"/>
              </a:rPr>
              <a:t>採用多樣化的培訓方式，包含新人培訓、企業內外部培訓、晉升培訓等。</a:t>
            </a:r>
            <a:r>
              <a:rPr lang="en-US" altLang="zh-CN" sz="900" dirty="0" smtClean="0">
                <a:latin typeface="微軟正黑體" panose="020B0604030504040204" pitchFamily="34" charset="-120"/>
                <a:ea typeface="微軟正黑體" panose="020B0604030504040204" pitchFamily="34" charset="-120"/>
              </a:rPr>
              <a:t>2018</a:t>
            </a:r>
            <a:r>
              <a:rPr lang="zh-TW" altLang="en-US" sz="900" dirty="0" smtClean="0">
                <a:latin typeface="微軟正黑體" panose="020B0604030504040204" pitchFamily="34" charset="-120"/>
                <a:ea typeface="微軟正黑體" panose="020B0604030504040204" pitchFamily="34" charset="-120"/>
              </a:rPr>
              <a:t>年度</a:t>
            </a:r>
            <a:r>
              <a:rPr lang="zh-TW" altLang="en-US" sz="900" dirty="0">
                <a:latin typeface="微軟正黑體" panose="020B0604030504040204" pitchFamily="34" charset="-120"/>
                <a:ea typeface="微軟正黑體" panose="020B0604030504040204" pitchFamily="34" charset="-120"/>
              </a:rPr>
              <a:t>規劃下列課程</a:t>
            </a:r>
            <a:r>
              <a:rPr lang="en-US" altLang="zh-TW" sz="900" dirty="0">
                <a:latin typeface="微軟正黑體" panose="020B0604030504040204" pitchFamily="34" charset="-120"/>
                <a:ea typeface="微軟正黑體" panose="020B0604030504040204" pitchFamily="34" charset="-120"/>
              </a:rPr>
              <a:t>:</a:t>
            </a:r>
          </a:p>
          <a:p>
            <a:pPr marL="0" indent="0">
              <a:lnSpc>
                <a:spcPct val="150000"/>
              </a:lnSpc>
              <a:buNone/>
              <a:tabLst>
                <a:tab pos="180975" algn="l"/>
              </a:tabLst>
            </a:pPr>
            <a:r>
              <a:rPr lang="en-US" altLang="zh-TW" sz="900" dirty="0">
                <a:latin typeface="微軟正黑體" panose="020B0604030504040204" pitchFamily="34" charset="-120"/>
                <a:ea typeface="微軟正黑體" panose="020B0604030504040204" pitchFamily="34" charset="-120"/>
              </a:rPr>
              <a:t>(</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1).</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品管課程。中高階管理層進行品管培訓，加強品質管理能力。</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	(2).ENG University</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課程。</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EE/ME</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人員專項培訓，加強</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ENG</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同仁的專業知識。</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(3).</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特種崗位人才培育。安排特種崗位人員外訓，強化崗位技能。</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(4).</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法律法規的更新及宣導。對</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17</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年最新的法律法規做全廠區宣導。</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(5).</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學習園地</a:t>
            </a:r>
            <a:r>
              <a:rPr lang="zh-TW" altLang="en-US" sz="9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課程</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。學歷提升、豐富員工業餘</a:t>
            </a:r>
            <a:r>
              <a:rPr lang="zh-TW" altLang="en-US" sz="9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生活等。</a:t>
            </a:r>
            <a:endParaRPr lang="en-US" altLang="zh-TW" sz="9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endParaRPr>
          </a:p>
          <a:p>
            <a:pPr marL="0" indent="0">
              <a:lnSpc>
                <a:spcPct val="150000"/>
              </a:lnSpc>
              <a:buNone/>
              <a:tabLst>
                <a:tab pos="180975" algn="l"/>
              </a:tabLst>
            </a:pPr>
            <a:r>
              <a:rPr lang="zh-TW" altLang="en-US" sz="900" kern="100" dirty="0" smtClean="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        南京</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廠區在</a:t>
            </a:r>
            <a:r>
              <a:rPr lang="en-US" altLang="zh-TW"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2018</a:t>
            </a:r>
            <a:r>
              <a:rPr lang="zh-TW" altLang="en-US" sz="900" kern="100" dirty="0">
                <a:solidFill>
                  <a:prstClr val="black">
                    <a:lumMod val="95000"/>
                    <a:lumOff val="5000"/>
                  </a:prstClr>
                </a:solidFill>
                <a:latin typeface="微軟正黑體" panose="020B0604030504040204" pitchFamily="34" charset="-120"/>
                <a:ea typeface="微軟正黑體" panose="020B0604030504040204" pitchFamily="34" charset="-120"/>
                <a:cs typeface="Arial Unicode MS"/>
              </a:rPr>
              <a:t>年度發展了連接管理策略與訓練規劃，除了組織關於新人入職培訓、領導力提升培訓外，另外還針對各部門內部需求開展了很多專業技能的培訓</a:t>
            </a:r>
          </a:p>
        </p:txBody>
      </p:sp>
      <p:sp>
        <p:nvSpPr>
          <p:cNvPr id="9" name="標題 3"/>
          <p:cNvSpPr>
            <a:spLocks noGrp="1"/>
          </p:cNvSpPr>
          <p:nvPr>
            <p:ph type="title"/>
          </p:nvPr>
        </p:nvSpPr>
        <p:spPr/>
        <p:txBody>
          <a:bodyPr vert="horz" lIns="91440" tIns="45720" rIns="91440" bIns="45720" rtlCol="0" anchor="ctr">
            <a:normAutofit/>
          </a:bodyPr>
          <a:lstStyle/>
          <a:p>
            <a:r>
              <a:rPr lang="en-US" altLang="zh-TW" dirty="0">
                <a:solidFill>
                  <a:schemeClr val="tx1"/>
                </a:solidFill>
              </a:rPr>
              <a:t>7.2 </a:t>
            </a:r>
            <a:r>
              <a:rPr lang="zh-TW" altLang="en-US" dirty="0">
                <a:solidFill>
                  <a:schemeClr val="tx1"/>
                </a:solidFill>
              </a:rPr>
              <a:t>英華達公司</a:t>
            </a:r>
          </a:p>
        </p:txBody>
      </p:sp>
      <p:pic>
        <p:nvPicPr>
          <p:cNvPr id="10" name="Picture 3" descr="E:\永续报告书\2018\cyz\fl\CSR訓練圖表.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825" y="871290"/>
            <a:ext cx="3240358" cy="1786603"/>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p:cNvSpPr txBox="1"/>
          <p:nvPr/>
        </p:nvSpPr>
        <p:spPr>
          <a:xfrm>
            <a:off x="7286630" y="563513"/>
            <a:ext cx="1441420" cy="307777"/>
          </a:xfrm>
          <a:prstGeom prst="rect">
            <a:avLst/>
          </a:prstGeom>
          <a:solidFill>
            <a:srgbClr val="00B050"/>
          </a:solidFill>
        </p:spPr>
        <p:txBody>
          <a:bodyPr wrap="none" rtlCol="0">
            <a:spAutoFit/>
          </a:bodyPr>
          <a:lstStyle/>
          <a:p>
            <a:r>
              <a:rPr lang="zh-TW" altLang="en-US" sz="1400" b="1" dirty="0"/>
              <a:t>訓練系統與架構</a:t>
            </a:r>
          </a:p>
        </p:txBody>
      </p:sp>
      <p:sp>
        <p:nvSpPr>
          <p:cNvPr id="14" name="文字方塊 1"/>
          <p:cNvSpPr>
            <a:spLocks noChangeArrowheads="1"/>
          </p:cNvSpPr>
          <p:nvPr/>
        </p:nvSpPr>
        <p:spPr bwMode="auto">
          <a:xfrm>
            <a:off x="6729705" y="5229200"/>
            <a:ext cx="291566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buFont typeface="Arial" charset="0"/>
            </a:pPr>
            <a:r>
              <a:rPr kumimoji="0" lang="zh-TW" altLang="en-US" sz="800" dirty="0">
                <a:solidFill>
                  <a:srgbClr val="000000"/>
                </a:solidFill>
                <a:latin typeface="微軟正黑體" pitchFamily="34" charset="-120"/>
                <a:ea typeface="SimSun" pitchFamily="2" charset="-122"/>
                <a:sym typeface="Calibri" pitchFamily="34" charset="0"/>
              </a:rPr>
              <a:t>圖表</a:t>
            </a:r>
            <a:r>
              <a:rPr kumimoji="0" lang="en-US" altLang="zh-TW" sz="800" dirty="0">
                <a:solidFill>
                  <a:srgbClr val="000000"/>
                </a:solidFill>
                <a:latin typeface="微軟正黑體" pitchFamily="34" charset="-120"/>
                <a:ea typeface="SimSun" pitchFamily="2" charset="-122"/>
                <a:sym typeface="Calibri" pitchFamily="34" charset="0"/>
              </a:rPr>
              <a:t>3</a:t>
            </a:r>
            <a:r>
              <a:rPr kumimoji="0" lang="zh-TW" altLang="en-US" sz="800" dirty="0">
                <a:solidFill>
                  <a:srgbClr val="000000"/>
                </a:solidFill>
                <a:latin typeface="微軟正黑體" pitchFamily="34" charset="-120"/>
                <a:ea typeface="SimSun" pitchFamily="2" charset="-122"/>
                <a:sym typeface="Calibri" pitchFamily="34" charset="0"/>
              </a:rPr>
              <a:t>. 依員工類別 台灣、大陸地區 平均教育時數統計</a:t>
            </a:r>
          </a:p>
        </p:txBody>
      </p:sp>
      <p:sp>
        <p:nvSpPr>
          <p:cNvPr id="11" name="文字方塊 10"/>
          <p:cNvSpPr txBox="1"/>
          <p:nvPr/>
        </p:nvSpPr>
        <p:spPr>
          <a:xfrm>
            <a:off x="2031807" y="404664"/>
            <a:ext cx="2129105"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404-1</a:t>
            </a:r>
            <a:r>
              <a:rPr lang="zh-TW" altLang="en-US" sz="1100" dirty="0">
                <a:latin typeface="微軟正黑體" panose="020B0604030504040204" pitchFamily="34" charset="-120"/>
                <a:ea typeface="微軟正黑體" panose="020B0604030504040204" pitchFamily="34" charset="-120"/>
              </a:rPr>
              <a:t>員工年</a:t>
            </a:r>
            <a:r>
              <a:rPr lang="zh-TW" altLang="en-US" sz="1100" dirty="0" smtClean="0">
                <a:latin typeface="微軟正黑體" panose="020B0604030504040204" pitchFamily="34" charset="-120"/>
                <a:ea typeface="微軟正黑體" panose="020B0604030504040204" pitchFamily="34" charset="-120"/>
              </a:rPr>
              <a:t>均受訓時數</a:t>
            </a:r>
            <a:endParaRPr lang="zh-TW" altLang="en-US" sz="11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242957" y="404664"/>
            <a:ext cx="2726267"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404-2 </a:t>
            </a:r>
            <a:r>
              <a:rPr lang="zh-TW" altLang="en-US" sz="1100" dirty="0" smtClean="0">
                <a:latin typeface="微軟正黑體" panose="020B0604030504040204" pitchFamily="34" charset="-120"/>
                <a:ea typeface="微軟正黑體" panose="020B0604030504040204" pitchFamily="34" charset="-120"/>
              </a:rPr>
              <a:t>提升</a:t>
            </a:r>
            <a:r>
              <a:rPr lang="zh-TW" altLang="en-US" sz="1100" dirty="0">
                <a:latin typeface="微軟正黑體" panose="020B0604030504040204" pitchFamily="34" charset="-120"/>
                <a:ea typeface="微軟正黑體" panose="020B0604030504040204" pitchFamily="34" charset="-120"/>
              </a:rPr>
              <a:t>員工職能及過渡協助方案</a:t>
            </a:r>
          </a:p>
        </p:txBody>
      </p:sp>
      <p:graphicFrame>
        <p:nvGraphicFramePr>
          <p:cNvPr id="4" name="表格 3"/>
          <p:cNvGraphicFramePr>
            <a:graphicFrameLocks noGrp="1"/>
          </p:cNvGraphicFramePr>
          <p:nvPr>
            <p:extLst>
              <p:ext uri="{D42A27DB-BD31-4B8C-83A1-F6EECF244321}">
                <p14:modId xmlns:p14="http://schemas.microsoft.com/office/powerpoint/2010/main" val="2302255407"/>
              </p:ext>
            </p:extLst>
          </p:nvPr>
        </p:nvGraphicFramePr>
        <p:xfrm>
          <a:off x="6428824" y="2745083"/>
          <a:ext cx="3240359" cy="2334431"/>
        </p:xfrm>
        <a:graphic>
          <a:graphicData uri="http://schemas.openxmlformats.org/drawingml/2006/table">
            <a:tbl>
              <a:tblPr/>
              <a:tblGrid>
                <a:gridCol w="1188472"/>
                <a:gridCol w="294146"/>
                <a:gridCol w="596103"/>
                <a:gridCol w="550250"/>
                <a:gridCol w="611388"/>
              </a:tblGrid>
              <a:tr h="260303">
                <a:tc gridSpan="5">
                  <a:txBody>
                    <a:bodyPr/>
                    <a:lstStyle/>
                    <a:p>
                      <a:pPr algn="ctr" fontAlgn="ctr"/>
                      <a:r>
                        <a:rPr lang="en-US" altLang="zh-TW" sz="1200" b="1" i="0" u="none" strike="noStrike" dirty="0">
                          <a:solidFill>
                            <a:srgbClr val="000000"/>
                          </a:solidFill>
                          <a:effectLst/>
                          <a:latin typeface="微軟正黑體"/>
                        </a:rPr>
                        <a:t>2018</a:t>
                      </a:r>
                      <a:r>
                        <a:rPr lang="zh-TW" altLang="en-US" sz="1200" b="1" i="0" u="none" strike="noStrike" dirty="0">
                          <a:solidFill>
                            <a:srgbClr val="000000"/>
                          </a:solidFill>
                          <a:effectLst/>
                          <a:latin typeface="微軟正黑體"/>
                        </a:rPr>
                        <a:t>依員工類別訓練時數統計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6088">
                <a:tc rowSpan="2">
                  <a:txBody>
                    <a:bodyPr/>
                    <a:lstStyle/>
                    <a:p>
                      <a:pPr algn="ctr" fontAlgn="ctr"/>
                      <a:r>
                        <a:rPr lang="zh-TW" altLang="en-US" sz="900" b="1" i="0" u="none" strike="noStrike">
                          <a:solidFill>
                            <a:srgbClr val="000000"/>
                          </a:solidFill>
                          <a:effectLst/>
                          <a:latin typeface="微軟正黑體"/>
                        </a:rPr>
                        <a:t>員工類別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zh-TW" altLang="en-US" sz="900" b="1" i="0" u="none" strike="noStrike">
                          <a:solidFill>
                            <a:srgbClr val="000000"/>
                          </a:solidFill>
                          <a:effectLst/>
                          <a:latin typeface="微軟正黑體"/>
                        </a:rPr>
                        <a:t>性別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zh-TW" altLang="en-US" sz="900" b="1" i="0" u="none" strike="noStrike">
                          <a:solidFill>
                            <a:srgbClr val="000000"/>
                          </a:solidFill>
                          <a:effectLst/>
                          <a:latin typeface="微軟正黑體"/>
                        </a:rPr>
                        <a:t>平均每人受訓時數</a:t>
                      </a:r>
                      <a:r>
                        <a:rPr lang="en-US" altLang="zh-TW" sz="900" b="1" i="0" u="none" strike="noStrike">
                          <a:solidFill>
                            <a:srgbClr val="000000"/>
                          </a:solidFill>
                          <a:effectLst/>
                          <a:latin typeface="微軟正黑體"/>
                        </a:rPr>
                        <a:t>(</a:t>
                      </a:r>
                      <a:r>
                        <a:rPr lang="zh-TW" altLang="en-US" sz="900" b="1" i="0" u="none" strike="noStrike">
                          <a:solidFill>
                            <a:srgbClr val="000000"/>
                          </a:solidFill>
                          <a:effectLst/>
                          <a:latin typeface="微軟正黑體"/>
                        </a:rPr>
                        <a:t>小時</a:t>
                      </a:r>
                      <a:r>
                        <a:rPr lang="en-US" altLang="zh-TW" sz="900" b="1"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r>
              <a:tr h="176088">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900" b="1" i="0" u="none" strike="noStrike">
                          <a:solidFill>
                            <a:srgbClr val="000000"/>
                          </a:solidFill>
                          <a:effectLst/>
                          <a:latin typeface="微軟正黑體"/>
                        </a:rPr>
                        <a:t>台灣地區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TW" altLang="en-US" sz="900" b="1" i="0" u="none" strike="noStrike">
                          <a:solidFill>
                            <a:srgbClr val="000000"/>
                          </a:solidFill>
                          <a:effectLst/>
                          <a:latin typeface="微軟正黑體"/>
                        </a:rPr>
                        <a:t>浦東廠區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900" b="1" i="0" u="none" strike="noStrike">
                          <a:solidFill>
                            <a:srgbClr val="000000"/>
                          </a:solidFill>
                          <a:effectLst/>
                          <a:latin typeface="微軟正黑體"/>
                        </a:rPr>
                        <a:t>南京廠區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rowSpan="2">
                  <a:txBody>
                    <a:bodyPr/>
                    <a:lstStyle/>
                    <a:p>
                      <a:pPr algn="ctr" fontAlgn="ctr"/>
                      <a:r>
                        <a:rPr lang="zh-TW" altLang="en-US" sz="800" b="0" i="0" u="none" strike="noStrike" dirty="0">
                          <a:solidFill>
                            <a:srgbClr val="000000"/>
                          </a:solidFill>
                          <a:effectLst/>
                          <a:latin typeface="微軟正黑體"/>
                        </a:rPr>
                        <a:t>高階主管</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處級以上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微軟正黑體"/>
                        </a:rPr>
                        <a:t>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11.93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29.50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70.68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a:rPr>
                        <a:t>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15.10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dirty="0" smtClean="0">
                          <a:solidFill>
                            <a:srgbClr val="000000"/>
                          </a:solidFill>
                          <a:effectLst/>
                          <a:latin typeface="微軟正黑體"/>
                        </a:rPr>
                        <a:t>-</a:t>
                      </a:r>
                      <a:endParaRPr lang="en-US" altLang="zh-TW" sz="900" b="0" i="0" u="none" strike="noStrike" dirty="0">
                        <a:solidFill>
                          <a:srgbClr val="000000"/>
                        </a:solidFill>
                        <a:effectLst/>
                        <a:latin typeface="微軟正黑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43.70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rowSpan="2">
                  <a:txBody>
                    <a:bodyPr/>
                    <a:lstStyle/>
                    <a:p>
                      <a:pPr algn="ctr" fontAlgn="ctr"/>
                      <a:r>
                        <a:rPr lang="zh-TW" altLang="en-US" sz="800" b="0" i="0" u="none" strike="noStrike" dirty="0">
                          <a:solidFill>
                            <a:srgbClr val="000000"/>
                          </a:solidFill>
                          <a:effectLst/>
                          <a:latin typeface="微軟正黑體"/>
                        </a:rPr>
                        <a:t>中階主管</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經</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副理、課級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微軟正黑體"/>
                        </a:rPr>
                        <a:t>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22.49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dirty="0">
                          <a:solidFill>
                            <a:srgbClr val="000000"/>
                          </a:solidFill>
                          <a:effectLst/>
                          <a:latin typeface="微軟正黑體"/>
                        </a:rPr>
                        <a:t>231.30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22.33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a:rPr>
                        <a:t>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25.32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300.38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20.75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rowSpan="2">
                  <a:txBody>
                    <a:bodyPr/>
                    <a:lstStyle/>
                    <a:p>
                      <a:pPr algn="ctr" fontAlgn="ctr"/>
                      <a:r>
                        <a:rPr lang="zh-TW" altLang="en-US" sz="800" b="0" i="0" u="none" strike="noStrike" dirty="0">
                          <a:solidFill>
                            <a:srgbClr val="000000"/>
                          </a:solidFill>
                          <a:effectLst/>
                          <a:latin typeface="微軟正黑體"/>
                        </a:rPr>
                        <a:t>一般職員</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間接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微軟正黑體"/>
                        </a:rPr>
                        <a:t>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25.61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29.30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24.60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a:rPr>
                        <a:t>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27.92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28.97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25.25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rowSpan="2">
                  <a:txBody>
                    <a:bodyPr/>
                    <a:lstStyle/>
                    <a:p>
                      <a:pPr algn="ctr" fontAlgn="ctr"/>
                      <a:r>
                        <a:rPr lang="zh-TW" altLang="en-US" sz="800" b="0" i="0" u="none" strike="noStrike" dirty="0">
                          <a:solidFill>
                            <a:srgbClr val="000000"/>
                          </a:solidFill>
                          <a:effectLst/>
                          <a:latin typeface="微軟正黑體"/>
                        </a:rPr>
                        <a:t>一般職員</a:t>
                      </a:r>
                      <a:r>
                        <a:rPr lang="en-US" altLang="zh-TW" sz="800" b="0" i="0" u="none" strike="noStrike" dirty="0">
                          <a:solidFill>
                            <a:srgbClr val="000000"/>
                          </a:solidFill>
                          <a:effectLst/>
                          <a:latin typeface="微軟正黑體"/>
                        </a:rPr>
                        <a:t>-</a:t>
                      </a:r>
                      <a:r>
                        <a:rPr lang="zh-TW" altLang="en-US" sz="800" b="0" i="0" u="none" strike="noStrike" dirty="0">
                          <a:solidFill>
                            <a:srgbClr val="000000"/>
                          </a:solidFill>
                          <a:effectLst/>
                          <a:latin typeface="微軟正黑體"/>
                        </a:rPr>
                        <a:t>直接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微軟正黑體"/>
                        </a:rPr>
                        <a:t>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27.95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58.95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a:rPr>
                        <a:t>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34.57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46.33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6088">
                <a:tc rowSpan="2">
                  <a:txBody>
                    <a:bodyPr/>
                    <a:lstStyle/>
                    <a:p>
                      <a:pPr algn="ctr" fontAlgn="ctr"/>
                      <a:r>
                        <a:rPr lang="zh-TW" altLang="en-US" sz="800" b="0" i="0" u="none" strike="noStrike" dirty="0">
                          <a:solidFill>
                            <a:srgbClr val="000000"/>
                          </a:solidFill>
                          <a:effectLst/>
                          <a:latin typeface="微軟正黑體"/>
                        </a:rPr>
                        <a:t>所有員工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微軟正黑體"/>
                        </a:rPr>
                        <a:t>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21.06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30.32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a:solidFill>
                            <a:srgbClr val="000000"/>
                          </a:solidFill>
                          <a:effectLst/>
                          <a:latin typeface="微軟正黑體"/>
                        </a:rPr>
                        <a:t>53.12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29164">
                <a:tc vMerge="1">
                  <a:txBody>
                    <a:bodyPr/>
                    <a:lstStyle/>
                    <a:p>
                      <a:endParaRPr lang="zh-TW" altLang="en-US"/>
                    </a:p>
                  </a:txBody>
                  <a:tcPr/>
                </a:tc>
                <a:tc>
                  <a:txBody>
                    <a:bodyPr/>
                    <a:lstStyle/>
                    <a:p>
                      <a:pPr algn="ctr" fontAlgn="ctr"/>
                      <a:r>
                        <a:rPr lang="zh-TW" altLang="en-US" sz="900" b="0" i="0" u="none" strike="noStrike">
                          <a:solidFill>
                            <a:srgbClr val="000000"/>
                          </a:solidFill>
                          <a:effectLst/>
                          <a:latin typeface="微軟正黑體"/>
                        </a:rPr>
                        <a:t>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a:rPr>
                        <a:t>25.21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zh-TW" sz="900" b="0" i="0" u="none" strike="noStrike">
                          <a:solidFill>
                            <a:srgbClr val="000000"/>
                          </a:solidFill>
                          <a:effectLst/>
                          <a:latin typeface="微軟正黑體"/>
                        </a:rPr>
                        <a:t>37.27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900" b="0" i="0" u="none" strike="noStrike" dirty="0">
                          <a:solidFill>
                            <a:srgbClr val="000000"/>
                          </a:solidFill>
                          <a:effectLst/>
                          <a:latin typeface="微軟正黑體"/>
                        </a:rPr>
                        <a:t>41.74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210663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5"/>
          <p:cNvGraphicFramePr>
            <a:graphicFrameLocks/>
          </p:cNvGraphicFramePr>
          <p:nvPr>
            <p:extLst>
              <p:ext uri="{D42A27DB-BD31-4B8C-83A1-F6EECF244321}">
                <p14:modId xmlns:p14="http://schemas.microsoft.com/office/powerpoint/2010/main" val="1744529063"/>
              </p:ext>
            </p:extLst>
          </p:nvPr>
        </p:nvGraphicFramePr>
        <p:xfrm>
          <a:off x="430824" y="1025522"/>
          <a:ext cx="9130687" cy="3833408"/>
        </p:xfrm>
        <a:graphic>
          <a:graphicData uri="http://schemas.openxmlformats.org/drawingml/2006/table">
            <a:tbl>
              <a:tblPr firstRow="1" bandRow="1">
                <a:tableStyleId>{5C22544A-7EE6-4342-B048-85BDC9FD1C3A}</a:tableStyleId>
              </a:tblPr>
              <a:tblGrid>
                <a:gridCol w="2687972">
                  <a:extLst>
                    <a:ext uri="{9D8B030D-6E8A-4147-A177-3AD203B41FA5}">
                      <a16:colId xmlns:a16="http://schemas.microsoft.com/office/drawing/2014/main" xmlns="" val="20000"/>
                    </a:ext>
                  </a:extLst>
                </a:gridCol>
                <a:gridCol w="3204883">
                  <a:extLst>
                    <a:ext uri="{9D8B030D-6E8A-4147-A177-3AD203B41FA5}">
                      <a16:colId xmlns:a16="http://schemas.microsoft.com/office/drawing/2014/main" xmlns="" val="20001"/>
                    </a:ext>
                  </a:extLst>
                </a:gridCol>
                <a:gridCol w="3237832">
                  <a:extLst>
                    <a:ext uri="{9D8B030D-6E8A-4147-A177-3AD203B41FA5}">
                      <a16:colId xmlns:a16="http://schemas.microsoft.com/office/drawing/2014/main" xmlns="" val="20002"/>
                    </a:ext>
                  </a:extLst>
                </a:gridCol>
              </a:tblGrid>
              <a:tr h="130969">
                <a:tc>
                  <a:txBody>
                    <a:bodyP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重大主題</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bg1"/>
                          </a:solidFill>
                          <a:latin typeface="微軟正黑體" panose="020B0604030504040204" pitchFamily="34" charset="-120"/>
                          <a:ea typeface="微軟正黑體" panose="020B0604030504040204" pitchFamily="34" charset="-120"/>
                          <a:cs typeface="+mn-cs"/>
                        </a:rPr>
                        <a:t>反貪腐</a:t>
                      </a:r>
                      <a:endParaRPr lang="en-US" altLang="zh-TW" sz="1400" b="1" kern="1200" dirty="0">
                        <a:solidFill>
                          <a:schemeClr val="bg1"/>
                        </a:solidFill>
                        <a:latin typeface="微軟正黑體" panose="020B0604030504040204" pitchFamily="34" charset="-120"/>
                        <a:ea typeface="微軟正黑體" panose="020B0604030504040204" pitchFamily="34" charset="-120"/>
                        <a:cs typeface="+mn-cs"/>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extLst>
                  <a:ext uri="{0D108BD9-81ED-4DB2-BD59-A6C34878D82A}">
                    <a16:rowId xmlns:a16="http://schemas.microsoft.com/office/drawing/2014/main" xmlns="" val="10000"/>
                  </a:ext>
                </a:extLst>
              </a:tr>
              <a:tr h="110760">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管理方針項目</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1100" u="none" dirty="0">
                          <a:solidFill>
                            <a:schemeClr val="tx1"/>
                          </a:solidFill>
                          <a:latin typeface="微軟正黑體" panose="020B0604030504040204" pitchFamily="34" charset="-120"/>
                          <a:ea typeface="微軟正黑體" panose="020B0604030504040204" pitchFamily="34" charset="-120"/>
                        </a:rPr>
                        <a:t>說明</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2"/>
                  </a:ext>
                </a:extLst>
              </a:tr>
              <a:tr h="110760">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主題的重要性</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zh-TW" altLang="en-US" sz="1000" dirty="0">
                          <a:solidFill>
                            <a:schemeClr val="tx1"/>
                          </a:solidFill>
                          <a:latin typeface="微軟正黑體" panose="020B0604030504040204" pitchFamily="34" charset="-120"/>
                          <a:ea typeface="微軟正黑體" panose="020B0604030504040204" pitchFamily="34" charset="-120"/>
                        </a:rPr>
                        <a:t>誠信共享為公司價值觀，反貪腐為公司經營之重要承諾</a:t>
                      </a:r>
                      <a:r>
                        <a:rPr lang="zh-CN" altLang="en-US" sz="1000" dirty="0">
                          <a:solidFill>
                            <a:schemeClr val="tx1"/>
                          </a:solidFill>
                          <a:latin typeface="微軟正黑體" panose="020B0604030504040204" pitchFamily="34" charset="-120"/>
                          <a:ea typeface="微軟正黑體" panose="020B0604030504040204" pitchFamily="34" charset="-120"/>
                        </a:rPr>
                        <a:t>。</a:t>
                      </a:r>
                      <a:endParaRPr lang="en-US" altLang="zh-TW" sz="1000" dirty="0">
                        <a:solidFill>
                          <a:schemeClr val="tx1"/>
                        </a:solidFill>
                        <a:latin typeface="微軟正黑體" panose="020B0604030504040204" pitchFamily="34" charset="-120"/>
                        <a:ea typeface="微軟正黑體" panose="020B0604030504040204" pitchFamily="34" charset="-120"/>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238751">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管理方法</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zh-TW" altLang="en-US" sz="1000" dirty="0">
                          <a:solidFill>
                            <a:schemeClr val="tx1"/>
                          </a:solidFill>
                          <a:latin typeface="微軟正黑體" panose="020B0604030504040204" pitchFamily="34" charset="-120"/>
                          <a:ea typeface="微軟正黑體" panose="020B0604030504040204" pitchFamily="34" charset="-120"/>
                        </a:rPr>
                        <a:t>訂定「英華達股份有限公司員工行為準則」</a:t>
                      </a:r>
                      <a:r>
                        <a:rPr lang="zh-TW" altLang="en-US" sz="1000" kern="1200" dirty="0">
                          <a:solidFill>
                            <a:schemeClr val="tx1"/>
                          </a:solidFill>
                          <a:latin typeface="微軟正黑體" pitchFamily="34" charset="-120"/>
                          <a:ea typeface="微軟正黑體" pitchFamily="34" charset="-120"/>
                          <a:cs typeface="+mn-cs"/>
                        </a:rPr>
                        <a:t>，規範員工於從事商業行為時應具備的責任，建立誠信企業文化。同時，設立「申訴</a:t>
                      </a:r>
                      <a:r>
                        <a:rPr lang="zh-CN" altLang="en-US" sz="1000" kern="1200" dirty="0">
                          <a:solidFill>
                            <a:schemeClr val="tx1"/>
                          </a:solidFill>
                          <a:latin typeface="微軟正黑體" pitchFamily="34" charset="-120"/>
                          <a:ea typeface="微軟正黑體" pitchFamily="34" charset="-120"/>
                          <a:cs typeface="+mn-cs"/>
                        </a:rPr>
                        <a:t>舉報</a:t>
                      </a:r>
                      <a:r>
                        <a:rPr lang="zh-TW" altLang="en-US" sz="1000" kern="1200" dirty="0">
                          <a:solidFill>
                            <a:schemeClr val="tx1"/>
                          </a:solidFill>
                          <a:latin typeface="微軟正黑體" pitchFamily="34" charset="-120"/>
                          <a:ea typeface="微軟正黑體" pitchFamily="34" charset="-120"/>
                          <a:cs typeface="+mn-cs"/>
                        </a:rPr>
                        <a:t>信箱」控制或評估可能之風險。</a:t>
                      </a:r>
                      <a:endParaRPr lang="zh-TW" altLang="en-US" sz="1000" dirty="0">
                        <a:solidFill>
                          <a:schemeClr val="tx1"/>
                        </a:solidFill>
                        <a:latin typeface="微軟正黑體" panose="020B0604030504040204" pitchFamily="34" charset="-120"/>
                        <a:ea typeface="微軟正黑體" panose="020B0604030504040204" pitchFamily="34" charset="-120"/>
                      </a:endParaRPr>
                    </a:p>
                    <a:p>
                      <a:endParaRPr lang="en-US" altLang="zh-TW" sz="1000" dirty="0">
                        <a:solidFill>
                          <a:schemeClr val="tx1"/>
                        </a:solidFill>
                        <a:latin typeface="微軟正黑體" panose="020B0604030504040204" pitchFamily="34" charset="-120"/>
                        <a:ea typeface="微軟正黑體" panose="020B0604030504040204" pitchFamily="34" charset="-120"/>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3"/>
                  </a:ext>
                </a:extLst>
              </a:tr>
              <a:tr h="110760">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中、長期發展重點</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微軟正黑體" panose="020B0604030504040204" pitchFamily="34" charset="-120"/>
                          <a:ea typeface="微軟正黑體" panose="020B0604030504040204" pitchFamily="34" charset="-120"/>
                        </a:rPr>
                        <a:t>持續進行宣導與培訓，</a:t>
                      </a:r>
                      <a:r>
                        <a:rPr lang="zh-CN" altLang="en-US" sz="1000" dirty="0">
                          <a:solidFill>
                            <a:schemeClr val="tx1"/>
                          </a:solidFill>
                          <a:latin typeface="微軟正黑體" panose="020B0604030504040204" pitchFamily="34" charset="-120"/>
                          <a:ea typeface="微軟正黑體" panose="020B0604030504040204" pitchFamily="34" charset="-120"/>
                        </a:rPr>
                        <a:t>嚴格遵守反貪污之相關法規</a:t>
                      </a:r>
                      <a:r>
                        <a:rPr lang="zh-TW" altLang="en-US" sz="1000" dirty="0">
                          <a:solidFill>
                            <a:schemeClr val="tx1"/>
                          </a:solidFill>
                          <a:latin typeface="微軟正黑體" panose="020B0604030504040204" pitchFamily="34" charset="-120"/>
                          <a:ea typeface="微軟正黑體" panose="020B0604030504040204" pitchFamily="34" charset="-120"/>
                        </a:rPr>
                        <a:t>，落實誠信經營理念。</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4"/>
                  </a:ext>
                </a:extLst>
              </a:tr>
              <a:tr h="110760">
                <a:tc rowSpan="2">
                  <a:txBody>
                    <a:bodyPr/>
                    <a:lstStyle/>
                    <a:p>
                      <a:pPr algn="ctr"/>
                      <a:r>
                        <a:rPr lang="en-US" altLang="zh-TW" sz="1100" dirty="0">
                          <a:solidFill>
                            <a:schemeClr val="tx1"/>
                          </a:solidFill>
                          <a:latin typeface="微軟正黑體" panose="020B0604030504040204" pitchFamily="34" charset="-120"/>
                          <a:ea typeface="微軟正黑體" panose="020B0604030504040204" pitchFamily="34" charset="-120"/>
                        </a:rPr>
                        <a:t>2018</a:t>
                      </a:r>
                      <a:r>
                        <a:rPr lang="zh-TW" altLang="en-US" sz="1100" dirty="0">
                          <a:solidFill>
                            <a:schemeClr val="tx1"/>
                          </a:solidFill>
                          <a:latin typeface="微軟正黑體" panose="020B0604030504040204" pitchFamily="34" charset="-120"/>
                          <a:ea typeface="微軟正黑體" panose="020B0604030504040204" pitchFamily="34" charset="-120"/>
                        </a:rPr>
                        <a:t>年執行成果</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微軟正黑體" panose="020B0604030504040204" pitchFamily="34" charset="-120"/>
                          <a:ea typeface="微軟正黑體" panose="020B0604030504040204" pitchFamily="34" charset="-120"/>
                        </a:rPr>
                        <a:t>2018</a:t>
                      </a:r>
                      <a:r>
                        <a:rPr lang="zh-TW" altLang="en-US" sz="1100" dirty="0">
                          <a:solidFill>
                            <a:schemeClr val="tx1"/>
                          </a:solidFill>
                          <a:latin typeface="微軟正黑體" panose="020B0604030504040204" pitchFamily="34" charset="-120"/>
                          <a:ea typeface="微軟正黑體" panose="020B0604030504040204" pitchFamily="34" charset="-120"/>
                        </a:rPr>
                        <a:t>年目標</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1764"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微軟正黑體" panose="020B0604030504040204" pitchFamily="34" charset="-120"/>
                          <a:ea typeface="微軟正黑體" panose="020B0604030504040204" pitchFamily="34" charset="-120"/>
                        </a:rPr>
                        <a:t>2018</a:t>
                      </a:r>
                      <a:r>
                        <a:rPr lang="zh-TW" altLang="en-US" sz="1100" dirty="0">
                          <a:solidFill>
                            <a:schemeClr val="tx1"/>
                          </a:solidFill>
                          <a:latin typeface="微軟正黑體" panose="020B0604030504040204" pitchFamily="34" charset="-120"/>
                          <a:ea typeface="微軟正黑體" panose="020B0604030504040204" pitchFamily="34" charset="-120"/>
                        </a:rPr>
                        <a:t>年目標達成狀況</a:t>
                      </a: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77661">
                <a:tc vMerge="1">
                  <a:txBody>
                    <a:bodyPr/>
                    <a:lstStyle/>
                    <a:p>
                      <a:endParaRPr lang="zh-TW" altLang="en-US"/>
                    </a:p>
                  </a:txBody>
                  <a:tcPr/>
                </a:tc>
                <a:tc>
                  <a:txBody>
                    <a:bodyPr/>
                    <a:lstStyle/>
                    <a:p>
                      <a:pPr marL="285750" indent="-285750">
                        <a:buFont typeface="Arial" panose="020B0604020202020204" pitchFamily="34" charset="0"/>
                        <a:buChar char="•"/>
                      </a:pPr>
                      <a:r>
                        <a:rPr lang="zh-TW" altLang="en-US" sz="1000" b="0" i="0" dirty="0">
                          <a:solidFill>
                            <a:schemeClr val="tx1"/>
                          </a:solidFill>
                          <a:effectLst/>
                          <a:latin typeface="microsoft jhenghei"/>
                        </a:rPr>
                        <a:t>高階主管宣導反貪腐議題。</a:t>
                      </a:r>
                      <a:endParaRPr lang="en-US" altLang="zh-TW" sz="1000" b="0" i="0" dirty="0">
                        <a:solidFill>
                          <a:schemeClr val="tx1"/>
                        </a:solidFill>
                        <a:effectLst/>
                        <a:latin typeface="microsoft jhenghe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chemeClr val="tx1"/>
                          </a:solidFill>
                          <a:effectLst/>
                          <a:uLnTx/>
                          <a:uFillTx/>
                          <a:latin typeface="+mn-lt"/>
                          <a:ea typeface="微軟正黑體" panose="020B0604030504040204" pitchFamily="34" charset="-120"/>
                        </a:rPr>
                        <a:t>員工貪污事件發生</a:t>
                      </a:r>
                      <a:r>
                        <a:rPr kumimoji="0" lang="en-US" altLang="zh-CN" sz="1000" b="0" i="0" u="none" strike="noStrike" kern="1200" cap="none" spc="0" normalizeH="0" baseline="0" noProof="0" dirty="0">
                          <a:ln>
                            <a:noFill/>
                          </a:ln>
                          <a:solidFill>
                            <a:schemeClr val="tx1"/>
                          </a:solidFill>
                          <a:effectLst/>
                          <a:uLnTx/>
                          <a:uFillTx/>
                          <a:latin typeface="+mn-lt"/>
                          <a:ea typeface="微軟正黑體" panose="020B0604030504040204" pitchFamily="34" charset="-120"/>
                        </a:rPr>
                        <a:t>0</a:t>
                      </a:r>
                      <a:r>
                        <a:rPr kumimoji="0" lang="zh-CN" altLang="en-US" sz="1000" b="0" i="0" u="none" strike="noStrike" kern="1200" cap="none" spc="0" normalizeH="0" baseline="0" noProof="0" dirty="0">
                          <a:ln>
                            <a:noFill/>
                          </a:ln>
                          <a:solidFill>
                            <a:schemeClr val="tx1"/>
                          </a:solidFill>
                          <a:effectLst/>
                          <a:uLnTx/>
                          <a:uFillTx/>
                          <a:latin typeface="+mn-lt"/>
                          <a:ea typeface="微軟正黑體" panose="020B0604030504040204" pitchFamily="34" charset="-120"/>
                        </a:rPr>
                        <a:t>事件</a:t>
                      </a:r>
                      <a:endParaRPr kumimoji="0" lang="en-US" altLang="zh-CN" sz="1000" b="0" i="0" u="none" strike="noStrike" kern="1200" cap="none" spc="0" normalizeH="0" baseline="0" noProof="0" dirty="0">
                        <a:ln>
                          <a:noFill/>
                        </a:ln>
                        <a:solidFill>
                          <a:schemeClr val="tx1"/>
                        </a:solidFill>
                        <a:effectLst/>
                        <a:uLnTx/>
                        <a:uFillTx/>
                        <a:latin typeface="+mn-lt"/>
                        <a:ea typeface="微軟正黑體" panose="020B0604030504040204" pitchFamily="34" charset="-12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chemeClr val="tx1"/>
                          </a:solidFill>
                          <a:effectLst/>
                          <a:uLnTx/>
                          <a:uFillTx/>
                          <a:latin typeface="+mn-lt"/>
                          <a:ea typeface="微軟正黑體" panose="020B0604030504040204" pitchFamily="34" charset="-120"/>
                        </a:rPr>
                        <a:t>反貪腐培訓宣導完訓率</a:t>
                      </a:r>
                      <a:r>
                        <a:rPr kumimoji="0" lang="en-US" altLang="zh-CN" sz="1000" b="0" i="0" u="none" strike="noStrike" kern="1200" cap="none" spc="0" normalizeH="0" baseline="0" noProof="0" dirty="0">
                          <a:ln>
                            <a:noFill/>
                          </a:ln>
                          <a:solidFill>
                            <a:schemeClr val="tx1"/>
                          </a:solidFill>
                          <a:effectLst/>
                          <a:uLnTx/>
                          <a:uFillTx/>
                          <a:latin typeface="+mn-lt"/>
                          <a:ea typeface="微軟正黑體" panose="020B0604030504040204" pitchFamily="34" charset="-120"/>
                        </a:rPr>
                        <a:t>100%</a:t>
                      </a:r>
                      <a:endParaRPr lang="en-US" altLang="zh-CN" sz="1000" dirty="0">
                        <a:solidFill>
                          <a:schemeClr val="tx1"/>
                        </a:solidFill>
                        <a:latin typeface="+mn-lt"/>
                        <a:ea typeface="微軟正黑體" panose="020B0604030504040204" pitchFamily="34" charset="-120"/>
                      </a:endParaRPr>
                    </a:p>
                    <a:p>
                      <a:pPr marL="285750" indent="-285750">
                        <a:buFont typeface="Arial" panose="020B0604020202020204" pitchFamily="34" charset="0"/>
                        <a:buChar char="•"/>
                      </a:pPr>
                      <a:r>
                        <a:rPr lang="en-US" altLang="zh-CN" sz="1000" dirty="0">
                          <a:solidFill>
                            <a:schemeClr val="tx1"/>
                          </a:solidFill>
                          <a:latin typeface="+mn-ea"/>
                          <a:ea typeface="+mn-ea"/>
                        </a:rPr>
                        <a:t>IACP</a:t>
                      </a:r>
                      <a:r>
                        <a:rPr lang="en-US" altLang="zh-CN" sz="1000" dirty="0">
                          <a:solidFill>
                            <a:schemeClr val="tx1"/>
                          </a:solidFill>
                          <a:latin typeface="+mn-lt"/>
                          <a:ea typeface="微軟正黑體" panose="020B0604030504040204" pitchFamily="34" charset="-120"/>
                        </a:rPr>
                        <a:t>&lt;</a:t>
                      </a:r>
                      <a:r>
                        <a:rPr lang="zh-CN" altLang="en-US" sz="1000" dirty="0">
                          <a:solidFill>
                            <a:schemeClr val="tx1"/>
                          </a:solidFill>
                          <a:latin typeface="+mn-lt"/>
                          <a:ea typeface="微軟正黑體" panose="020B0604030504040204" pitchFamily="34" charset="-120"/>
                        </a:rPr>
                        <a:t>预防商业贿赂承诺书</a:t>
                      </a:r>
                      <a:r>
                        <a:rPr lang="en-US" altLang="zh-CN" sz="1000" dirty="0">
                          <a:solidFill>
                            <a:schemeClr val="tx1"/>
                          </a:solidFill>
                          <a:latin typeface="+mn-lt"/>
                          <a:ea typeface="微軟正黑體" panose="020B0604030504040204" pitchFamily="34" charset="-120"/>
                        </a:rPr>
                        <a:t>&gt;</a:t>
                      </a:r>
                      <a:r>
                        <a:rPr lang="zh-CN" altLang="en-US" sz="1000" dirty="0">
                          <a:solidFill>
                            <a:schemeClr val="tx1"/>
                          </a:solidFill>
                          <a:latin typeface="+mn-lt"/>
                          <a:ea typeface="微軟正黑體" panose="020B0604030504040204" pitchFamily="34" charset="-120"/>
                        </a:rPr>
                        <a:t>，高階主管簽署率達</a:t>
                      </a:r>
                      <a:r>
                        <a:rPr lang="en-US" altLang="zh-CN" sz="1000" dirty="0">
                          <a:solidFill>
                            <a:schemeClr val="tx1"/>
                          </a:solidFill>
                          <a:latin typeface="+mn-lt"/>
                          <a:ea typeface="微軟正黑體" panose="020B0604030504040204" pitchFamily="34" charset="-120"/>
                        </a:rPr>
                        <a:t>100%</a:t>
                      </a:r>
                      <a:r>
                        <a:rPr lang="zh-TW" altLang="en-US" sz="1000" dirty="0">
                          <a:solidFill>
                            <a:schemeClr val="tx1"/>
                          </a:solidFill>
                          <a:latin typeface="+mn-lt"/>
                          <a:ea typeface="微軟正黑體" panose="020B0604030504040204" pitchFamily="34" charset="-120"/>
                        </a:rPr>
                        <a:t>。</a:t>
                      </a:r>
                      <a:endParaRPr lang="en-US" altLang="zh-TW" sz="1000" dirty="0">
                        <a:solidFill>
                          <a:schemeClr val="tx1"/>
                        </a:solidFill>
                        <a:latin typeface="+mn-lt"/>
                        <a:ea typeface="微軟正黑體" panose="020B0604030504040204" pitchFamily="34" charset="-120"/>
                      </a:endParaRPr>
                    </a:p>
                    <a:p>
                      <a:pPr marL="285750" indent="-285750">
                        <a:buFont typeface="Arial" panose="020B0604020202020204" pitchFamily="34" charset="0"/>
                        <a:buChar char="•"/>
                      </a:pPr>
                      <a:r>
                        <a:rPr lang="en-US" altLang="zh-TW" sz="1000" b="0" i="0" dirty="0">
                          <a:solidFill>
                            <a:schemeClr val="tx1"/>
                          </a:solidFill>
                          <a:effectLst/>
                          <a:latin typeface="+mn-ea"/>
                          <a:ea typeface="+mn-ea"/>
                        </a:rPr>
                        <a:t>IAC</a:t>
                      </a:r>
                      <a:r>
                        <a:rPr lang="en-US" altLang="zh-TW" sz="1000" b="0" i="0" dirty="0">
                          <a:solidFill>
                            <a:schemeClr val="tx1"/>
                          </a:solidFill>
                          <a:effectLst/>
                          <a:latin typeface="microsoft jhenghei"/>
                          <a:ea typeface="+mn-ea"/>
                        </a:rPr>
                        <a:t>T</a:t>
                      </a:r>
                      <a:r>
                        <a:rPr lang="zh-TW" altLang="en-US" sz="1000" b="0" i="0" dirty="0">
                          <a:solidFill>
                            <a:schemeClr val="tx1"/>
                          </a:solidFill>
                          <a:effectLst/>
                          <a:latin typeface="microsoft jhenghei"/>
                        </a:rPr>
                        <a:t>新人簽訂員工服務守則 </a:t>
                      </a:r>
                      <a:r>
                        <a:rPr lang="en-US" altLang="zh-TW" sz="1000" b="0" i="0" dirty="0">
                          <a:solidFill>
                            <a:schemeClr val="tx1"/>
                          </a:solidFill>
                          <a:effectLst/>
                          <a:latin typeface="microsoft jhenghei"/>
                        </a:rPr>
                        <a:t>100%</a:t>
                      </a:r>
                      <a:r>
                        <a:rPr lang="zh-TW" altLang="en-US" sz="1000" b="0" i="0" dirty="0">
                          <a:solidFill>
                            <a:schemeClr val="tx1"/>
                          </a:solidFill>
                          <a:effectLst/>
                          <a:latin typeface="microsoft jhenghei"/>
                        </a:rPr>
                        <a:t>。</a:t>
                      </a:r>
                      <a:endParaRPr lang="en-US" altLang="zh-CN" sz="1000" dirty="0">
                        <a:solidFill>
                          <a:schemeClr val="tx1"/>
                        </a:solidFill>
                        <a:latin typeface="+mn-lt"/>
                        <a:ea typeface="微軟正黑體" panose="020B0604030504040204" pitchFamily="34" charset="-120"/>
                      </a:endParaRPr>
                    </a:p>
                    <a:p>
                      <a:pPr marL="0" indent="0" algn="l" defTabSz="911764" rtl="0" eaLnBrk="1" latinLnBrk="0" hangingPunct="1">
                        <a:buFont typeface="Arial" panose="020B0604020202020204" pitchFamily="34" charset="0"/>
                        <a:buNone/>
                      </a:pPr>
                      <a:endParaRPr lang="en-US" altLang="zh-CN" sz="1000" kern="1200" dirty="0">
                        <a:solidFill>
                          <a:schemeClr val="tx1"/>
                        </a:solidFill>
                        <a:latin typeface="+mn-lt"/>
                        <a:ea typeface="微軟正黑體" panose="020B0604030504040204" pitchFamily="34" charset="-120"/>
                        <a:cs typeface="+mn-cs"/>
                      </a:endParaRPr>
                    </a:p>
                    <a:p>
                      <a:pPr marL="285750" indent="-285750">
                        <a:buFont typeface="Arial" panose="020B0604020202020204" pitchFamily="34" charset="0"/>
                        <a:buChar char="•"/>
                      </a:pP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marL="72176" marR="72176" marT="41468" marB="4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000" b="0" i="0" u="none" strike="noStrike" kern="1200" cap="none" spc="0" normalizeH="0" baseline="0" noProof="0" dirty="0" smtClean="0">
                          <a:ln>
                            <a:noFill/>
                          </a:ln>
                          <a:solidFill>
                            <a:srgbClr val="FF0000"/>
                          </a:solidFill>
                          <a:effectLst/>
                          <a:uLnTx/>
                          <a:uFillTx/>
                          <a:latin typeface="+mn-lt"/>
                          <a:ea typeface="微軟正黑體" panose="020B0604030504040204" pitchFamily="34" charset="-120"/>
                        </a:rPr>
                        <a:t>IACP</a:t>
                      </a:r>
                      <a:r>
                        <a:rPr kumimoji="0" lang="zh-TW" altLang="en-US" sz="1000" b="0" i="0" u="none" strike="noStrike" kern="1200" cap="none" spc="0" normalizeH="0" baseline="0" noProof="0" dirty="0" smtClean="0">
                          <a:ln>
                            <a:noFill/>
                          </a:ln>
                          <a:solidFill>
                            <a:srgbClr val="FF0000"/>
                          </a:solidFill>
                          <a:effectLst/>
                          <a:uLnTx/>
                          <a:uFillTx/>
                          <a:latin typeface="+mn-lt"/>
                          <a:ea typeface="微軟正黑體" panose="020B0604030504040204" pitchFamily="34" charset="-120"/>
                        </a:rPr>
                        <a:t>有</a:t>
                      </a:r>
                      <a:r>
                        <a:rPr kumimoji="0" lang="en-US" altLang="zh-TW" sz="1000" b="0" i="0" u="none" strike="noStrike" kern="1200" cap="none" spc="0" normalizeH="0" baseline="0" noProof="0" dirty="0" smtClean="0">
                          <a:ln>
                            <a:noFill/>
                          </a:ln>
                          <a:solidFill>
                            <a:srgbClr val="FF0000"/>
                          </a:solidFill>
                          <a:effectLst/>
                          <a:uLnTx/>
                          <a:uFillTx/>
                          <a:latin typeface="+mn-lt"/>
                          <a:ea typeface="微軟正黑體" panose="020B0604030504040204" pitchFamily="34" charset="-120"/>
                        </a:rPr>
                        <a:t>1</a:t>
                      </a:r>
                      <a:r>
                        <a:rPr kumimoji="0" lang="zh-TW" altLang="en-US" sz="1000" b="0" i="0" u="none" strike="noStrike" kern="1200" cap="none" spc="0" normalizeH="0" baseline="0" noProof="0" dirty="0" smtClean="0">
                          <a:ln>
                            <a:noFill/>
                          </a:ln>
                          <a:solidFill>
                            <a:srgbClr val="FF0000"/>
                          </a:solidFill>
                          <a:effectLst/>
                          <a:uLnTx/>
                          <a:uFillTx/>
                          <a:latin typeface="+mn-lt"/>
                          <a:ea typeface="微軟正黑體" panose="020B0604030504040204" pitchFamily="34" charset="-120"/>
                        </a:rPr>
                        <a:t>件 員工舉發報</a:t>
                      </a:r>
                      <a:r>
                        <a:rPr kumimoji="0" lang="zh-TW" altLang="en-US" sz="1000" kern="1200" dirty="0" smtClean="0">
                          <a:solidFill>
                            <a:srgbClr val="FF0000"/>
                          </a:solidFill>
                          <a:effectLst/>
                          <a:latin typeface="微軟正黑體" panose="020B0604030504040204" pitchFamily="34" charset="-120"/>
                          <a:ea typeface="微軟正黑體" panose="020B0604030504040204" pitchFamily="34" charset="-120"/>
                          <a:cs typeface="+mn-cs"/>
                        </a:rPr>
                        <a:t>偽造出勤記錄</a:t>
                      </a:r>
                      <a:r>
                        <a:rPr kumimoji="0" lang="zh-CN" altLang="en-US" sz="1000" b="0" i="0" u="none" strike="noStrike" kern="1200" cap="none" spc="0" normalizeH="0" baseline="0" noProof="0" dirty="0" smtClean="0">
                          <a:ln>
                            <a:noFill/>
                          </a:ln>
                          <a:solidFill>
                            <a:schemeClr val="tx1"/>
                          </a:solidFill>
                          <a:effectLst/>
                          <a:uLnTx/>
                          <a:uFillTx/>
                          <a:latin typeface="+mn-lt"/>
                          <a:ea typeface="微軟正黑體" panose="020B0604030504040204" pitchFamily="34" charset="-120"/>
                        </a:rPr>
                        <a:t>。</a:t>
                      </a:r>
                      <a:endParaRPr kumimoji="0" lang="en-US" altLang="zh-TW" sz="1000" b="0" i="0" u="none" strike="noStrike" kern="1200" cap="none" spc="0" normalizeH="0" baseline="0" noProof="0" dirty="0">
                        <a:ln>
                          <a:noFill/>
                        </a:ln>
                        <a:solidFill>
                          <a:schemeClr val="tx1"/>
                        </a:solidFill>
                        <a:effectLst/>
                        <a:uLnTx/>
                        <a:uFillTx/>
                        <a:latin typeface="+mn-lt"/>
                        <a:ea typeface="微軟正黑體" panose="020B0604030504040204" pitchFamily="34" charset="-120"/>
                      </a:endParaRPr>
                    </a:p>
                    <a:p>
                      <a:pPr marL="285750" marR="0" lvl="0" indent="-285750" algn="l" defTabSz="9117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000" b="0" i="0" u="none" strike="noStrike" kern="1200" cap="none" spc="0" normalizeH="0" baseline="0" noProof="0" dirty="0">
                          <a:ln>
                            <a:noFill/>
                          </a:ln>
                          <a:solidFill>
                            <a:schemeClr val="tx1"/>
                          </a:solidFill>
                          <a:effectLst/>
                          <a:uLnTx/>
                          <a:uFillTx/>
                          <a:latin typeface="+mn-lt"/>
                          <a:ea typeface="微軟正黑體" panose="020B0604030504040204" pitchFamily="34" charset="-120"/>
                        </a:rPr>
                        <a:t>IACP</a:t>
                      </a:r>
                      <a:r>
                        <a:rPr kumimoji="0" lang="zh-CN" altLang="en-US" sz="1000" b="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rPr>
                        <a:t>製作反貪腐文宣并全廠公告張貼宣導，同時對全廠員工做專題宣導</a:t>
                      </a:r>
                      <a:r>
                        <a:rPr kumimoji="0" lang="zh-TW" altLang="en-US" sz="1000" b="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rPr>
                        <a:t>，員工人職時</a:t>
                      </a:r>
                      <a:r>
                        <a:rPr kumimoji="0" lang="en-US" altLang="zh-TW" sz="1000" b="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rPr>
                        <a:t>&lt;</a:t>
                      </a:r>
                      <a:r>
                        <a:rPr kumimoji="0" lang="zh-TW" altLang="en-US" sz="1000" b="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rPr>
                        <a:t>行為準</a:t>
                      </a:r>
                      <a:r>
                        <a:rPr kumimoji="0" lang="en-US" altLang="zh-TW" sz="1000" b="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rPr>
                        <a:t>&gt;</a:t>
                      </a:r>
                      <a:r>
                        <a:rPr kumimoji="0" lang="zh-TW" altLang="en-US" sz="1000" b="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rPr>
                        <a:t>培訓率</a:t>
                      </a:r>
                      <a:r>
                        <a:rPr kumimoji="0" lang="en-US" altLang="zh-TW" sz="1000" b="0" i="0" u="none" strike="noStrike" kern="1200" cap="none" spc="0" normalizeH="0" baseline="0" noProof="0" dirty="0">
                          <a:ln>
                            <a:noFill/>
                          </a:ln>
                          <a:solidFill>
                            <a:schemeClr val="tx1"/>
                          </a:solidFill>
                          <a:effectLst/>
                          <a:uLnTx/>
                          <a:uFillTx/>
                          <a:latin typeface="+mn-lt"/>
                          <a:ea typeface="微軟正黑體" panose="020B0604030504040204" pitchFamily="34" charset="-120"/>
                          <a:cs typeface="+mn-cs"/>
                        </a:rPr>
                        <a:t>100%</a:t>
                      </a:r>
                    </a:p>
                    <a:p>
                      <a:pPr marL="285750" indent="-285750">
                        <a:buFont typeface="Arial" panose="020B0604020202020204" pitchFamily="34" charset="0"/>
                        <a:buChar char="•"/>
                      </a:pPr>
                      <a:r>
                        <a:rPr lang="en-US" altLang="zh-TW" sz="1000" dirty="0">
                          <a:solidFill>
                            <a:schemeClr val="tx1"/>
                          </a:solidFill>
                          <a:latin typeface="+mn-ea"/>
                          <a:ea typeface="+mn-ea"/>
                        </a:rPr>
                        <a:t>IACP</a:t>
                      </a:r>
                      <a:r>
                        <a:rPr lang="zh-CN" altLang="en-US" sz="1000" dirty="0">
                          <a:solidFill>
                            <a:schemeClr val="tx1"/>
                          </a:solidFill>
                          <a:latin typeface="+mn-lt"/>
                          <a:ea typeface="微軟正黑體" panose="020B0604030504040204" pitchFamily="34" charset="-120"/>
                        </a:rPr>
                        <a:t>高階主管</a:t>
                      </a:r>
                      <a:r>
                        <a:rPr lang="en-US" altLang="zh-CN" sz="1000" dirty="0">
                          <a:solidFill>
                            <a:schemeClr val="tx1"/>
                          </a:solidFill>
                          <a:latin typeface="+mn-lt"/>
                          <a:ea typeface="微軟正黑體" panose="020B0604030504040204" pitchFamily="34" charset="-120"/>
                        </a:rPr>
                        <a:t>&lt;</a:t>
                      </a:r>
                      <a:r>
                        <a:rPr lang="zh-CN" altLang="en-US" sz="1000" dirty="0">
                          <a:solidFill>
                            <a:schemeClr val="tx1"/>
                          </a:solidFill>
                          <a:latin typeface="+mn-lt"/>
                          <a:ea typeface="微軟正黑體" panose="020B0604030504040204" pitchFamily="34" charset="-120"/>
                        </a:rPr>
                        <a:t>预防商业贿赂承诺书</a:t>
                      </a:r>
                      <a:r>
                        <a:rPr lang="en-US" altLang="zh-CN" sz="1000" dirty="0">
                          <a:solidFill>
                            <a:schemeClr val="tx1"/>
                          </a:solidFill>
                          <a:latin typeface="+mn-lt"/>
                          <a:ea typeface="微軟正黑體" panose="020B0604030504040204" pitchFamily="34" charset="-120"/>
                        </a:rPr>
                        <a:t>&gt;</a:t>
                      </a:r>
                      <a:r>
                        <a:rPr lang="zh-CN" altLang="en-US" sz="1000" dirty="0">
                          <a:solidFill>
                            <a:schemeClr val="tx1"/>
                          </a:solidFill>
                          <a:latin typeface="+mn-lt"/>
                          <a:ea typeface="微軟正黑體" panose="020B0604030504040204" pitchFamily="34" charset="-120"/>
                        </a:rPr>
                        <a:t>簽署率達</a:t>
                      </a:r>
                      <a:r>
                        <a:rPr lang="en-US" altLang="zh-CN" sz="1000" dirty="0">
                          <a:solidFill>
                            <a:schemeClr val="tx1"/>
                          </a:solidFill>
                          <a:latin typeface="+mn-lt"/>
                          <a:ea typeface="微軟正黑體" panose="020B0604030504040204" pitchFamily="34" charset="-120"/>
                        </a:rPr>
                        <a:t>100%</a:t>
                      </a:r>
                      <a:r>
                        <a:rPr lang="zh-CN" altLang="en-US" sz="1000" dirty="0">
                          <a:solidFill>
                            <a:schemeClr val="tx1"/>
                          </a:solidFill>
                          <a:latin typeface="+mn-lt"/>
                          <a:ea typeface="微軟正黑體" panose="020B0604030504040204" pitchFamily="34" charset="-120"/>
                        </a:rPr>
                        <a:t>。</a:t>
                      </a:r>
                      <a:endParaRPr lang="en-US" altLang="zh-CN" sz="1000" dirty="0">
                        <a:solidFill>
                          <a:schemeClr val="tx1"/>
                        </a:solidFill>
                        <a:latin typeface="+mn-lt"/>
                        <a:ea typeface="微軟正黑體" panose="020B0604030504040204" pitchFamily="34" charset="-120"/>
                      </a:endParaRPr>
                    </a:p>
                    <a:p>
                      <a:pPr marL="285750" indent="-285750">
                        <a:buFont typeface="Arial" panose="020B0604020202020204" pitchFamily="34" charset="0"/>
                        <a:buChar char="•"/>
                      </a:pPr>
                      <a:r>
                        <a:rPr lang="en-US" altLang="zh-TW" sz="1000" b="0" i="0" dirty="0">
                          <a:solidFill>
                            <a:schemeClr val="tx1"/>
                          </a:solidFill>
                          <a:effectLst/>
                          <a:latin typeface="microsoft jhenghei"/>
                        </a:rPr>
                        <a:t>IACT</a:t>
                      </a:r>
                      <a:r>
                        <a:rPr lang="zh-TW" altLang="en-US" sz="1000" b="0" i="0" dirty="0">
                          <a:solidFill>
                            <a:schemeClr val="tx1"/>
                          </a:solidFill>
                          <a:effectLst/>
                          <a:latin typeface="microsoft jhenghei"/>
                        </a:rPr>
                        <a:t>員工入職時簽訂員工服務守則 </a:t>
                      </a:r>
                      <a:r>
                        <a:rPr lang="en-US" altLang="zh-TW" sz="1000" b="0" i="0" dirty="0">
                          <a:solidFill>
                            <a:schemeClr val="tx1"/>
                          </a:solidFill>
                          <a:effectLst/>
                          <a:latin typeface="microsoft jhenghei"/>
                        </a:rPr>
                        <a:t>100%</a:t>
                      </a:r>
                      <a:endParaRPr lang="en-US" altLang="zh-CN" sz="1000" dirty="0">
                        <a:solidFill>
                          <a:schemeClr val="tx1"/>
                        </a:solidFill>
                        <a:latin typeface="+mn-lt"/>
                        <a:ea typeface="微軟正黑體" panose="020B0604030504040204" pitchFamily="34" charset="-120"/>
                      </a:endParaRPr>
                    </a:p>
                  </a:txBody>
                  <a:tcPr marL="72176" marR="72176" marT="41468" marB="4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06115">
                <a:tc>
                  <a:txBody>
                    <a:bodyPr/>
                    <a:lstStyle/>
                    <a:p>
                      <a:pPr algn="ctr"/>
                      <a:r>
                        <a:rPr lang="en-US" altLang="zh-TW" sz="1100" dirty="0">
                          <a:solidFill>
                            <a:schemeClr val="tx1"/>
                          </a:solidFill>
                          <a:latin typeface="微軟正黑體" panose="020B0604030504040204" pitchFamily="34" charset="-120"/>
                          <a:ea typeface="微軟正黑體" panose="020B0604030504040204" pitchFamily="34" charset="-120"/>
                        </a:rPr>
                        <a:t>2019</a:t>
                      </a:r>
                      <a:r>
                        <a:rPr lang="zh-TW" altLang="en-US" sz="1100" dirty="0">
                          <a:solidFill>
                            <a:schemeClr val="tx1"/>
                          </a:solidFill>
                          <a:latin typeface="微軟正黑體" panose="020B0604030504040204" pitchFamily="34" charset="-120"/>
                          <a:ea typeface="微軟正黑體" panose="020B0604030504040204" pitchFamily="34" charset="-120"/>
                        </a:rPr>
                        <a:t>年推展重點</a:t>
                      </a:r>
                      <a:endParaRPr lang="en-US" altLang="zh-TW" sz="1100" dirty="0">
                        <a:solidFill>
                          <a:schemeClr val="tx1"/>
                        </a:solidFill>
                        <a:latin typeface="微軟正黑體" panose="020B0604030504040204" pitchFamily="34" charset="-120"/>
                        <a:ea typeface="微軟正黑體" panose="020B0604030504040204" pitchFamily="34" charset="-120"/>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Arial" panose="020B0604020202020204" pitchFamily="34" charset="0"/>
                        <a:buChar char="•"/>
                      </a:pPr>
                      <a:r>
                        <a:rPr lang="zh-TW" altLang="en-US" sz="1000" dirty="0">
                          <a:solidFill>
                            <a:schemeClr val="tx1"/>
                          </a:solidFill>
                          <a:latin typeface="微軟正黑體" panose="020B0604030504040204" pitchFamily="34" charset="-120"/>
                          <a:ea typeface="微軟正黑體" panose="020B0604030504040204" pitchFamily="34" charset="-120"/>
                        </a:rPr>
                        <a:t>設立檢舉電話，落實監督與管理反腐相關工作。</a:t>
                      </a:r>
                    </a:p>
                    <a:p>
                      <a:pPr marL="285750" indent="-285750">
                        <a:buFont typeface="Arial" panose="020B0604020202020204" pitchFamily="34" charset="0"/>
                        <a:buChar char="•"/>
                      </a:pPr>
                      <a:r>
                        <a:rPr lang="zh-TW" altLang="en-US" sz="1000" dirty="0">
                          <a:solidFill>
                            <a:schemeClr val="tx1"/>
                          </a:solidFill>
                          <a:latin typeface="微軟正黑體" panose="020B0604030504040204" pitchFamily="34" charset="-120"/>
                          <a:ea typeface="微軟正黑體" panose="020B0604030504040204" pitchFamily="34" charset="-120"/>
                        </a:rPr>
                        <a:t>定期宣導反腐政策</a:t>
                      </a:r>
                      <a:r>
                        <a:rPr lang="en-US" altLang="zh-TW" sz="1000" dirty="0">
                          <a:solidFill>
                            <a:schemeClr val="tx1"/>
                          </a:solidFill>
                          <a:latin typeface="微軟正黑體" panose="020B0604030504040204" pitchFamily="34" charset="-120"/>
                          <a:ea typeface="微軟正黑體" panose="020B0604030504040204" pitchFamily="34" charset="-120"/>
                        </a:rPr>
                        <a:t>, </a:t>
                      </a:r>
                      <a:r>
                        <a:rPr lang="zh-TW" altLang="en-US" sz="1000" dirty="0">
                          <a:solidFill>
                            <a:schemeClr val="tx1"/>
                          </a:solidFill>
                          <a:latin typeface="微軟正黑體" panose="020B0604030504040204" pitchFamily="34" charset="-120"/>
                          <a:ea typeface="微軟正黑體" panose="020B0604030504040204" pitchFamily="34" charset="-120"/>
                        </a:rPr>
                        <a:t>加強員工對的反腐的意識。</a:t>
                      </a:r>
                      <a:endParaRPr lang="en-US" altLang="zh-TW" sz="1000"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CN" altLang="en-US" sz="1000" dirty="0">
                          <a:solidFill>
                            <a:schemeClr val="tx1"/>
                          </a:solidFill>
                          <a:latin typeface="微軟正黑體" panose="020B0604030504040204" pitchFamily="34" charset="-120"/>
                          <a:ea typeface="微軟正黑體" panose="020B0604030504040204" pitchFamily="34" charset="-120"/>
                        </a:rPr>
                        <a:t>新員工入職繼續進行</a:t>
                      </a:r>
                      <a:r>
                        <a:rPr lang="en-US" altLang="zh-CN" sz="1000" dirty="0">
                          <a:solidFill>
                            <a:schemeClr val="tx1"/>
                          </a:solidFill>
                          <a:latin typeface="+mn-lt"/>
                          <a:ea typeface="微軟正黑體" panose="020B0604030504040204" pitchFamily="34" charset="-120"/>
                        </a:rPr>
                        <a:t>&lt;</a:t>
                      </a:r>
                      <a:r>
                        <a:rPr lang="zh-CN" altLang="en-US" sz="1000" dirty="0">
                          <a:solidFill>
                            <a:schemeClr val="tx1"/>
                          </a:solidFill>
                          <a:latin typeface="+mn-lt"/>
                          <a:ea typeface="微軟正黑體" panose="020B0604030504040204" pitchFamily="34" charset="-120"/>
                        </a:rPr>
                        <a:t>員工行為道德準則</a:t>
                      </a:r>
                      <a:r>
                        <a:rPr lang="en-US" altLang="zh-CN" sz="1000" dirty="0">
                          <a:solidFill>
                            <a:schemeClr val="tx1"/>
                          </a:solidFill>
                          <a:latin typeface="+mn-lt"/>
                          <a:ea typeface="微軟正黑體" panose="020B0604030504040204" pitchFamily="34" charset="-120"/>
                        </a:rPr>
                        <a:t>&gt;</a:t>
                      </a:r>
                      <a:r>
                        <a:rPr lang="zh-CN" altLang="en-US" sz="1000" dirty="0">
                          <a:solidFill>
                            <a:schemeClr val="tx1"/>
                          </a:solidFill>
                          <a:latin typeface="+mn-lt"/>
                          <a:ea typeface="微軟正黑體" panose="020B0604030504040204" pitchFamily="34" charset="-120"/>
                        </a:rPr>
                        <a:t>培訓</a:t>
                      </a:r>
                      <a:endParaRPr lang="en-US" altLang="zh-CN" sz="1000" dirty="0">
                        <a:solidFill>
                          <a:schemeClr val="tx1"/>
                        </a:solidFill>
                        <a:latin typeface="+mn-lt"/>
                        <a:ea typeface="微軟正黑體" panose="020B0604030504040204" pitchFamily="34" charset="-120"/>
                      </a:endParaRPr>
                    </a:p>
                    <a:p>
                      <a:pPr marL="285750" indent="-285750">
                        <a:buFont typeface="Arial" panose="020B0604020202020204" pitchFamily="34" charset="0"/>
                        <a:buChar char="•"/>
                      </a:pPr>
                      <a:r>
                        <a:rPr lang="zh-CN" altLang="en-US" sz="1000" dirty="0">
                          <a:solidFill>
                            <a:schemeClr val="tx1"/>
                          </a:solidFill>
                          <a:latin typeface="微軟正黑體" panose="020B0604030504040204" pitchFamily="34" charset="-120"/>
                          <a:ea typeface="微軟正黑體" panose="020B0604030504040204" pitchFamily="34" charset="-120"/>
                        </a:rPr>
                        <a:t>暢通本公司同仁內部申訴舉報渠道以揭露利益衝突、違反廉潔原則之事件</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marL="72176" marR="72176"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6" name="標題 3"/>
          <p:cNvSpPr>
            <a:spLocks noGrp="1"/>
          </p:cNvSpPr>
          <p:nvPr>
            <p:ph type="title"/>
          </p:nvPr>
        </p:nvSpPr>
        <p:spPr>
          <a:xfrm>
            <a:off x="351284" y="274638"/>
            <a:ext cx="2513484" cy="562074"/>
          </a:xfrm>
        </p:spPr>
        <p:txBody>
          <a:bodyPr vert="horz" lIns="91440" tIns="45720" rIns="91440" bIns="45720" rtlCol="0" anchor="ctr">
            <a:normAutofit/>
          </a:bodyPr>
          <a:lstStyle/>
          <a:p>
            <a:r>
              <a:rPr lang="en-US" altLang="zh-TW" dirty="0">
                <a:solidFill>
                  <a:schemeClr val="tx1"/>
                </a:solidFill>
              </a:rPr>
              <a:t>7.2 </a:t>
            </a:r>
            <a:r>
              <a:rPr lang="zh-TW" altLang="en-US" dirty="0">
                <a:solidFill>
                  <a:schemeClr val="tx1"/>
                </a:solidFill>
              </a:rPr>
              <a:t>英華達公司</a:t>
            </a:r>
          </a:p>
        </p:txBody>
      </p:sp>
    </p:spTree>
    <p:extLst>
      <p:ext uri="{BB962C8B-B14F-4D97-AF65-F5344CB8AC3E}">
        <p14:creationId xmlns:p14="http://schemas.microsoft.com/office/powerpoint/2010/main" val="2631937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3"/>
            <p:extLst>
              <p:ext uri="{D42A27DB-BD31-4B8C-83A1-F6EECF244321}">
                <p14:modId xmlns:p14="http://schemas.microsoft.com/office/powerpoint/2010/main" val="1950279494"/>
              </p:ext>
            </p:extLst>
          </p:nvPr>
        </p:nvGraphicFramePr>
        <p:xfrm>
          <a:off x="411808" y="4255348"/>
          <a:ext cx="2879725" cy="2125980"/>
        </p:xfrm>
        <a:graphic>
          <a:graphicData uri="http://schemas.openxmlformats.org/drawingml/2006/table">
            <a:tbl>
              <a:tblPr>
                <a:tableStyleId>{BDBED569-4797-4DF1-A0F4-6AAB3CD982D8}</a:tableStyleId>
              </a:tblPr>
              <a:tblGrid>
                <a:gridCol w="429141">
                  <a:extLst>
                    <a:ext uri="{9D8B030D-6E8A-4147-A177-3AD203B41FA5}">
                      <a16:colId xmlns:a16="http://schemas.microsoft.com/office/drawing/2014/main" xmlns="" val="20000"/>
                    </a:ext>
                  </a:extLst>
                </a:gridCol>
                <a:gridCol w="312103">
                  <a:extLst>
                    <a:ext uri="{9D8B030D-6E8A-4147-A177-3AD203B41FA5}">
                      <a16:colId xmlns:a16="http://schemas.microsoft.com/office/drawing/2014/main" xmlns="" val="20001"/>
                    </a:ext>
                  </a:extLst>
                </a:gridCol>
                <a:gridCol w="559184">
                  <a:extLst>
                    <a:ext uri="{9D8B030D-6E8A-4147-A177-3AD203B41FA5}">
                      <a16:colId xmlns:a16="http://schemas.microsoft.com/office/drawing/2014/main" xmlns="" val="20002"/>
                    </a:ext>
                  </a:extLst>
                </a:gridCol>
                <a:gridCol w="664663">
                  <a:extLst>
                    <a:ext uri="{9D8B030D-6E8A-4147-A177-3AD203B41FA5}">
                      <a16:colId xmlns:a16="http://schemas.microsoft.com/office/drawing/2014/main" xmlns="" val="20003"/>
                    </a:ext>
                  </a:extLst>
                </a:gridCol>
                <a:gridCol w="914634">
                  <a:extLst>
                    <a:ext uri="{9D8B030D-6E8A-4147-A177-3AD203B41FA5}">
                      <a16:colId xmlns:a16="http://schemas.microsoft.com/office/drawing/2014/main" xmlns="" val="20004"/>
                    </a:ext>
                  </a:extLst>
                </a:gridCol>
              </a:tblGrid>
              <a:tr h="117097">
                <a:tc gridSpan="3">
                  <a:txBody>
                    <a:bodyPr/>
                    <a:lstStyle/>
                    <a:p>
                      <a:pPr algn="l" fontAlgn="ctr"/>
                      <a:r>
                        <a:rPr lang="zh-TW" altLang="en-US" sz="800" u="none" strike="noStrike" dirty="0">
                          <a:effectLst/>
                        </a:rPr>
                        <a:t>廠區：台灣地區</a:t>
                      </a:r>
                      <a:r>
                        <a:rPr lang="en-US" altLang="zh-TW" sz="800" u="none" strike="noStrike" dirty="0">
                          <a:effectLst/>
                        </a:rPr>
                        <a:t>-</a:t>
                      </a:r>
                      <a:r>
                        <a:rPr lang="zh-TW" altLang="en-US" sz="800" u="none" strike="noStrike" dirty="0">
                          <a:effectLst/>
                        </a:rPr>
                        <a:t>五股廠</a:t>
                      </a:r>
                      <a:endParaRPr lang="zh-TW" altLang="en-US" sz="800" b="1" i="0" u="none" strike="noStrike" dirty="0">
                        <a:solidFill>
                          <a:srgbClr val="000000"/>
                        </a:solidFill>
                        <a:effectLst/>
                        <a:latin typeface="微軟正黑體"/>
                      </a:endParaRPr>
                    </a:p>
                  </a:txBody>
                  <a:tcPr marL="0" marR="0" marT="0" marB="0" anchor="ct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800" b="0" i="0" u="none" strike="noStrike">
                        <a:solidFill>
                          <a:srgbClr val="000000"/>
                        </a:solidFill>
                        <a:effectLst/>
                        <a:latin typeface="Arial Unicode MS"/>
                      </a:endParaRPr>
                    </a:p>
                  </a:txBody>
                  <a:tcPr marL="0" marR="0" marT="0" marB="0" anchor="ctr"/>
                </a:tc>
                <a:tc>
                  <a:txBody>
                    <a:bodyPr/>
                    <a:lstStyle/>
                    <a:p>
                      <a:pPr algn="l" fontAlgn="ctr"/>
                      <a:endParaRPr lang="zh-TW" altLang="en-US" sz="800" b="0" i="0" u="none" strike="noStrike">
                        <a:solidFill>
                          <a:srgbClr val="000000"/>
                        </a:solidFill>
                        <a:effectLst/>
                        <a:latin typeface="Arial Unicode MS"/>
                      </a:endParaRPr>
                    </a:p>
                  </a:txBody>
                  <a:tcPr marL="0" marR="0" marT="0" marB="0" anchor="ctr"/>
                </a:tc>
                <a:extLst>
                  <a:ext uri="{0D108BD9-81ED-4DB2-BD59-A6C34878D82A}">
                    <a16:rowId xmlns:a16="http://schemas.microsoft.com/office/drawing/2014/main" xmlns="" val="10000"/>
                  </a:ext>
                </a:extLst>
              </a:tr>
              <a:tr h="121434">
                <a:tc>
                  <a:txBody>
                    <a:bodyPr/>
                    <a:lstStyle/>
                    <a:p>
                      <a:pPr algn="ctr" fontAlgn="ctr"/>
                      <a:r>
                        <a:rPr lang="zh-TW" altLang="en-US" sz="800" u="none" strike="noStrike">
                          <a:effectLst/>
                        </a:rPr>
                        <a:t>雇用類型</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年齡層</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性別</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人數</a:t>
                      </a:r>
                      <a:r>
                        <a:rPr lang="en-US" altLang="zh-TW" sz="800" u="none" strike="noStrike" dirty="0">
                          <a:effectLst/>
                        </a:rPr>
                        <a:t>(</a:t>
                      </a:r>
                      <a:r>
                        <a:rPr lang="zh-TW" altLang="en-US" sz="800" u="none" strike="noStrike">
                          <a:effectLst/>
                        </a:rPr>
                        <a:t>人</a:t>
                      </a:r>
                      <a:r>
                        <a:rPr lang="en-US" altLang="zh-TW" sz="800" u="none" strike="noStrike" dirty="0">
                          <a:effectLst/>
                        </a:rPr>
                        <a:t>)</a:t>
                      </a:r>
                      <a:endParaRPr lang="en-US" altLang="zh-TW" sz="800" b="0" i="0" u="none" strike="noStrike" dirty="0">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佔當地員工總數之比例</a:t>
                      </a:r>
                      <a:endParaRPr lang="zh-TW" altLang="en-US" sz="800" b="1" i="0" u="none" strike="noStrike">
                        <a:solidFill>
                          <a:srgbClr val="000000"/>
                        </a:solidFill>
                        <a:effectLst/>
                        <a:latin typeface="Arial Unicode MS"/>
                      </a:endParaRPr>
                    </a:p>
                  </a:txBody>
                  <a:tcPr marL="0" marR="0" marT="0" marB="0" anchor="ctr"/>
                </a:tc>
                <a:extLst>
                  <a:ext uri="{0D108BD9-81ED-4DB2-BD59-A6C34878D82A}">
                    <a16:rowId xmlns:a16="http://schemas.microsoft.com/office/drawing/2014/main" xmlns="" val="10001"/>
                  </a:ext>
                </a:extLst>
              </a:tr>
              <a:tr h="121434">
                <a:tc rowSpan="6">
                  <a:txBody>
                    <a:bodyPr/>
                    <a:lstStyle/>
                    <a:p>
                      <a:pPr algn="ctr" fontAlgn="ctr"/>
                      <a:r>
                        <a:rPr lang="zh-TW" altLang="en-US" sz="800" u="none" strike="noStrike">
                          <a:effectLst/>
                        </a:rPr>
                        <a:t>新進人員</a:t>
                      </a:r>
                      <a:endParaRPr lang="zh-TW" altLang="en-US" sz="800" b="0" i="0" u="none" strike="noStrike">
                        <a:solidFill>
                          <a:srgbClr val="000000"/>
                        </a:solidFill>
                        <a:effectLst/>
                        <a:latin typeface="Arial Unicode MS"/>
                      </a:endParaRPr>
                    </a:p>
                  </a:txBody>
                  <a:tcPr marL="0" marR="0" marT="0" marB="0" anchor="ctr"/>
                </a:tc>
                <a:tc rowSpan="2">
                  <a:txBody>
                    <a:bodyPr/>
                    <a:lstStyle/>
                    <a:p>
                      <a:pPr algn="ctr" fontAlgn="ctr"/>
                      <a:r>
                        <a:rPr lang="en-US" altLang="zh-TW" sz="800" u="none" strike="noStrike" dirty="0">
                          <a:effectLst/>
                        </a:rPr>
                        <a:t>&lt;30</a:t>
                      </a:r>
                      <a:endParaRPr lang="en-US" altLang="zh-TW" sz="800" b="0" i="0" u="none" strike="noStrike" dirty="0">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男</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dirty="0">
                          <a:solidFill>
                            <a:schemeClr val="tx1"/>
                          </a:solidFill>
                          <a:effectLst/>
                          <a:latin typeface="Arial Unicode MS"/>
                        </a:rPr>
                        <a:t>7</a:t>
                      </a:r>
                    </a:p>
                  </a:txBody>
                  <a:tcPr marL="9525" marR="9525" marT="9525" marB="0" anchor="ctr"/>
                </a:tc>
                <a:tc>
                  <a:txBody>
                    <a:bodyPr/>
                    <a:lstStyle/>
                    <a:p>
                      <a:pPr algn="r" fontAlgn="ctr"/>
                      <a:r>
                        <a:rPr lang="en-US" altLang="zh-TW" sz="900" b="0" i="0" u="none" strike="noStrike">
                          <a:solidFill>
                            <a:schemeClr val="tx1"/>
                          </a:solidFill>
                          <a:effectLst/>
                          <a:latin typeface="新細明體"/>
                        </a:rPr>
                        <a:t>1.19%</a:t>
                      </a:r>
                    </a:p>
                  </a:txBody>
                  <a:tcPr marL="9525" marR="9525" marT="9525" marB="0" anchor="ctr"/>
                </a:tc>
                <a:extLst>
                  <a:ext uri="{0D108BD9-81ED-4DB2-BD59-A6C34878D82A}">
                    <a16:rowId xmlns:a16="http://schemas.microsoft.com/office/drawing/2014/main" xmlns="" val="10002"/>
                  </a:ext>
                </a:extLst>
              </a:tr>
              <a:tr h="12143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u="none" strike="noStrike">
                          <a:effectLst/>
                        </a:rPr>
                        <a:t>女</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dirty="0">
                          <a:solidFill>
                            <a:schemeClr val="tx1"/>
                          </a:solidFill>
                          <a:effectLst/>
                          <a:latin typeface="Arial Unicode MS"/>
                        </a:rPr>
                        <a:t>8</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1.36%</a:t>
                      </a:r>
                    </a:p>
                  </a:txBody>
                  <a:tcPr marL="9525" marR="9525" marT="9525" marB="0" anchor="ctr"/>
                </a:tc>
                <a:extLst>
                  <a:ext uri="{0D108BD9-81ED-4DB2-BD59-A6C34878D82A}">
                    <a16:rowId xmlns:a16="http://schemas.microsoft.com/office/drawing/2014/main" xmlns="" val="10003"/>
                  </a:ext>
                </a:extLst>
              </a:tr>
              <a:tr h="121434">
                <a:tc vMerge="1">
                  <a:txBody>
                    <a:bodyPr/>
                    <a:lstStyle/>
                    <a:p>
                      <a:endParaRPr lang="zh-TW" altLang="en-US"/>
                    </a:p>
                  </a:txBody>
                  <a:tcPr/>
                </a:tc>
                <a:tc rowSpan="2">
                  <a:txBody>
                    <a:bodyPr/>
                    <a:lstStyle/>
                    <a:p>
                      <a:pPr algn="ctr" fontAlgn="ctr"/>
                      <a:r>
                        <a:rPr lang="en-US" altLang="zh-TW" sz="800" u="none" strike="noStrike" dirty="0">
                          <a:effectLst/>
                        </a:rPr>
                        <a:t>30-50</a:t>
                      </a:r>
                      <a:endParaRPr lang="en-US" altLang="zh-TW" sz="800" b="0" i="0" u="none" strike="noStrike" dirty="0">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男</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8</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1.36%</a:t>
                      </a:r>
                    </a:p>
                  </a:txBody>
                  <a:tcPr marL="9525" marR="9525" marT="9525" marB="0" anchor="ctr"/>
                </a:tc>
                <a:extLst>
                  <a:ext uri="{0D108BD9-81ED-4DB2-BD59-A6C34878D82A}">
                    <a16:rowId xmlns:a16="http://schemas.microsoft.com/office/drawing/2014/main" xmlns="" val="10004"/>
                  </a:ext>
                </a:extLst>
              </a:tr>
              <a:tr h="12143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u="none" strike="noStrike">
                          <a:effectLst/>
                        </a:rPr>
                        <a:t>女</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6</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1.02%</a:t>
                      </a:r>
                    </a:p>
                  </a:txBody>
                  <a:tcPr marL="9525" marR="9525" marT="9525" marB="0" anchor="ctr"/>
                </a:tc>
                <a:extLst>
                  <a:ext uri="{0D108BD9-81ED-4DB2-BD59-A6C34878D82A}">
                    <a16:rowId xmlns:a16="http://schemas.microsoft.com/office/drawing/2014/main" xmlns="" val="10005"/>
                  </a:ext>
                </a:extLst>
              </a:tr>
              <a:tr h="121434">
                <a:tc vMerge="1">
                  <a:txBody>
                    <a:bodyPr/>
                    <a:lstStyle/>
                    <a:p>
                      <a:endParaRPr lang="zh-TW" altLang="en-US"/>
                    </a:p>
                  </a:txBody>
                  <a:tcPr/>
                </a:tc>
                <a:tc rowSpan="2">
                  <a:txBody>
                    <a:bodyPr/>
                    <a:lstStyle/>
                    <a:p>
                      <a:pPr algn="ctr" fontAlgn="ctr"/>
                      <a:r>
                        <a:rPr lang="en-US" altLang="zh-TW" sz="800" u="none" strike="noStrike" dirty="0">
                          <a:effectLst/>
                        </a:rPr>
                        <a:t>&gt;50</a:t>
                      </a:r>
                      <a:endParaRPr lang="en-US" altLang="zh-TW" sz="800" b="0" i="0" u="none" strike="noStrike" dirty="0">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男</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0</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0.00%</a:t>
                      </a:r>
                    </a:p>
                  </a:txBody>
                  <a:tcPr marL="9525" marR="9525" marT="9525" marB="0" anchor="ctr"/>
                </a:tc>
                <a:extLst>
                  <a:ext uri="{0D108BD9-81ED-4DB2-BD59-A6C34878D82A}">
                    <a16:rowId xmlns:a16="http://schemas.microsoft.com/office/drawing/2014/main" xmlns="" val="10006"/>
                  </a:ext>
                </a:extLst>
              </a:tr>
              <a:tr h="12143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u="none" strike="noStrike">
                          <a:effectLst/>
                        </a:rPr>
                        <a:t>女</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1</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0.17%</a:t>
                      </a:r>
                    </a:p>
                  </a:txBody>
                  <a:tcPr marL="9525" marR="9525" marT="9525" marB="0" anchor="ctr"/>
                </a:tc>
                <a:extLst>
                  <a:ext uri="{0D108BD9-81ED-4DB2-BD59-A6C34878D82A}">
                    <a16:rowId xmlns:a16="http://schemas.microsoft.com/office/drawing/2014/main" xmlns="" val="10007"/>
                  </a:ext>
                </a:extLst>
              </a:tr>
              <a:tr h="121434">
                <a:tc rowSpan="6">
                  <a:txBody>
                    <a:bodyPr/>
                    <a:lstStyle/>
                    <a:p>
                      <a:pPr algn="ctr" fontAlgn="ctr"/>
                      <a:r>
                        <a:rPr lang="zh-TW" altLang="en-US" sz="800" u="none" strike="noStrike">
                          <a:effectLst/>
                        </a:rPr>
                        <a:t>離職人員</a:t>
                      </a:r>
                      <a:endParaRPr lang="zh-TW" altLang="en-US" sz="800" b="0" i="0" u="none" strike="noStrike">
                        <a:solidFill>
                          <a:srgbClr val="000000"/>
                        </a:solidFill>
                        <a:effectLst/>
                        <a:latin typeface="Arial Unicode MS"/>
                      </a:endParaRPr>
                    </a:p>
                  </a:txBody>
                  <a:tcPr marL="0" marR="0" marT="0" marB="0" anchor="ctr"/>
                </a:tc>
                <a:tc rowSpan="2">
                  <a:txBody>
                    <a:bodyPr/>
                    <a:lstStyle/>
                    <a:p>
                      <a:pPr algn="ctr" fontAlgn="ctr"/>
                      <a:r>
                        <a:rPr lang="en-US" altLang="zh-TW" sz="800" u="none" strike="noStrike" dirty="0">
                          <a:effectLst/>
                        </a:rPr>
                        <a:t>&lt;30</a:t>
                      </a:r>
                      <a:endParaRPr lang="en-US" altLang="zh-TW" sz="800" b="0" i="0" u="none" strike="noStrike" dirty="0">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男</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14</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2.38%</a:t>
                      </a:r>
                    </a:p>
                  </a:txBody>
                  <a:tcPr marL="9525" marR="9525" marT="9525" marB="0" anchor="ctr"/>
                </a:tc>
                <a:extLst>
                  <a:ext uri="{0D108BD9-81ED-4DB2-BD59-A6C34878D82A}">
                    <a16:rowId xmlns:a16="http://schemas.microsoft.com/office/drawing/2014/main" xmlns="" val="10008"/>
                  </a:ext>
                </a:extLst>
              </a:tr>
              <a:tr h="12143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u="none" strike="noStrike">
                          <a:effectLst/>
                        </a:rPr>
                        <a:t>女</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13</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2.21%</a:t>
                      </a:r>
                    </a:p>
                  </a:txBody>
                  <a:tcPr marL="9525" marR="9525" marT="9525" marB="0" anchor="ctr"/>
                </a:tc>
                <a:extLst>
                  <a:ext uri="{0D108BD9-81ED-4DB2-BD59-A6C34878D82A}">
                    <a16:rowId xmlns:a16="http://schemas.microsoft.com/office/drawing/2014/main" xmlns="" val="10009"/>
                  </a:ext>
                </a:extLst>
              </a:tr>
              <a:tr h="121434">
                <a:tc vMerge="1">
                  <a:txBody>
                    <a:bodyPr/>
                    <a:lstStyle/>
                    <a:p>
                      <a:endParaRPr lang="zh-TW" altLang="en-US"/>
                    </a:p>
                  </a:txBody>
                  <a:tcPr/>
                </a:tc>
                <a:tc rowSpan="2">
                  <a:txBody>
                    <a:bodyPr/>
                    <a:lstStyle/>
                    <a:p>
                      <a:pPr algn="ctr" fontAlgn="ctr"/>
                      <a:r>
                        <a:rPr lang="en-US" altLang="zh-TW" sz="800" u="none" strike="noStrike" dirty="0">
                          <a:effectLst/>
                        </a:rPr>
                        <a:t>30-50</a:t>
                      </a:r>
                      <a:endParaRPr lang="en-US" altLang="zh-TW" sz="800" b="0" i="0" u="none" strike="noStrike" dirty="0">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男</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33</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5.60%</a:t>
                      </a:r>
                    </a:p>
                  </a:txBody>
                  <a:tcPr marL="9525" marR="9525" marT="9525" marB="0" anchor="ctr"/>
                </a:tc>
                <a:extLst>
                  <a:ext uri="{0D108BD9-81ED-4DB2-BD59-A6C34878D82A}">
                    <a16:rowId xmlns:a16="http://schemas.microsoft.com/office/drawing/2014/main" xmlns="" val="10010"/>
                  </a:ext>
                </a:extLst>
              </a:tr>
              <a:tr h="12143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u="none" strike="noStrike">
                          <a:effectLst/>
                        </a:rPr>
                        <a:t>女</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14</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2.38%</a:t>
                      </a:r>
                    </a:p>
                  </a:txBody>
                  <a:tcPr marL="9525" marR="9525" marT="9525" marB="0" anchor="ctr"/>
                </a:tc>
                <a:extLst>
                  <a:ext uri="{0D108BD9-81ED-4DB2-BD59-A6C34878D82A}">
                    <a16:rowId xmlns:a16="http://schemas.microsoft.com/office/drawing/2014/main" xmlns="" val="10011"/>
                  </a:ext>
                </a:extLst>
              </a:tr>
              <a:tr h="121434">
                <a:tc vMerge="1">
                  <a:txBody>
                    <a:bodyPr/>
                    <a:lstStyle/>
                    <a:p>
                      <a:endParaRPr lang="zh-TW" altLang="en-US"/>
                    </a:p>
                  </a:txBody>
                  <a:tcPr/>
                </a:tc>
                <a:tc rowSpan="2">
                  <a:txBody>
                    <a:bodyPr/>
                    <a:lstStyle/>
                    <a:p>
                      <a:pPr algn="ctr" fontAlgn="ctr"/>
                      <a:r>
                        <a:rPr lang="en-US" altLang="zh-TW" sz="800" u="none" strike="noStrike" dirty="0">
                          <a:effectLst/>
                        </a:rPr>
                        <a:t>&gt;50</a:t>
                      </a:r>
                      <a:endParaRPr lang="en-US" altLang="zh-TW" sz="800" b="0" i="0" u="none" strike="noStrike" dirty="0">
                        <a:solidFill>
                          <a:srgbClr val="000000"/>
                        </a:solidFill>
                        <a:effectLst/>
                        <a:latin typeface="Arial Unicode MS"/>
                      </a:endParaRPr>
                    </a:p>
                  </a:txBody>
                  <a:tcPr marL="0" marR="0" marT="0" marB="0" anchor="ctr"/>
                </a:tc>
                <a:tc>
                  <a:txBody>
                    <a:bodyPr/>
                    <a:lstStyle/>
                    <a:p>
                      <a:pPr algn="ctr" fontAlgn="ctr"/>
                      <a:r>
                        <a:rPr lang="zh-TW" altLang="en-US" sz="800" u="none" strike="noStrike">
                          <a:effectLst/>
                        </a:rPr>
                        <a:t>男</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a:solidFill>
                            <a:schemeClr val="tx1"/>
                          </a:solidFill>
                          <a:effectLst/>
                          <a:latin typeface="Arial Unicode MS"/>
                        </a:rPr>
                        <a:t>6</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1.02%</a:t>
                      </a:r>
                    </a:p>
                  </a:txBody>
                  <a:tcPr marL="9525" marR="9525" marT="9525" marB="0" anchor="ctr"/>
                </a:tc>
                <a:extLst>
                  <a:ext uri="{0D108BD9-81ED-4DB2-BD59-A6C34878D82A}">
                    <a16:rowId xmlns:a16="http://schemas.microsoft.com/office/drawing/2014/main" xmlns="" val="10012"/>
                  </a:ext>
                </a:extLst>
              </a:tr>
              <a:tr h="12143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800" u="none" strike="noStrike">
                          <a:effectLst/>
                        </a:rPr>
                        <a:t>女</a:t>
                      </a:r>
                      <a:endParaRPr lang="zh-TW" altLang="en-US" sz="800" b="0" i="0" u="none" strike="noStrike">
                        <a:solidFill>
                          <a:srgbClr val="000000"/>
                        </a:solidFill>
                        <a:effectLst/>
                        <a:latin typeface="Arial Unicode MS"/>
                      </a:endParaRPr>
                    </a:p>
                  </a:txBody>
                  <a:tcPr marL="0" marR="0" marT="0" marB="0" anchor="ctr"/>
                </a:tc>
                <a:tc>
                  <a:txBody>
                    <a:bodyPr/>
                    <a:lstStyle/>
                    <a:p>
                      <a:pPr algn="ctr" fontAlgn="ctr"/>
                      <a:r>
                        <a:rPr lang="en-US" altLang="zh-TW" sz="900" b="0" i="0" u="none" strike="noStrike" dirty="0">
                          <a:solidFill>
                            <a:schemeClr val="tx1"/>
                          </a:solidFill>
                          <a:effectLst/>
                          <a:latin typeface="Arial Unicode MS"/>
                        </a:rPr>
                        <a:t>3</a:t>
                      </a:r>
                    </a:p>
                  </a:txBody>
                  <a:tcPr marL="9525" marR="9525" marT="9525" marB="0" anchor="ctr"/>
                </a:tc>
                <a:tc>
                  <a:txBody>
                    <a:bodyPr/>
                    <a:lstStyle/>
                    <a:p>
                      <a:pPr algn="r" fontAlgn="ctr"/>
                      <a:r>
                        <a:rPr lang="en-US" altLang="zh-TW" sz="900" b="0" i="0" u="none" strike="noStrike" dirty="0">
                          <a:solidFill>
                            <a:schemeClr val="tx1"/>
                          </a:solidFill>
                          <a:effectLst/>
                          <a:latin typeface="新細明體"/>
                        </a:rPr>
                        <a:t>0.51%</a:t>
                      </a:r>
                    </a:p>
                  </a:txBody>
                  <a:tcPr marL="9525" marR="9525" marT="9525" marB="0" anchor="ctr"/>
                </a:tc>
                <a:extLst>
                  <a:ext uri="{0D108BD9-81ED-4DB2-BD59-A6C34878D82A}">
                    <a16:rowId xmlns:a16="http://schemas.microsoft.com/office/drawing/2014/main" xmlns="" val="10013"/>
                  </a:ext>
                </a:extLst>
              </a:tr>
            </a:tbl>
          </a:graphicData>
        </a:graphic>
      </p:graphicFrame>
      <p:sp>
        <p:nvSpPr>
          <p:cNvPr id="5" name="內容版面配置區 4"/>
          <p:cNvSpPr>
            <a:spLocks noGrp="1"/>
          </p:cNvSpPr>
          <p:nvPr>
            <p:ph idx="4294967295"/>
          </p:nvPr>
        </p:nvSpPr>
        <p:spPr>
          <a:xfrm>
            <a:off x="452437" y="548680"/>
            <a:ext cx="2881313" cy="4918916"/>
          </a:xfrm>
          <a:prstGeom prst="rect">
            <a:avLst/>
          </a:prstGeom>
        </p:spPr>
        <p:txBody>
          <a:bodyPr vert="horz" lIns="91440" tIns="45720" rIns="91440" bIns="45720" rtlCol="0">
            <a:normAutofit/>
          </a:bodyPr>
          <a:lstStyle/>
          <a:p>
            <a:pPr marL="0" indent="0">
              <a:buNone/>
            </a:pPr>
            <a:endParaRPr lang="en-US" altLang="zh-TW" sz="1100" b="1" dirty="0">
              <a:latin typeface="微軟正黑體" panose="020B0604030504040204" pitchFamily="34" charset="-120"/>
              <a:ea typeface="微軟正黑體" panose="020B0604030504040204" pitchFamily="34" charset="-120"/>
              <a:sym typeface="微軟正黑體" pitchFamily="34" charset="-120"/>
            </a:endParaRPr>
          </a:p>
          <a:p>
            <a:pPr marL="0" indent="0">
              <a:buNone/>
            </a:pPr>
            <a:r>
              <a:rPr lang="en-US" altLang="zh-TW" sz="1100" b="1" dirty="0">
                <a:latin typeface="微軟正黑體" panose="020B0604030504040204" pitchFamily="34" charset="-120"/>
                <a:ea typeface="微軟正黑體" panose="020B0604030504040204" pitchFamily="34" charset="-120"/>
                <a:sym typeface="微軟正黑體" pitchFamily="34" charset="-120"/>
              </a:rPr>
              <a:t>7.2.2</a:t>
            </a:r>
            <a:r>
              <a:rPr lang="zh-TW" altLang="en-US" sz="1100" b="1" dirty="0">
                <a:latin typeface="微軟正黑體" panose="020B0604030504040204" pitchFamily="34" charset="-120"/>
                <a:ea typeface="微軟正黑體" panose="020B0604030504040204" pitchFamily="34" charset="-120"/>
                <a:sym typeface="微軟正黑體" pitchFamily="34" charset="-120"/>
              </a:rPr>
              <a:t> 人才資源與發展</a:t>
            </a:r>
            <a:endParaRPr lang="en-US" altLang="zh-TW" b="1" dirty="0">
              <a:latin typeface="微軟正黑體" panose="020B0604030504040204" pitchFamily="34" charset="-120"/>
              <a:ea typeface="微軟正黑體" panose="020B0604030504040204" pitchFamily="34" charset="-120"/>
              <a:sym typeface="Calibri" pitchFamily="34" charset="0"/>
            </a:endParaRPr>
          </a:p>
          <a:p>
            <a:pPr marL="0" indent="0">
              <a:buNone/>
            </a:pPr>
            <a:r>
              <a:rPr lang="en-US" altLang="zh-TW" sz="1100" b="1" dirty="0">
                <a:latin typeface="微軟正黑體" panose="020B0604030504040204" pitchFamily="34" charset="-120"/>
                <a:ea typeface="微軟正黑體" panose="020B0604030504040204" pitchFamily="34" charset="-120"/>
                <a:sym typeface="Calibri" pitchFamily="34" charset="0"/>
              </a:rPr>
              <a:t>7).</a:t>
            </a:r>
            <a:r>
              <a:rPr lang="zh-TW" altLang="en-US" sz="1100" b="1" dirty="0">
                <a:latin typeface="微軟正黑體" panose="020B0604030504040204" pitchFamily="34" charset="-120"/>
                <a:ea typeface="微軟正黑體" panose="020B0604030504040204" pitchFamily="34" charset="-120"/>
                <a:sym typeface="Calibri" pitchFamily="34" charset="0"/>
              </a:rPr>
              <a:t>人員流動管理</a:t>
            </a:r>
            <a:endParaRPr lang="zh-TW" altLang="en-US" sz="1100" dirty="0">
              <a:latin typeface="微軟正黑體" panose="020B0604030504040204" pitchFamily="34" charset="-120"/>
              <a:ea typeface="微軟正黑體" panose="020B0604030504040204" pitchFamily="34" charset="-120"/>
            </a:endParaRPr>
          </a:p>
          <a:p>
            <a:pPr marL="0" indent="0">
              <a:lnSpc>
                <a:spcPct val="150000"/>
              </a:lnSpc>
              <a:buNone/>
              <a:tabLst>
                <a:tab pos="180975" algn="l"/>
              </a:tabLst>
            </a:pPr>
            <a:r>
              <a:rPr lang="zh-TW" altLang="en-US" sz="900" dirty="0">
                <a:latin typeface="微軟正黑體" panose="020B0604030504040204" pitchFamily="34" charset="-120"/>
                <a:ea typeface="微軟正黑體" panose="020B0604030504040204" pitchFamily="34" charset="-120"/>
                <a:sym typeface="微軟正黑體" pitchFamily="34" charset="-120"/>
              </a:rPr>
              <a:t>英華達人力資源單位每年會對各單位進行人力盤點，依照相關單位業務計劃之需求，採定期進行人才増補作業。</a:t>
            </a:r>
            <a:r>
              <a:rPr lang="en-US" altLang="zh-TW" sz="900" dirty="0" smtClean="0">
                <a:latin typeface="微軟正黑體" panose="020B0604030504040204" pitchFamily="34" charset="-120"/>
                <a:ea typeface="微軟正黑體" panose="020B0604030504040204" pitchFamily="34" charset="-120"/>
                <a:sym typeface="微軟正黑體" pitchFamily="34" charset="-120"/>
              </a:rPr>
              <a:t>2018</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英華</a:t>
            </a:r>
            <a:r>
              <a:rPr lang="zh-TW" altLang="en-US" sz="900" dirty="0">
                <a:latin typeface="微軟正黑體" panose="020B0604030504040204" pitchFamily="34" charset="-120"/>
                <a:ea typeface="微軟正黑體" panose="020B0604030504040204" pitchFamily="34" charset="-120"/>
                <a:sym typeface="微軟正黑體" pitchFamily="34" charset="-120"/>
              </a:rPr>
              <a:t>達仍持續對外網羅優秀人才，為公司未來佈局做準備。除持續延攬各方人才投入營運之外，英華達也明確的訂定獎懲及績效考核制度，培育優秀人才，使人員流動維持適當合理的比例</a:t>
            </a:r>
            <a:r>
              <a:rPr lang="zh-TW" altLang="en-US" sz="900" dirty="0">
                <a:solidFill>
                  <a:srgbClr val="FF0000"/>
                </a:solidFill>
                <a:latin typeface="微軟正黑體" panose="020B0604030504040204" pitchFamily="34" charset="-120"/>
                <a:ea typeface="微軟正黑體" panose="020B0604030504040204" pitchFamily="34" charset="-120"/>
                <a:sym typeface="微軟正黑體" pitchFamily="34" charset="-120"/>
              </a:rPr>
              <a:t>。</a:t>
            </a:r>
            <a:r>
              <a:rPr lang="en-US" altLang="zh-TW" sz="900" dirty="0">
                <a:latin typeface="微軟正黑體" panose="020B0604030504040204" pitchFamily="34" charset="-120"/>
                <a:ea typeface="微軟正黑體" panose="020B0604030504040204" pitchFamily="34" charset="-120"/>
                <a:sym typeface="微軟正黑體" pitchFamily="34" charset="-120"/>
              </a:rPr>
              <a:t>2018</a:t>
            </a:r>
            <a:r>
              <a:rPr lang="zh-TW" altLang="en-US" sz="900" dirty="0">
                <a:latin typeface="微軟正黑體" panose="020B0604030504040204" pitchFamily="34" charset="-120"/>
                <a:ea typeface="微軟正黑體" panose="020B0604030504040204" pitchFamily="34" charset="-120"/>
                <a:sym typeface="微軟正黑體" pitchFamily="34" charset="-120"/>
              </a:rPr>
              <a:t>年台灣地區員工之新進人數共</a:t>
            </a:r>
            <a:r>
              <a:rPr lang="en-US" altLang="zh-TW" sz="900" dirty="0">
                <a:latin typeface="微軟正黑體" panose="020B0604030504040204" pitchFamily="34" charset="-120"/>
                <a:ea typeface="微軟正黑體" panose="020B0604030504040204" pitchFamily="34" charset="-120"/>
                <a:sym typeface="微軟正黑體" pitchFamily="34" charset="-120"/>
              </a:rPr>
              <a:t>30</a:t>
            </a:r>
            <a:r>
              <a:rPr lang="zh-TW" altLang="en-US" sz="900" dirty="0">
                <a:latin typeface="微軟正黑體" panose="020B0604030504040204" pitchFamily="34" charset="-120"/>
                <a:ea typeface="微軟正黑體" panose="020B0604030504040204" pitchFamily="34" charset="-120"/>
                <a:sym typeface="微軟正黑體" pitchFamily="34" charset="-120"/>
              </a:rPr>
              <a:t>人，到職三個月內離職人數</a:t>
            </a:r>
            <a:r>
              <a:rPr lang="en-US" altLang="zh-TW" sz="900" dirty="0">
                <a:latin typeface="微軟正黑體" panose="020B0604030504040204" pitchFamily="34" charset="-120"/>
                <a:ea typeface="微軟正黑體" panose="020B0604030504040204" pitchFamily="34" charset="-120"/>
                <a:sym typeface="微軟正黑體" pitchFamily="34" charset="-120"/>
              </a:rPr>
              <a:t>8</a:t>
            </a:r>
            <a:r>
              <a:rPr lang="zh-TW" altLang="en-US" sz="900" dirty="0">
                <a:latin typeface="微軟正黑體" panose="020B0604030504040204" pitchFamily="34" charset="-120"/>
                <a:ea typeface="微軟正黑體" panose="020B0604030504040204" pitchFamily="34" charset="-120"/>
                <a:sym typeface="微軟正黑體" pitchFamily="34" charset="-120"/>
              </a:rPr>
              <a:t>人</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a:t>
            </a:r>
            <a:r>
              <a:rPr lang="zh-TW" altLang="en-US" sz="900" dirty="0" smtClean="0">
                <a:solidFill>
                  <a:srgbClr val="FF0000"/>
                </a:solidFill>
                <a:latin typeface="微軟正黑體" panose="020B0604030504040204" pitchFamily="34" charset="-120"/>
                <a:ea typeface="微軟正黑體" panose="020B0604030504040204" pitchFamily="34" charset="-120"/>
                <a:sym typeface="微軟正黑體" pitchFamily="34" charset="-120"/>
              </a:rPr>
              <a:t>新進人員離職率約</a:t>
            </a:r>
            <a:r>
              <a:rPr lang="en-US" altLang="zh-TW" sz="900" dirty="0" smtClean="0">
                <a:solidFill>
                  <a:srgbClr val="FF0000"/>
                </a:solidFill>
                <a:latin typeface="微軟正黑體" panose="020B0604030504040204" pitchFamily="34" charset="-120"/>
                <a:ea typeface="微軟正黑體" panose="020B0604030504040204" pitchFamily="34" charset="-120"/>
                <a:sym typeface="微軟正黑體" pitchFamily="34" charset="-120"/>
              </a:rPr>
              <a:t>26.7%</a:t>
            </a:r>
            <a:r>
              <a:rPr lang="zh-TW" altLang="en-US" sz="900" dirty="0" smtClean="0">
                <a:latin typeface="微軟正黑體" panose="020B0604030504040204" pitchFamily="34" charset="-120"/>
                <a:ea typeface="微軟正黑體" panose="020B0604030504040204" pitchFamily="34" charset="-120"/>
                <a:sym typeface="微軟正黑體" pitchFamily="34" charset="-120"/>
              </a:rPr>
              <a:t>，浦東</a:t>
            </a:r>
            <a:r>
              <a:rPr lang="zh-TW" altLang="en-US" sz="900" dirty="0">
                <a:latin typeface="微軟正黑體" panose="020B0604030504040204" pitchFamily="34" charset="-120"/>
                <a:ea typeface="微軟正黑體" panose="020B0604030504040204" pitchFamily="34" charset="-120"/>
                <a:sym typeface="微軟正黑體" pitchFamily="34" charset="-120"/>
              </a:rPr>
              <a:t>廠區員工新進人數</a:t>
            </a:r>
            <a:r>
              <a:rPr lang="en-US" altLang="zh-TW" sz="900" dirty="0">
                <a:latin typeface="微軟正黑體" panose="020B0604030504040204" pitchFamily="34" charset="-120"/>
                <a:ea typeface="微軟正黑體" panose="020B0604030504040204" pitchFamily="34" charset="-120"/>
                <a:sym typeface="微軟正黑體" pitchFamily="34" charset="-120"/>
              </a:rPr>
              <a:t>48,466</a:t>
            </a:r>
            <a:r>
              <a:rPr lang="zh-TW" altLang="en-US" sz="900" dirty="0">
                <a:latin typeface="微軟正黑體" panose="020B0604030504040204" pitchFamily="34" charset="-120"/>
                <a:ea typeface="微軟正黑體" panose="020B0604030504040204" pitchFamily="34" charset="-120"/>
                <a:sym typeface="微軟正黑體" pitchFamily="34" charset="-120"/>
              </a:rPr>
              <a:t>人，到職三個月內離職人數</a:t>
            </a:r>
            <a:r>
              <a:rPr lang="en-US" altLang="zh-TW" sz="900" dirty="0">
                <a:latin typeface="微軟正黑體" panose="020B0604030504040204" pitchFamily="34" charset="-120"/>
                <a:ea typeface="微軟正黑體" panose="020B0604030504040204" pitchFamily="34" charset="-120"/>
                <a:sym typeface="微軟正黑體" pitchFamily="34" charset="-120"/>
              </a:rPr>
              <a:t>25,711</a:t>
            </a:r>
            <a:r>
              <a:rPr lang="zh-TW" altLang="en-US" sz="900" dirty="0">
                <a:latin typeface="微軟正黑體" panose="020B0604030504040204" pitchFamily="34" charset="-120"/>
                <a:ea typeface="微軟正黑體" panose="020B0604030504040204" pitchFamily="34" charset="-120"/>
                <a:sym typeface="微軟正黑體" pitchFamily="34" charset="-120"/>
              </a:rPr>
              <a:t>人，新進人員離職率約</a:t>
            </a:r>
            <a:r>
              <a:rPr lang="en-US" altLang="zh-TW" sz="900" dirty="0">
                <a:latin typeface="微軟正黑體" panose="020B0604030504040204" pitchFamily="34" charset="-120"/>
                <a:ea typeface="微軟正黑體" panose="020B0604030504040204" pitchFamily="34" charset="-120"/>
                <a:sym typeface="微軟正黑體" pitchFamily="34" charset="-120"/>
              </a:rPr>
              <a:t>53.05</a:t>
            </a:r>
            <a:r>
              <a:rPr lang="zh-TW" altLang="en-US" sz="900" dirty="0">
                <a:latin typeface="微軟正黑體" panose="020B0604030504040204" pitchFamily="34" charset="-120"/>
                <a:ea typeface="微軟正黑體" panose="020B0604030504040204" pitchFamily="34" charset="-120"/>
                <a:sym typeface="微軟正黑體" pitchFamily="34" charset="-120"/>
              </a:rPr>
              <a:t>%；南京廠區員工新進人數</a:t>
            </a:r>
            <a:r>
              <a:rPr lang="en-US" altLang="zh-TW" sz="900" dirty="0">
                <a:latin typeface="微軟正黑體" panose="020B0604030504040204" pitchFamily="34" charset="-120"/>
                <a:ea typeface="微軟正黑體" panose="020B0604030504040204" pitchFamily="34" charset="-120"/>
                <a:sym typeface="微軟正黑體" pitchFamily="34" charset="-120"/>
              </a:rPr>
              <a:t>57,517</a:t>
            </a:r>
            <a:r>
              <a:rPr lang="zh-TW" altLang="en-US" sz="900" dirty="0">
                <a:latin typeface="微軟正黑體" panose="020B0604030504040204" pitchFamily="34" charset="-120"/>
                <a:ea typeface="微軟正黑體" panose="020B0604030504040204" pitchFamily="34" charset="-120"/>
                <a:sym typeface="微軟正黑體" pitchFamily="34" charset="-120"/>
              </a:rPr>
              <a:t>人，到職三個月內離職人數</a:t>
            </a:r>
            <a:r>
              <a:rPr lang="en-US" altLang="zh-TW" sz="900" dirty="0">
                <a:latin typeface="微軟正黑體" panose="020B0604030504040204" pitchFamily="34" charset="-120"/>
                <a:ea typeface="微軟正黑體" panose="020B0604030504040204" pitchFamily="34" charset="-120"/>
                <a:sym typeface="微軟正黑體" pitchFamily="34" charset="-120"/>
              </a:rPr>
              <a:t>44,343</a:t>
            </a:r>
            <a:r>
              <a:rPr lang="zh-TW" altLang="en-US" sz="900" dirty="0">
                <a:latin typeface="微軟正黑體" panose="020B0604030504040204" pitchFamily="34" charset="-120"/>
                <a:ea typeface="微軟正黑體" panose="020B0604030504040204" pitchFamily="34" charset="-120"/>
                <a:sym typeface="微軟正黑體" pitchFamily="34" charset="-120"/>
              </a:rPr>
              <a:t>人，新進人員離職率約</a:t>
            </a:r>
            <a:r>
              <a:rPr lang="en-US" altLang="zh-TW" sz="900" dirty="0">
                <a:latin typeface="微軟正黑體" panose="020B0604030504040204" pitchFamily="34" charset="-120"/>
                <a:ea typeface="微軟正黑體" panose="020B0604030504040204" pitchFamily="34" charset="-120"/>
                <a:sym typeface="微軟正黑體" pitchFamily="34" charset="-120"/>
              </a:rPr>
              <a:t>77.1</a:t>
            </a:r>
            <a:r>
              <a:rPr lang="zh-TW" altLang="en-US" sz="900" dirty="0">
                <a:latin typeface="微軟正黑體" panose="020B0604030504040204" pitchFamily="34" charset="-120"/>
                <a:ea typeface="微軟正黑體" panose="020B0604030504040204" pitchFamily="34" charset="-120"/>
                <a:sym typeface="微軟正黑體" pitchFamily="34" charset="-120"/>
              </a:rPr>
              <a:t>%，造成浦東及南京廠區新進人員離職率偏高的主要原因為生產線人員的汰換。</a:t>
            </a:r>
            <a:endParaRPr lang="zh-TW" altLang="en-US" sz="900" kern="100" dirty="0">
              <a:latin typeface="微軟正黑體" panose="020B0604030504040204" pitchFamily="34" charset="-120"/>
              <a:ea typeface="微軟正黑體" panose="020B0604030504040204" pitchFamily="34" charset="-120"/>
              <a:cs typeface="Arial Unicode MS"/>
            </a:endParaRPr>
          </a:p>
        </p:txBody>
      </p:sp>
      <p:sp>
        <p:nvSpPr>
          <p:cNvPr id="9" name="標題 3"/>
          <p:cNvSpPr>
            <a:spLocks noGrp="1"/>
          </p:cNvSpPr>
          <p:nvPr>
            <p:ph type="title"/>
          </p:nvPr>
        </p:nvSpPr>
        <p:spPr>
          <a:xfrm>
            <a:off x="351284" y="260648"/>
            <a:ext cx="2513484" cy="562074"/>
          </a:xfrm>
        </p:spPr>
        <p:txBody>
          <a:bodyPr vert="horz" lIns="91440" tIns="45720" rIns="91440" bIns="45720" rtlCol="0" anchor="ctr">
            <a:normAutofit/>
          </a:bodyPr>
          <a:lstStyle/>
          <a:p>
            <a:r>
              <a:rPr lang="en-US" altLang="zh-TW" dirty="0">
                <a:solidFill>
                  <a:schemeClr val="tx1"/>
                </a:solidFill>
              </a:rPr>
              <a:t>7.2 </a:t>
            </a:r>
            <a:r>
              <a:rPr lang="zh-TW" altLang="en-US" dirty="0">
                <a:solidFill>
                  <a:schemeClr val="tx1"/>
                </a:solidFill>
              </a:rPr>
              <a:t>英華達公司</a:t>
            </a:r>
          </a:p>
        </p:txBody>
      </p:sp>
      <p:sp>
        <p:nvSpPr>
          <p:cNvPr id="8" name="內容版面配置區 7"/>
          <p:cNvSpPr>
            <a:spLocks noGrp="1"/>
          </p:cNvSpPr>
          <p:nvPr>
            <p:ph idx="12"/>
          </p:nvPr>
        </p:nvSpPr>
        <p:spPr>
          <a:xfrm>
            <a:off x="3368823" y="4218441"/>
            <a:ext cx="3024039" cy="2666943"/>
          </a:xfrm>
        </p:spPr>
        <p:txBody>
          <a:bodyPr>
            <a:noAutofit/>
          </a:bodyPr>
          <a:lstStyle/>
          <a:p>
            <a:r>
              <a:rPr lang="en-US" altLang="zh-TW" dirty="0"/>
              <a:t>8.)</a:t>
            </a:r>
            <a:r>
              <a:rPr lang="zh-TW" altLang="en-US" b="1" dirty="0">
                <a:sym typeface="Calibri" pitchFamily="34" charset="0"/>
              </a:rPr>
              <a:t>反貪腐、人權特定議題教育</a:t>
            </a:r>
            <a:endParaRPr lang="en-US" altLang="zh-TW" b="1" dirty="0">
              <a:sym typeface="Calibri" pitchFamily="34" charset="0"/>
            </a:endParaRPr>
          </a:p>
          <a:p>
            <a:pPr marL="0" indent="265113">
              <a:lnSpc>
                <a:spcPct val="150000"/>
              </a:lnSpc>
              <a:tabLst>
                <a:tab pos="180975" algn="l"/>
              </a:tabLst>
            </a:pPr>
            <a:r>
              <a:rPr lang="zh-TW" altLang="en-US" sz="900" dirty="0">
                <a:sym typeface="Calibri" pitchFamily="34" charset="0"/>
              </a:rPr>
              <a:t>英華達公司除了在組織文化與技術領域培育不遺餘力之外，對人權教育及反貪腐課程宣導更是從新人做起，在新進人員教訓訓練中，</a:t>
            </a:r>
            <a:r>
              <a:rPr lang="zh-TW" altLang="en-US" sz="900" dirty="0">
                <a:solidFill>
                  <a:srgbClr val="FF0000"/>
                </a:solidFill>
                <a:sym typeface="Calibri" pitchFamily="34" charset="0"/>
              </a:rPr>
              <a:t>在員工行為準則條文中</a:t>
            </a:r>
            <a:r>
              <a:rPr lang="zh-TW" altLang="en-US" sz="900" dirty="0" smtClean="0">
                <a:solidFill>
                  <a:srgbClr val="FF0000"/>
                </a:solidFill>
                <a:sym typeface="Calibri" pitchFamily="34" charset="0"/>
              </a:rPr>
              <a:t>，針對反貪腐、反賄賂及員工道德進行全面宣導及訓練，</a:t>
            </a:r>
            <a:r>
              <a:rPr lang="zh-TW" altLang="en-US" sz="900" dirty="0">
                <a:sym typeface="Calibri" pitchFamily="34" charset="0"/>
              </a:rPr>
              <a:t>反貪腐課程總時數為</a:t>
            </a:r>
            <a:r>
              <a:rPr lang="en-US" altLang="zh-TW" sz="900" dirty="0">
                <a:solidFill>
                  <a:srgbClr val="FF0000"/>
                </a:solidFill>
                <a:sym typeface="Calibri" pitchFamily="34" charset="0"/>
              </a:rPr>
              <a:t>9.290.25</a:t>
            </a:r>
            <a:r>
              <a:rPr lang="zh-TW" altLang="en-US" sz="900" dirty="0" smtClean="0">
                <a:sym typeface="Calibri" pitchFamily="34" charset="0"/>
              </a:rPr>
              <a:t>小時。南京廠一般直接人員於新進時都必須培訓員工</a:t>
            </a:r>
            <a:endParaRPr lang="en-US" altLang="zh-TW" sz="900" dirty="0">
              <a:solidFill>
                <a:srgbClr val="FF0000"/>
              </a:solidFill>
              <a:sym typeface="Calibri" pitchFamily="34" charset="0"/>
            </a:endParaRPr>
          </a:p>
          <a:p>
            <a:pPr marL="0" indent="265113">
              <a:lnSpc>
                <a:spcPct val="150000"/>
              </a:lnSpc>
              <a:tabLst>
                <a:tab pos="180975" algn="l"/>
              </a:tabLst>
            </a:pPr>
            <a:r>
              <a:rPr lang="zh-TW" altLang="en-US" sz="900" dirty="0" smtClean="0">
                <a:solidFill>
                  <a:srgbClr val="FF0000"/>
                </a:solidFill>
                <a:sym typeface="Calibri" pitchFamily="34" charset="0"/>
              </a:rPr>
              <a:t>在人權議題的訓練包括</a:t>
            </a:r>
            <a:r>
              <a:rPr lang="en-US" altLang="zh-TW" sz="900" dirty="0" smtClean="0">
                <a:solidFill>
                  <a:srgbClr val="FF0000"/>
                </a:solidFill>
                <a:sym typeface="Calibri" pitchFamily="34" charset="0"/>
              </a:rPr>
              <a:t>CSR</a:t>
            </a:r>
            <a:r>
              <a:rPr lang="zh-TW" altLang="en-US" sz="900" dirty="0" smtClean="0">
                <a:solidFill>
                  <a:srgbClr val="FF0000"/>
                </a:solidFill>
                <a:sym typeface="Calibri" pitchFamily="34" charset="0"/>
              </a:rPr>
              <a:t>宣導、</a:t>
            </a:r>
            <a:r>
              <a:rPr lang="en-US" altLang="zh-TW" sz="900" dirty="0" smtClean="0">
                <a:solidFill>
                  <a:srgbClr val="FF0000"/>
                </a:solidFill>
                <a:sym typeface="Calibri" pitchFamily="34" charset="0"/>
              </a:rPr>
              <a:t>RBA</a:t>
            </a:r>
            <a:r>
              <a:rPr lang="zh-TW" altLang="en-US" sz="900" dirty="0" smtClean="0">
                <a:solidFill>
                  <a:srgbClr val="FF0000"/>
                </a:solidFill>
                <a:sym typeface="Calibri" pitchFamily="34" charset="0"/>
              </a:rPr>
              <a:t>培訓等訓練等課程</a:t>
            </a:r>
            <a:r>
              <a:rPr lang="zh-TW" altLang="en-US" sz="900" dirty="0" smtClean="0">
                <a:sym typeface="Calibri" pitchFamily="34" charset="0"/>
              </a:rPr>
              <a:t>，人權</a:t>
            </a:r>
            <a:r>
              <a:rPr lang="zh-TW" altLang="en-US" sz="900" dirty="0">
                <a:sym typeface="Calibri" pitchFamily="34" charset="0"/>
              </a:rPr>
              <a:t>議題部分的訓練總時數為</a:t>
            </a:r>
            <a:r>
              <a:rPr lang="en-US" altLang="zh-TW" sz="900" dirty="0">
                <a:sym typeface="Calibri" pitchFamily="34" charset="0"/>
              </a:rPr>
              <a:t>87696.25</a:t>
            </a:r>
            <a:r>
              <a:rPr lang="zh-TW" altLang="en-US" sz="900" dirty="0">
                <a:sym typeface="Calibri" pitchFamily="34" charset="0"/>
              </a:rPr>
              <a:t>小時，浦東廠區</a:t>
            </a:r>
            <a:r>
              <a:rPr lang="en-US" altLang="zh-TW" sz="900" dirty="0">
                <a:sym typeface="Calibri" pitchFamily="34" charset="0"/>
              </a:rPr>
              <a:t>:48,805</a:t>
            </a:r>
            <a:r>
              <a:rPr lang="zh-TW" altLang="en-US" sz="900" dirty="0">
                <a:sym typeface="Calibri" pitchFamily="34" charset="0"/>
              </a:rPr>
              <a:t>小時、南京廠區</a:t>
            </a:r>
            <a:r>
              <a:rPr lang="en-US" altLang="zh-TW" sz="900" dirty="0">
                <a:sym typeface="Calibri" pitchFamily="34" charset="0"/>
              </a:rPr>
              <a:t>3,886.85</a:t>
            </a:r>
            <a:r>
              <a:rPr lang="zh-TW" altLang="en-US" sz="900" dirty="0">
                <a:sym typeface="Calibri" pitchFamily="34" charset="0"/>
              </a:rPr>
              <a:t>小時</a:t>
            </a:r>
            <a:r>
              <a:rPr lang="zh-TW" altLang="en-US" sz="900" dirty="0" smtClean="0">
                <a:sym typeface="Calibri" pitchFamily="34" charset="0"/>
              </a:rPr>
              <a:t>，，</a:t>
            </a:r>
            <a:r>
              <a:rPr lang="zh-TW" altLang="en-US" sz="900" dirty="0">
                <a:sym typeface="Calibri" pitchFamily="34" charset="0"/>
              </a:rPr>
              <a:t>浦東廠區</a:t>
            </a:r>
            <a:r>
              <a:rPr lang="en-US" altLang="zh-TW" sz="900" dirty="0">
                <a:sym typeface="Calibri" pitchFamily="34" charset="0"/>
              </a:rPr>
              <a:t>37,999</a:t>
            </a:r>
            <a:r>
              <a:rPr lang="zh-TW" altLang="en-US" sz="900" dirty="0">
                <a:sym typeface="Calibri" pitchFamily="34" charset="0"/>
              </a:rPr>
              <a:t>小時、南京廠區</a:t>
            </a:r>
            <a:r>
              <a:rPr lang="en-US" altLang="zh-TW" sz="900" dirty="0">
                <a:sym typeface="Calibri" pitchFamily="34" charset="0"/>
              </a:rPr>
              <a:t>8,059.75</a:t>
            </a:r>
            <a:r>
              <a:rPr lang="zh-TW" altLang="en-US" sz="900" dirty="0">
                <a:sym typeface="Calibri" pitchFamily="34" charset="0"/>
              </a:rPr>
              <a:t>小時</a:t>
            </a:r>
            <a:r>
              <a:rPr lang="zh-TW" altLang="en-US" sz="900" dirty="0">
                <a:sym typeface="微軟正黑體" pitchFamily="34" charset="-120"/>
              </a:rPr>
              <a:t>。針對保全</a:t>
            </a:r>
            <a:r>
              <a:rPr lang="zh-TW" altLang="en-US" sz="900" dirty="0" smtClean="0">
                <a:sym typeface="微軟正黑體" pitchFamily="34" charset="-120"/>
              </a:rPr>
              <a:t>、</a:t>
            </a:r>
            <a:endParaRPr lang="zh-TW" altLang="en-US" sz="900" dirty="0">
              <a:sym typeface="Calibri" pitchFamily="34" charset="0"/>
            </a:endParaRPr>
          </a:p>
        </p:txBody>
      </p:sp>
      <p:graphicFrame>
        <p:nvGraphicFramePr>
          <p:cNvPr id="16" name="Group 327"/>
          <p:cNvGraphicFramePr>
            <a:graphicFrameLocks noGrp="1"/>
          </p:cNvGraphicFramePr>
          <p:nvPr>
            <p:extLst>
              <p:ext uri="{D42A27DB-BD31-4B8C-83A1-F6EECF244321}">
                <p14:modId xmlns:p14="http://schemas.microsoft.com/office/powerpoint/2010/main" val="55396541"/>
              </p:ext>
            </p:extLst>
          </p:nvPr>
        </p:nvGraphicFramePr>
        <p:xfrm>
          <a:off x="3484821" y="836712"/>
          <a:ext cx="5340201" cy="3322460"/>
        </p:xfrm>
        <a:graphic>
          <a:graphicData uri="http://schemas.openxmlformats.org/drawingml/2006/table">
            <a:tbl>
              <a:tblPr/>
              <a:tblGrid>
                <a:gridCol w="957026">
                  <a:extLst>
                    <a:ext uri="{9D8B030D-6E8A-4147-A177-3AD203B41FA5}">
                      <a16:colId xmlns:a16="http://schemas.microsoft.com/office/drawing/2014/main" xmlns="" val="20000"/>
                    </a:ext>
                  </a:extLst>
                </a:gridCol>
                <a:gridCol w="651592">
                  <a:extLst>
                    <a:ext uri="{9D8B030D-6E8A-4147-A177-3AD203B41FA5}">
                      <a16:colId xmlns:a16="http://schemas.microsoft.com/office/drawing/2014/main" xmlns="" val="20001"/>
                    </a:ext>
                  </a:extLst>
                </a:gridCol>
                <a:gridCol w="383268">
                  <a:extLst>
                    <a:ext uri="{9D8B030D-6E8A-4147-A177-3AD203B41FA5}">
                      <a16:colId xmlns:a16="http://schemas.microsoft.com/office/drawing/2014/main" xmlns="" val="20002"/>
                    </a:ext>
                  </a:extLst>
                </a:gridCol>
                <a:gridCol w="850227">
                  <a:extLst>
                    <a:ext uri="{9D8B030D-6E8A-4147-A177-3AD203B41FA5}">
                      <a16:colId xmlns:a16="http://schemas.microsoft.com/office/drawing/2014/main" xmlns="" val="20003"/>
                    </a:ext>
                  </a:extLst>
                </a:gridCol>
                <a:gridCol w="874379">
                  <a:extLst>
                    <a:ext uri="{9D8B030D-6E8A-4147-A177-3AD203B41FA5}">
                      <a16:colId xmlns:a16="http://schemas.microsoft.com/office/drawing/2014/main" xmlns="" val="20004"/>
                    </a:ext>
                  </a:extLst>
                </a:gridCol>
                <a:gridCol w="783972">
                  <a:extLst>
                    <a:ext uri="{9D8B030D-6E8A-4147-A177-3AD203B41FA5}">
                      <a16:colId xmlns:a16="http://schemas.microsoft.com/office/drawing/2014/main" xmlns="" val="20005"/>
                    </a:ext>
                  </a:extLst>
                </a:gridCol>
                <a:gridCol w="839737">
                  <a:extLst>
                    <a:ext uri="{9D8B030D-6E8A-4147-A177-3AD203B41FA5}">
                      <a16:colId xmlns:a16="http://schemas.microsoft.com/office/drawing/2014/main" xmlns="" val="20006"/>
                    </a:ext>
                  </a:extLst>
                </a:gridCol>
              </a:tblGrid>
              <a:tr h="210885">
                <a:tc gridSpan="5">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rPr>
                        <a:t>地區：大陸地區</a:t>
                      </a:r>
                      <a:r>
                        <a:rPr kumimoji="0" lang="zh-TW" altLang="zh-CN"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rPr>
                        <a:t>-</a:t>
                      </a:r>
                      <a:r>
                        <a:rPr kumimoji="0" lang="zh-CN" altLang="zh-TW"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rPr>
                        <a:t>浦東廠</a:t>
                      </a:r>
                      <a:r>
                        <a:rPr kumimoji="0" lang="zh-TW" altLang="en-US"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rPr>
                        <a:t>、</a:t>
                      </a:r>
                      <a:r>
                        <a:rPr kumimoji="0" lang="zh-CN" altLang="zh-TW" sz="800" b="1" i="0" u="none" strike="noStrike" cap="none" normalizeH="0" baseline="0" dirty="0">
                          <a:ln>
                            <a:noFill/>
                          </a:ln>
                          <a:solidFill>
                            <a:srgbClr val="FFFFFF"/>
                          </a:solidFill>
                          <a:effectLst/>
                          <a:latin typeface="Calibri" pitchFamily="34" charset="0"/>
                          <a:ea typeface="新細明體" pitchFamily="18" charset="-120"/>
                          <a:sym typeface="Calibri" pitchFamily="34" charset="0"/>
                        </a:rPr>
                        <a:t>南京廠</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TW" sz="700" b="1" i="0" u="none" strike="noStrike" cap="none" normalizeH="0" baseline="0" dirty="0">
                        <a:ln>
                          <a:noFill/>
                        </a:ln>
                        <a:solidFill>
                          <a:srgbClr val="FFFFFF"/>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TW" sz="700" b="1" i="0" u="none" strike="noStrike" cap="none" normalizeH="0" baseline="0" dirty="0">
                        <a:ln>
                          <a:noFill/>
                        </a:ln>
                        <a:solidFill>
                          <a:srgbClr val="FFFFFF"/>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361511">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雇用類型</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年齡層</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性別</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en-US"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浦東</a:t>
                      </a:r>
                      <a:r>
                        <a:rPr kumimoji="0" lang="zh-CN" altLang="zh-TW"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人數</a:t>
                      </a:r>
                      <a:r>
                        <a:rPr kumimoji="0" lang="zh-TW" altLang="zh-CN"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a:t>
                      </a:r>
                      <a:r>
                        <a:rPr kumimoji="0" lang="zh-CN" altLang="zh-TW"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人</a:t>
                      </a:r>
                      <a:r>
                        <a:rPr kumimoji="0" lang="zh-TW" altLang="zh-CN"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佔當地員工總數之比例</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en-US"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南京人數</a:t>
                      </a:r>
                      <a:r>
                        <a:rPr kumimoji="0" lang="en-US" altLang="zh-TW"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a:t>
                      </a:r>
                      <a:r>
                        <a:rPr kumimoji="0" lang="zh-TW" altLang="en-US"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人</a:t>
                      </a:r>
                      <a:r>
                        <a:rPr kumimoji="0" lang="en-US" altLang="zh-TW"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a:t>
                      </a:r>
                      <a:endParaRPr kumimoji="0" lang="zh-CN" altLang="zh-TW"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zh-CN" altLang="zh-TW" sz="7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佔當地員工總數之比例</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1"/>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新進人員</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900" b="0" i="0" u="none" strike="noStrike" cap="none" normalizeH="0" baseline="0">
                          <a:ln>
                            <a:noFill/>
                          </a:ln>
                          <a:solidFill>
                            <a:srgbClr val="000000"/>
                          </a:solidFill>
                          <a:effectLst/>
                          <a:latin typeface="Calibri" pitchFamily="34" charset="0"/>
                          <a:ea typeface="新細明體" pitchFamily="18" charset="-120"/>
                          <a:sym typeface="Calibri" pitchFamily="34" charset="0"/>
                        </a:rPr>
                        <a:t>&lt;30</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男</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28584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130.77%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36264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444.79%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女</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a:solidFill>
                            <a:schemeClr val="tx1"/>
                          </a:solidFill>
                          <a:effectLst/>
                          <a:latin typeface="Arial Unicode MS"/>
                        </a:rPr>
                        <a:t>9436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43.17%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12814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157.17%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900" b="0" i="0" u="none" strike="noStrike" cap="none" normalizeH="0" baseline="0">
                          <a:ln>
                            <a:noFill/>
                          </a:ln>
                          <a:solidFill>
                            <a:srgbClr val="000000"/>
                          </a:solidFill>
                          <a:effectLst/>
                          <a:latin typeface="Calibri" pitchFamily="34" charset="0"/>
                          <a:ea typeface="新細明體" pitchFamily="18" charset="-120"/>
                          <a:sym typeface="Calibri" pitchFamily="34" charset="0"/>
                        </a:rPr>
                        <a:t>30-50</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男</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a:solidFill>
                            <a:schemeClr val="tx1"/>
                          </a:solidFill>
                          <a:effectLst/>
                          <a:latin typeface="Arial Unicode MS"/>
                        </a:rPr>
                        <a:t>7028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32.15%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a:solidFill>
                            <a:schemeClr val="tx1"/>
                          </a:solidFill>
                          <a:effectLst/>
                          <a:latin typeface="Arial Unicode MS"/>
                        </a:rPr>
                        <a:t>5005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61.39%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女</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a:solidFill>
                            <a:schemeClr val="tx1"/>
                          </a:solidFill>
                          <a:effectLst/>
                          <a:latin typeface="Arial Unicode MS"/>
                        </a:rPr>
                        <a:t>3418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15.64%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3430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42.07%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900" b="0" i="0" u="none" strike="noStrike" cap="none" normalizeH="0" baseline="0">
                          <a:ln>
                            <a:noFill/>
                          </a:ln>
                          <a:solidFill>
                            <a:srgbClr val="000000"/>
                          </a:solidFill>
                          <a:effectLst/>
                          <a:latin typeface="Calibri" pitchFamily="34" charset="0"/>
                          <a:ea typeface="新細明體" pitchFamily="18" charset="-120"/>
                          <a:sym typeface="Calibri" pitchFamily="34" charset="0"/>
                        </a:rPr>
                        <a:t>&gt;50</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男</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a:solidFill>
                            <a:schemeClr val="tx1"/>
                          </a:solidFill>
                          <a:effectLst/>
                          <a:latin typeface="Arial Unicode M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0.01%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女</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a:solidFill>
                            <a:schemeClr val="tx1"/>
                          </a:solidFill>
                          <a:effectLst/>
                          <a:latin typeface="Arial Unicode M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0.04%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離職人員</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900" b="0" i="0" u="none" strike="noStrike" cap="none" normalizeH="0" baseline="0">
                          <a:ln>
                            <a:noFill/>
                          </a:ln>
                          <a:solidFill>
                            <a:srgbClr val="000000"/>
                          </a:solidFill>
                          <a:effectLst/>
                          <a:latin typeface="Calibri" pitchFamily="34" charset="0"/>
                          <a:ea typeface="新細明體" pitchFamily="18" charset="-120"/>
                          <a:sym typeface="Calibri" pitchFamily="34" charset="0"/>
                        </a:rPr>
                        <a:t>&lt;30</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男</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a:solidFill>
                            <a:schemeClr val="tx1"/>
                          </a:solidFill>
                          <a:effectLst/>
                          <a:latin typeface="Arial Unicode MS"/>
                        </a:rPr>
                        <a:t>24750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113.23%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37256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456.96%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女</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a:solidFill>
                            <a:schemeClr val="tx1"/>
                          </a:solidFill>
                          <a:effectLst/>
                          <a:latin typeface="Arial Unicode MS"/>
                        </a:rPr>
                        <a:t>8808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40.30%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13186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161.73%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900" b="0" i="0" u="none" strike="noStrike" cap="none" normalizeH="0" baseline="0">
                          <a:ln>
                            <a:noFill/>
                          </a:ln>
                          <a:solidFill>
                            <a:srgbClr val="000000"/>
                          </a:solidFill>
                          <a:effectLst/>
                          <a:latin typeface="Calibri" pitchFamily="34" charset="0"/>
                          <a:ea typeface="新細明體" pitchFamily="18" charset="-120"/>
                          <a:sym typeface="Calibri" pitchFamily="34" charset="0"/>
                        </a:rPr>
                        <a:t>30-50</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男</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5725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26.19%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5322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65.28%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10"/>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dirty="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女</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a:solidFill>
                            <a:schemeClr val="tx1"/>
                          </a:solidFill>
                          <a:effectLst/>
                          <a:latin typeface="Arial Unicode MS"/>
                        </a:rPr>
                        <a:t>3032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13.87%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a:solidFill>
                            <a:schemeClr val="tx1"/>
                          </a:solidFill>
                          <a:effectLst/>
                          <a:latin typeface="Arial Unicode MS"/>
                        </a:rPr>
                        <a:t>3426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42.02%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1"/>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TW" altLang="zh-CN" sz="900" b="0" i="0" u="none" strike="noStrike" cap="none" normalizeH="0" baseline="0">
                          <a:ln>
                            <a:noFill/>
                          </a:ln>
                          <a:solidFill>
                            <a:srgbClr val="000000"/>
                          </a:solidFill>
                          <a:effectLst/>
                          <a:latin typeface="Calibri" pitchFamily="34" charset="0"/>
                          <a:ea typeface="新細明體" pitchFamily="18" charset="-120"/>
                          <a:sym typeface="Calibri" pitchFamily="34" charset="0"/>
                        </a:rPr>
                        <a:t>&gt;50</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rPr>
                        <a:t>男</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a:solidFill>
                            <a:schemeClr val="tx1"/>
                          </a:solidFill>
                          <a:effectLst/>
                          <a:latin typeface="Arial Unicode MS"/>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0.02%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a:solidFill>
                            <a:schemeClr val="tx1"/>
                          </a:solidFill>
                          <a:effectLst/>
                          <a:latin typeface="Arial Unicode MS"/>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algn="ctr" fontAlgn="ctr"/>
                      <a:r>
                        <a:rPr lang="en-US" altLang="zh-TW" sz="900" b="0" i="0" u="none" strike="noStrike" dirty="0">
                          <a:solidFill>
                            <a:schemeClr val="tx1"/>
                          </a:solidFill>
                          <a:effectLst/>
                          <a:latin typeface="Arial Unicode MS"/>
                        </a:rPr>
                        <a:t>0.04%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12"/>
                  </a:ext>
                </a:extLst>
              </a:tr>
              <a:tr h="225947">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dirty="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TW" altLang="zh-TW" sz="900" b="0" i="0" u="none" strike="noStrike" cap="none" normalizeH="0" baseline="0">
                        <a:ln>
                          <a:noFill/>
                        </a:ln>
                        <a:solidFill>
                          <a:srgbClr val="000000"/>
                        </a:solidFill>
                        <a:effectLst/>
                        <a:latin typeface="Calibri" pitchFamily="34" charset="0"/>
                        <a:ea typeface="新細明體" pitchFamily="18" charset="-120"/>
                        <a:sym typeface="Calibri" pitchFamily="34" charset="0"/>
                      </a:endParaRP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a:solidFill>
                            <a:schemeClr val="tx1"/>
                          </a:solidFill>
                          <a:latin typeface="微軟正黑體" pitchFamily="34" charset="-120"/>
                          <a:ea typeface="微軟正黑體" pitchFamily="34" charset="-120"/>
                          <a:sym typeface="Calibri" pitchFamily="34" charset="0"/>
                        </a:defRPr>
                      </a:lvl1pPr>
                      <a:lvl2pPr>
                        <a:spcBef>
                          <a:spcPct val="20000"/>
                        </a:spcBef>
                        <a:defRPr sz="1600">
                          <a:solidFill>
                            <a:schemeClr val="tx1"/>
                          </a:solidFill>
                          <a:latin typeface="微軟正黑體" pitchFamily="34" charset="-120"/>
                          <a:ea typeface="微軟正黑體" pitchFamily="34" charset="-120"/>
                          <a:sym typeface="Calibri" pitchFamily="34" charset="0"/>
                        </a:defRPr>
                      </a:lvl2pPr>
                      <a:lvl3pPr>
                        <a:spcBef>
                          <a:spcPct val="20000"/>
                        </a:spcBef>
                        <a:defRPr sz="1400">
                          <a:solidFill>
                            <a:schemeClr val="tx1"/>
                          </a:solidFill>
                          <a:latin typeface="微軟正黑體" pitchFamily="34" charset="-120"/>
                          <a:ea typeface="微軟正黑體" pitchFamily="34" charset="-120"/>
                          <a:sym typeface="Calibri" pitchFamily="34" charset="0"/>
                        </a:defRPr>
                      </a:lvl3pPr>
                      <a:lvl4pPr>
                        <a:spcBef>
                          <a:spcPct val="20000"/>
                        </a:spcBef>
                        <a:defRPr sz="1200">
                          <a:solidFill>
                            <a:schemeClr val="tx1"/>
                          </a:solidFill>
                          <a:latin typeface="微軟正黑體" pitchFamily="34" charset="-120"/>
                          <a:ea typeface="微軟正黑體" pitchFamily="34" charset="-120"/>
                          <a:sym typeface="Calibri" pitchFamily="34" charset="0"/>
                        </a:defRPr>
                      </a:lvl4pPr>
                      <a:lvl5pPr>
                        <a:spcBef>
                          <a:spcPct val="20000"/>
                        </a:spcBef>
                        <a:defRPr sz="1200">
                          <a:solidFill>
                            <a:schemeClr val="tx1"/>
                          </a:solidFill>
                          <a:latin typeface="微軟正黑體" pitchFamily="34" charset="-120"/>
                          <a:ea typeface="微軟正黑體" pitchFamily="34" charset="-120"/>
                          <a:sym typeface="Calibri" pitchFamily="34" charset="0"/>
                        </a:defRPr>
                      </a:lvl5pPr>
                      <a:lvl6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6pPr>
                      <a:lvl7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7pPr>
                      <a:lvl8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8pPr>
                      <a:lvl9pPr fontAlgn="base">
                        <a:spcBef>
                          <a:spcPct val="20000"/>
                        </a:spcBef>
                        <a:spcAft>
                          <a:spcPct val="0"/>
                        </a:spcAft>
                        <a:buFont typeface="Arial" pitchFamily="34" charset="0"/>
                        <a:defRPr sz="1200">
                          <a:solidFill>
                            <a:schemeClr val="tx1"/>
                          </a:solidFill>
                          <a:latin typeface="微軟正黑體" pitchFamily="34" charset="-120"/>
                          <a:ea typeface="微軟正黑體" pitchFamily="34" charset="-120"/>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TW" sz="900" b="0" i="0" u="none" strike="noStrike" cap="none" normalizeH="0" baseline="0" dirty="0">
                          <a:ln>
                            <a:noFill/>
                          </a:ln>
                          <a:solidFill>
                            <a:srgbClr val="000000"/>
                          </a:solidFill>
                          <a:effectLst/>
                          <a:latin typeface="Calibri" pitchFamily="34" charset="0"/>
                          <a:ea typeface="新細明體" pitchFamily="18" charset="-120"/>
                          <a:sym typeface="Calibri" pitchFamily="34" charset="0"/>
                        </a:rPr>
                        <a:t>女</a:t>
                      </a:r>
                    </a:p>
                  </a:txBody>
                  <a:tcPr marT="45725" marB="4572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0.01%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en-US" altLang="zh-TW" sz="900" b="0" i="0" u="none" strike="noStrike" dirty="0">
                          <a:solidFill>
                            <a:schemeClr val="tx1"/>
                          </a:solidFill>
                          <a:effectLst/>
                          <a:latin typeface="Arial Unicode MS"/>
                        </a:rPr>
                        <a:t>0.02%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3"/>
                  </a:ext>
                </a:extLst>
              </a:tr>
            </a:tbl>
          </a:graphicData>
        </a:graphic>
      </p:graphicFrame>
      <p:sp>
        <p:nvSpPr>
          <p:cNvPr id="10" name="文字方塊 9"/>
          <p:cNvSpPr txBox="1"/>
          <p:nvPr/>
        </p:nvSpPr>
        <p:spPr>
          <a:xfrm>
            <a:off x="2072680" y="404664"/>
            <a:ext cx="2130907"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401-1</a:t>
            </a:r>
            <a:r>
              <a:rPr lang="zh-TW" altLang="en-US" sz="1100" dirty="0">
                <a:latin typeface="微軟正黑體" panose="020B0604030504040204" pitchFamily="34" charset="-120"/>
                <a:ea typeface="微軟正黑體" panose="020B0604030504040204" pitchFamily="34" charset="-120"/>
              </a:rPr>
              <a:t>新進員工和離職員工</a:t>
            </a:r>
          </a:p>
        </p:txBody>
      </p:sp>
      <p:sp>
        <p:nvSpPr>
          <p:cNvPr id="11" name="文字方塊 10"/>
          <p:cNvSpPr txBox="1"/>
          <p:nvPr/>
        </p:nvSpPr>
        <p:spPr>
          <a:xfrm>
            <a:off x="4251588" y="404664"/>
            <a:ext cx="3005668"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410-1</a:t>
            </a:r>
            <a:r>
              <a:rPr lang="zh-TW" altLang="en-US" sz="1100" dirty="0">
                <a:latin typeface="微軟正黑體" panose="020B0604030504040204" pitchFamily="34" charset="-120"/>
                <a:ea typeface="微軟正黑體" panose="020B0604030504040204" pitchFamily="34" charset="-120"/>
              </a:rPr>
              <a:t>保全人員接受人權政策或程序訓練</a:t>
            </a:r>
          </a:p>
        </p:txBody>
      </p:sp>
      <p:sp>
        <p:nvSpPr>
          <p:cNvPr id="12" name="文字方塊 11"/>
          <p:cNvSpPr txBox="1"/>
          <p:nvPr/>
        </p:nvSpPr>
        <p:spPr>
          <a:xfrm>
            <a:off x="7329264" y="404664"/>
            <a:ext cx="1561425" cy="261610"/>
          </a:xfrm>
          <a:prstGeom prst="rect">
            <a:avLst/>
          </a:prstGeom>
          <a:solidFill>
            <a:srgbClr val="00B0F0"/>
          </a:solidFill>
        </p:spPr>
        <p:txBody>
          <a:bodyPr wrap="square" rtlCol="0">
            <a:spAutoFit/>
          </a:bodyPr>
          <a:lstStyle/>
          <a:p>
            <a:pPr algn="ctr"/>
            <a:r>
              <a:rPr lang="en-US" altLang="zh-TW" sz="1100" dirty="0" smtClean="0">
                <a:latin typeface="微軟正黑體" panose="020B0604030504040204" pitchFamily="34" charset="-120"/>
                <a:ea typeface="微軟正黑體" panose="020B0604030504040204" pitchFamily="34" charset="-120"/>
              </a:rPr>
              <a:t>GRI 412-2</a:t>
            </a:r>
            <a:r>
              <a:rPr lang="zh-TW" altLang="en-US" sz="1100" dirty="0" smtClean="0">
                <a:latin typeface="微軟正黑體" panose="020B0604030504040204" pitchFamily="34" charset="-120"/>
                <a:ea typeface="微軟正黑體" panose="020B0604030504040204" pitchFamily="34" charset="-120"/>
              </a:rPr>
              <a:t>人權訓練</a:t>
            </a:r>
            <a:endParaRPr lang="zh-TW" altLang="en-US" sz="1100"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6379564" y="4255348"/>
            <a:ext cx="2448272" cy="1692771"/>
          </a:xfrm>
          <a:prstGeom prst="rect">
            <a:avLst/>
          </a:prstGeom>
          <a:noFill/>
        </p:spPr>
        <p:txBody>
          <a:bodyPr wrap="square" rtlCol="0">
            <a:spAutoFit/>
          </a:bodyPr>
          <a:lstStyle/>
          <a:p>
            <a:pPr lvl="0">
              <a:lnSpc>
                <a:spcPct val="150000"/>
              </a:lnSpc>
              <a:spcBef>
                <a:spcPts val="600"/>
              </a:spcBef>
              <a:buClr>
                <a:srgbClr val="FE8637"/>
              </a:buClr>
              <a:buSzPct val="70000"/>
              <a:tabLst>
                <a:tab pos="180975" algn="l"/>
              </a:tabLst>
            </a:pPr>
            <a:r>
              <a:rPr lang="zh-TW" altLang="en-US" sz="900" dirty="0">
                <a:solidFill>
                  <a:srgbClr val="FF0000"/>
                </a:solidFill>
                <a:latin typeface="微軟正黑體" panose="020B0604030504040204" pitchFamily="34" charset="-120"/>
                <a:ea typeface="微軟正黑體" panose="020B0604030504040204" pitchFamily="34" charset="-120"/>
                <a:sym typeface="微軟正黑體" pitchFamily="34" charset="-120"/>
              </a:rPr>
              <a:t>保安人員的人權議題訓練人數比例，在五股廠區、大陸浦東、南京兩個廠區均為100%</a:t>
            </a:r>
            <a:r>
              <a:rPr lang="zh-TW" altLang="en-US" sz="900" dirty="0" smtClean="0">
                <a:solidFill>
                  <a:srgbClr val="FF0000"/>
                </a:solidFill>
                <a:latin typeface="微軟正黑體" panose="020B0604030504040204" pitchFamily="34" charset="-120"/>
                <a:ea typeface="微軟正黑體" panose="020B0604030504040204" pitchFamily="34" charset="-120"/>
                <a:sym typeface="微軟正黑體" pitchFamily="34" charset="-120"/>
              </a:rPr>
              <a:t>。</a:t>
            </a:r>
            <a:endParaRPr lang="en-US" altLang="zh-TW" sz="900" dirty="0" smtClean="0">
              <a:solidFill>
                <a:srgbClr val="FF0000"/>
              </a:solidFill>
              <a:latin typeface="微軟正黑體" panose="020B0604030504040204" pitchFamily="34" charset="-120"/>
              <a:ea typeface="微軟正黑體" panose="020B0604030504040204" pitchFamily="34" charset="-120"/>
              <a:sym typeface="微軟正黑體" pitchFamily="34" charset="-120"/>
            </a:endParaRPr>
          </a:p>
          <a:p>
            <a:pPr lvl="0" indent="265113">
              <a:lnSpc>
                <a:spcPct val="150000"/>
              </a:lnSpc>
              <a:spcBef>
                <a:spcPts val="600"/>
              </a:spcBef>
              <a:buClr>
                <a:srgbClr val="FE8637"/>
              </a:buClr>
              <a:buSzPct val="70000"/>
              <a:tabLst>
                <a:tab pos="180975" algn="l"/>
              </a:tabLst>
            </a:pPr>
            <a:r>
              <a:rPr lang="zh-TW" altLang="en-US" sz="900" dirty="0" smtClean="0">
                <a:solidFill>
                  <a:srgbClr val="FF0000"/>
                </a:solidFill>
                <a:latin typeface="微軟正黑體" panose="020B0604030504040204" pitchFamily="34" charset="-120"/>
                <a:ea typeface="微軟正黑體" panose="020B0604030504040204" pitchFamily="34" charset="-120"/>
                <a:sym typeface="Calibri" pitchFamily="34" charset="0"/>
              </a:rPr>
              <a:t>在環保教育上，針對環保法規的要求及廢棄物的管理訓練也都涵蓋各個職級。</a:t>
            </a:r>
            <a:endParaRPr lang="zh-TW" altLang="en-US" sz="900" dirty="0">
              <a:solidFill>
                <a:srgbClr val="FF0000"/>
              </a:solidFill>
              <a:latin typeface="微軟正黑體" panose="020B0604030504040204" pitchFamily="34" charset="-120"/>
              <a:ea typeface="微軟正黑體" panose="020B0604030504040204" pitchFamily="34" charset="-120"/>
              <a:sym typeface="Calibri" pitchFamily="34" charset="0"/>
            </a:endParaRPr>
          </a:p>
          <a:p>
            <a:endParaRPr lang="en-US" altLang="zh-TW" sz="900" dirty="0" smtClean="0">
              <a:solidFill>
                <a:srgbClr val="FF0000"/>
              </a:solidFill>
              <a:latin typeface="微軟正黑體" panose="020B0604030504040204" pitchFamily="34" charset="-120"/>
              <a:ea typeface="微軟正黑體" panose="020B0604030504040204" pitchFamily="34" charset="-120"/>
            </a:endParaRPr>
          </a:p>
          <a:p>
            <a:r>
              <a:rPr lang="en-US" altLang="zh-TW" sz="900" dirty="0" smtClean="0">
                <a:solidFill>
                  <a:srgbClr val="FF0000"/>
                </a:solidFill>
                <a:latin typeface="微軟正黑體" panose="020B0604030504040204" pitchFamily="34" charset="-120"/>
                <a:ea typeface="微軟正黑體" panose="020B0604030504040204" pitchFamily="34" charset="-120"/>
              </a:rPr>
              <a:t>      2018</a:t>
            </a:r>
            <a:r>
              <a:rPr lang="zh-TW" altLang="en-US" sz="900" dirty="0" smtClean="0">
                <a:solidFill>
                  <a:srgbClr val="FF0000"/>
                </a:solidFill>
                <a:latin typeface="微軟正黑體" panose="020B0604030504040204" pitchFamily="34" charset="-120"/>
                <a:ea typeface="微軟正黑體" panose="020B0604030504040204" pitchFamily="34" charset="-120"/>
              </a:rPr>
              <a:t>年有</a:t>
            </a:r>
            <a:r>
              <a:rPr lang="en-US" altLang="zh-TW" sz="900" dirty="0" smtClean="0">
                <a:solidFill>
                  <a:srgbClr val="FF0000"/>
                </a:solidFill>
                <a:latin typeface="微軟正黑體" panose="020B0604030504040204" pitchFamily="34" charset="-120"/>
                <a:ea typeface="微軟正黑體" panose="020B0604030504040204" pitchFamily="34" charset="-120"/>
              </a:rPr>
              <a:t>1</a:t>
            </a:r>
            <a:r>
              <a:rPr lang="zh-TW" altLang="en-US" sz="900" dirty="0" smtClean="0">
                <a:solidFill>
                  <a:srgbClr val="FF0000"/>
                </a:solidFill>
                <a:latin typeface="微軟正黑體" panose="020B0604030504040204" pitchFamily="34" charset="-120"/>
                <a:ea typeface="微軟正黑體" panose="020B0604030504040204" pitchFamily="34" charset="-120"/>
              </a:rPr>
              <a:t>件員工</a:t>
            </a:r>
            <a:r>
              <a:rPr lang="zh-TW" altLang="en-US" sz="900" dirty="0">
                <a:solidFill>
                  <a:srgbClr val="FF0000"/>
                </a:solidFill>
                <a:latin typeface="微軟正黑體" panose="020B0604030504040204" pitchFamily="34" charset="-120"/>
                <a:ea typeface="微軟正黑體" panose="020B0604030504040204" pitchFamily="34" charset="-120"/>
              </a:rPr>
              <a:t>偽造出勤</a:t>
            </a:r>
            <a:r>
              <a:rPr lang="zh-TW" altLang="en-US" sz="900" dirty="0" smtClean="0">
                <a:solidFill>
                  <a:srgbClr val="FF0000"/>
                </a:solidFill>
                <a:latin typeface="微軟正黑體" panose="020B0604030504040204" pitchFamily="34" charset="-120"/>
                <a:ea typeface="微軟正黑體" panose="020B0604030504040204" pitchFamily="34" charset="-120"/>
              </a:rPr>
              <a:t>記錄之舉報事件，已依照內部定開除處理。</a:t>
            </a:r>
            <a:endParaRPr lang="en-US" altLang="zh-TW" sz="900" dirty="0" smtClean="0">
              <a:solidFill>
                <a:srgbClr val="FF0000"/>
              </a:solidFill>
              <a:latin typeface="微軟正黑體" panose="020B0604030504040204" pitchFamily="34" charset="-120"/>
              <a:ea typeface="微軟正黑體" panose="020B0604030504040204" pitchFamily="34" charset="-120"/>
            </a:endParaRPr>
          </a:p>
          <a:p>
            <a:endParaRPr lang="en-US" altLang="zh-TW" sz="900" dirty="0">
              <a:solidFill>
                <a:srgbClr val="FF0000"/>
              </a:solidFill>
              <a:latin typeface="微軟正黑體" panose="020B0604030504040204" pitchFamily="34" charset="-120"/>
              <a:ea typeface="微軟正黑體" panose="020B0604030504040204" pitchFamily="34" charset="-120"/>
            </a:endParaRPr>
          </a:p>
          <a:p>
            <a:r>
              <a:rPr lang="en-US" altLang="zh-TW" sz="900" dirty="0" smtClean="0">
                <a:solidFill>
                  <a:srgbClr val="FF0000"/>
                </a:solidFill>
                <a:latin typeface="微軟正黑體" panose="020B0604030504040204" pitchFamily="34" charset="-120"/>
                <a:ea typeface="微軟正黑體" panose="020B0604030504040204" pitchFamily="34" charset="-120"/>
              </a:rPr>
              <a:t>         </a:t>
            </a:r>
            <a:endParaRPr lang="zh-TW" altLang="en-US" sz="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794825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16580</TotalTime>
  <Words>15700</Words>
  <Application>Microsoft Office PowerPoint</Application>
  <PresentationFormat>A4 紙張 (210x297 公釐)</PresentationFormat>
  <Paragraphs>2401</Paragraphs>
  <Slides>30</Slides>
  <Notes>1</Notes>
  <HiddenSlides>0</HiddenSlides>
  <MMClips>0</MMClips>
  <ScaleCrop>false</ScaleCrop>
  <HeadingPairs>
    <vt:vector size="4" baseType="variant">
      <vt:variant>
        <vt:lpstr>佈景主題</vt:lpstr>
      </vt:variant>
      <vt:variant>
        <vt:i4>3</vt:i4>
      </vt:variant>
      <vt:variant>
        <vt:lpstr>投影片標題</vt:lpstr>
      </vt:variant>
      <vt:variant>
        <vt:i4>30</vt:i4>
      </vt:variant>
    </vt:vector>
  </HeadingPairs>
  <TitlesOfParts>
    <vt:vector size="33" baseType="lpstr">
      <vt:lpstr>自訂設計</vt:lpstr>
      <vt:lpstr>壁窗</vt:lpstr>
      <vt:lpstr>1_自訂設計</vt:lpstr>
      <vt:lpstr>PowerPoint 簡報</vt:lpstr>
      <vt:lpstr>7.2 英華達公司</vt:lpstr>
      <vt:lpstr>7.2 英華達公司</vt:lpstr>
      <vt:lpstr>7.2 英華達公司</vt:lpstr>
      <vt:lpstr>7.2 英華達公司</vt:lpstr>
      <vt:lpstr>7.2 英華達公司</vt:lpstr>
      <vt:lpstr>7.2 英華達公司</vt:lpstr>
      <vt:lpstr>7.2 英華達公司</vt:lpstr>
      <vt:lpstr>7.2 英華達公司</vt:lpstr>
      <vt:lpstr>PowerPoint 簡報</vt:lpstr>
      <vt:lpstr>7.2 英華達公司</vt:lpstr>
      <vt:lpstr>7.2 英華達公司</vt:lpstr>
      <vt:lpstr>7.2 英華達公司</vt:lpstr>
      <vt:lpstr>7.2 英華達公司</vt:lpstr>
      <vt:lpstr>7.2 英華達公司</vt:lpstr>
      <vt:lpstr>7.2 英華達公司</vt:lpstr>
      <vt:lpstr>7.2 英華達公司</vt:lpstr>
      <vt:lpstr>7.2 英華達公司</vt:lpstr>
      <vt:lpstr>7.2 英華達公司</vt:lpstr>
      <vt:lpstr>7.2 英華達公司</vt:lpstr>
      <vt:lpstr>7.2 英華達公司</vt:lpstr>
      <vt:lpstr>7.2 英華達公司</vt:lpstr>
      <vt:lpstr>7.2 英華達公司</vt:lpstr>
      <vt:lpstr>7.2 英華達公司</vt:lpstr>
      <vt:lpstr>7.2 英華達公司</vt:lpstr>
      <vt:lpstr>PowerPoint 簡報</vt:lpstr>
      <vt:lpstr>7.2 英華達公司</vt:lpstr>
      <vt:lpstr>7.2 英華達公司</vt:lpstr>
      <vt:lpstr>7.2 英華達公司</vt:lpstr>
      <vt:lpstr>7.2 英華達公司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Chen.Debby 陳瑾慧 IEC1</dc:creator>
  <cp:lastModifiedBy>Lin, Johnson.m(林明德 IAC-T)</cp:lastModifiedBy>
  <cp:revision>891</cp:revision>
  <cp:lastPrinted>2019-04-22T05:18:57Z</cp:lastPrinted>
  <dcterms:created xsi:type="dcterms:W3CDTF">2018-12-03T02:24:51Z</dcterms:created>
  <dcterms:modified xsi:type="dcterms:W3CDTF">2019-05-15T05:36:34Z</dcterms:modified>
</cp:coreProperties>
</file>